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0"/>
  </p:notesMasterIdLst>
  <p:sldIdLst>
    <p:sldId id="256" r:id="rId2"/>
    <p:sldId id="324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8" r:id="rId12"/>
    <p:sldId id="297" r:id="rId13"/>
    <p:sldId id="325" r:id="rId14"/>
    <p:sldId id="299" r:id="rId15"/>
    <p:sldId id="300" r:id="rId16"/>
    <p:sldId id="301" r:id="rId17"/>
    <p:sldId id="302" r:id="rId18"/>
    <p:sldId id="318" r:id="rId19"/>
    <p:sldId id="303" r:id="rId20"/>
    <p:sldId id="304" r:id="rId21"/>
    <p:sldId id="319" r:id="rId22"/>
    <p:sldId id="323" r:id="rId23"/>
    <p:sldId id="305" r:id="rId24"/>
    <p:sldId id="306" r:id="rId25"/>
    <p:sldId id="310" r:id="rId26"/>
    <p:sldId id="307" r:id="rId27"/>
    <p:sldId id="309" r:id="rId28"/>
    <p:sldId id="311" r:id="rId29"/>
    <p:sldId id="312" r:id="rId30"/>
    <p:sldId id="320" r:id="rId31"/>
    <p:sldId id="313" r:id="rId32"/>
    <p:sldId id="314" r:id="rId33"/>
    <p:sldId id="321" r:id="rId34"/>
    <p:sldId id="315" r:id="rId35"/>
    <p:sldId id="322" r:id="rId36"/>
    <p:sldId id="316" r:id="rId37"/>
    <p:sldId id="317" r:id="rId38"/>
    <p:sldId id="288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66FF"/>
    <a:srgbClr val="CC6600"/>
    <a:srgbClr val="0099FF"/>
    <a:srgbClr val="3399FF"/>
    <a:srgbClr val="0000F4"/>
    <a:srgbClr val="FF0000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A66CEA9-770B-4BE1-9D38-EA3F434A3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4B0BB194-FFDA-43FA-A1A1-6DDA0DCC0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DB92538D-3B07-4C9E-B9E1-D67A7BB4B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2EBF2B1-A77D-449F-93B1-4DDFFC98D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45B0EA83-2BCB-478E-94C6-76E8F6C5C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9C5E2EA-F885-48BE-BD02-917395591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6B86524-1691-4062-B87D-22CAF75AB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E996AB1-9319-4FAF-8EA0-99B188912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9CE5C46-CDBF-4B1D-859B-60DC2055E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AEBC706-C8BE-44D2-B94B-A28D4CEF2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00EE67F2-CDEA-43BD-8FDD-48BBE522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B96C162-2A0B-4756-8165-2EF5DFCB6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CFB900C0-E663-473F-86B3-26A4F155A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52AD25C-F07A-46E5-914E-A54CC17D1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1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05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9-Ex-01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9-Ex-02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9-Ex-03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9-Ex-04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9-Ex-05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9-Ex-06a.html" TargetMode="External"/><Relationship Id="rId2" Type="http://schemas.openxmlformats.org/officeDocument/2006/relationships/hyperlink" Target="../../ITIS2300-Common/HTMLExamples/Ch09-Ex-06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9</a:t>
            </a:r>
          </a:p>
          <a:p>
            <a:pPr eaLnBrk="1" hangingPunct="1"/>
            <a:r>
              <a:rPr lang="en-US" smtClean="0"/>
              <a:t>Functions and Variables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399FF"/>
                </a:solidFill>
                <a:hlinkClick r:id="rId2" action="ppaction://hlinkfile"/>
              </a:rPr>
              <a:t>Ch09-Ex-01</a:t>
            </a:r>
            <a:endParaRPr lang="en-US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Using Functions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3962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&lt;script…&gt;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function  xyz()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function statement 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function statement 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function statement 3 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&lt;/script&gt;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some HTML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a function call to xyz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some more HTML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</p:txBody>
      </p:sp>
      <p:sp>
        <p:nvSpPr>
          <p:cNvPr id="411652" name="Rectangle 4"/>
          <p:cNvSpPr>
            <a:spLocks noChangeArrowheads="1"/>
          </p:cNvSpPr>
          <p:nvPr/>
        </p:nvSpPr>
        <p:spPr bwMode="auto">
          <a:xfrm>
            <a:off x="4648200" y="3429000"/>
            <a:ext cx="396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some HTML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function statement 1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    function statement 2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    function statement 3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some more HTML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</p:txBody>
      </p:sp>
      <p:sp>
        <p:nvSpPr>
          <p:cNvPr id="411653" name="Text Box 5"/>
          <p:cNvSpPr txBox="1">
            <a:spLocks noChangeArrowheads="1"/>
          </p:cNvSpPr>
          <p:nvPr/>
        </p:nvSpPr>
        <p:spPr bwMode="auto">
          <a:xfrm>
            <a:off x="3276600" y="4343400"/>
            <a:ext cx="1035050" cy="3667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Acts like</a:t>
            </a:r>
          </a:p>
        </p:txBody>
      </p:sp>
      <p:sp>
        <p:nvSpPr>
          <p:cNvPr id="411654" name="Line 6"/>
          <p:cNvSpPr>
            <a:spLocks noChangeShapeType="1"/>
          </p:cNvSpPr>
          <p:nvPr/>
        </p:nvSpPr>
        <p:spPr bwMode="auto">
          <a:xfrm flipV="1">
            <a:off x="2895600" y="4724400"/>
            <a:ext cx="45720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655" name="Line 7"/>
          <p:cNvSpPr>
            <a:spLocks noChangeShapeType="1"/>
          </p:cNvSpPr>
          <p:nvPr/>
        </p:nvSpPr>
        <p:spPr bwMode="auto">
          <a:xfrm flipV="1">
            <a:off x="4114800" y="3810000"/>
            <a:ext cx="45720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2" grpId="0"/>
      <p:bldP spid="411653" grpId="0"/>
      <p:bldP spid="411654" grpId="0" animBg="1"/>
      <p:bldP spid="4116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Any number of functions can be declared in one </a:t>
            </a:r>
            <a:r>
              <a:rPr lang="en-US" dirty="0" smtClean="0">
                <a:solidFill>
                  <a:srgbClr val="0066FF"/>
                </a:solidFill>
              </a:rPr>
              <a:t>&lt;script&gt;</a:t>
            </a:r>
            <a:r>
              <a:rPr lang="en-US" dirty="0" smtClean="0"/>
              <a:t> element</a:t>
            </a:r>
          </a:p>
          <a:p>
            <a:pPr lvl="1" eaLnBrk="1" hangingPunct="1"/>
            <a:r>
              <a:rPr lang="en-US" dirty="0" smtClean="0"/>
              <a:t>Properly within the </a:t>
            </a:r>
            <a:r>
              <a:rPr lang="en-US" dirty="0" smtClean="0">
                <a:solidFill>
                  <a:srgbClr val="0066FF"/>
                </a:solidFill>
              </a:rPr>
              <a:t>&lt;head</a:t>
            </a:r>
            <a:r>
              <a:rPr lang="en-US" dirty="0" smtClean="0"/>
              <a:t>&gt; section</a:t>
            </a:r>
          </a:p>
          <a:p>
            <a:pPr eaLnBrk="1" hangingPunct="1"/>
            <a:r>
              <a:rPr lang="en-US" dirty="0" smtClean="0"/>
              <a:t>Functions are executed</a:t>
            </a:r>
          </a:p>
          <a:p>
            <a:pPr lvl="1" eaLnBrk="1" hangingPunct="1"/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order</a:t>
            </a:r>
            <a:r>
              <a:rPr lang="en-US" dirty="0" smtClean="0"/>
              <a:t> in which they’re </a:t>
            </a:r>
            <a:r>
              <a:rPr lang="en-US" u="sng" dirty="0" smtClean="0">
                <a:solidFill>
                  <a:srgbClr val="FF0000"/>
                </a:solidFill>
              </a:rPr>
              <a:t>called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order</a:t>
            </a:r>
            <a:r>
              <a:rPr lang="en-US" dirty="0" smtClean="0"/>
              <a:t> in which they’re </a:t>
            </a:r>
            <a:r>
              <a:rPr lang="en-US" u="sng" dirty="0" smtClean="0">
                <a:solidFill>
                  <a:srgbClr val="FF0000"/>
                </a:solidFill>
              </a:rPr>
              <a:t>declared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Parameter/argument:  the means by which data is supplied to a method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confirm(“Are you sure?”)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</a:t>
            </a:r>
            <a:r>
              <a:rPr lang="en-US" dirty="0" err="1" smtClean="0">
                <a:solidFill>
                  <a:srgbClr val="0066FF"/>
                </a:solidFill>
              </a:rPr>
              <a:t>ultraJava.changeGrind</a:t>
            </a:r>
            <a:r>
              <a:rPr lang="en-US" dirty="0" smtClean="0">
                <a:solidFill>
                  <a:srgbClr val="0066FF"/>
                </a:solidFill>
              </a:rPr>
              <a:t>(“coarse”)</a:t>
            </a:r>
          </a:p>
          <a:p>
            <a:pPr eaLnBrk="1" hangingPunct="1"/>
            <a:r>
              <a:rPr lang="en-US" dirty="0" smtClean="0"/>
              <a:t>Why parameters?</a:t>
            </a:r>
          </a:p>
          <a:p>
            <a:pPr lvl="1" eaLnBrk="1" hangingPunct="1"/>
            <a:r>
              <a:rPr lang="en-US" dirty="0" smtClean="0"/>
              <a:t>General code is re-useable</a:t>
            </a:r>
          </a:p>
          <a:p>
            <a:pPr lvl="1" eaLnBrk="1" hangingPunct="1"/>
            <a:r>
              <a:rPr lang="en-US" dirty="0" smtClean="0"/>
              <a:t>Allows customizing of function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function </a:t>
            </a:r>
            <a:r>
              <a:rPr lang="en-US" dirty="0" err="1" smtClean="0">
                <a:solidFill>
                  <a:srgbClr val="0066FF"/>
                </a:solidFill>
              </a:rPr>
              <a:t>printGreeting</a:t>
            </a:r>
            <a:r>
              <a:rPr lang="en-US" dirty="0" smtClean="0">
                <a:solidFill>
                  <a:srgbClr val="0066FF"/>
                </a:solidFill>
              </a:rPr>
              <a:t>() {	alert(“Hello, Fred”)}</a:t>
            </a:r>
          </a:p>
        </p:txBody>
      </p:sp>
      <p:sp>
        <p:nvSpPr>
          <p:cNvPr id="413700" name="Rectangle 4"/>
          <p:cNvSpPr>
            <a:spLocks noChangeArrowheads="1"/>
          </p:cNvSpPr>
          <p:nvPr/>
        </p:nvSpPr>
        <p:spPr bwMode="auto">
          <a:xfrm>
            <a:off x="381000" y="25908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200" dirty="0">
                <a:solidFill>
                  <a:srgbClr val="0066FF"/>
                </a:solidFill>
              </a:rPr>
              <a:t>function </a:t>
            </a:r>
            <a:r>
              <a:rPr lang="en-US" sz="3200" dirty="0" err="1">
                <a:solidFill>
                  <a:srgbClr val="0066FF"/>
                </a:solidFill>
              </a:rPr>
              <a:t>printGreeting</a:t>
            </a:r>
            <a:r>
              <a:rPr lang="en-US" sz="3200" dirty="0">
                <a:solidFill>
                  <a:srgbClr val="0066FF"/>
                </a:solidFill>
              </a:rPr>
              <a:t>() {	alert(“Hello, Mary”)}</a:t>
            </a:r>
          </a:p>
        </p:txBody>
      </p:sp>
      <p:sp>
        <p:nvSpPr>
          <p:cNvPr id="413701" name="Rectangle 5"/>
          <p:cNvSpPr>
            <a:spLocks noChangeArrowheads="1"/>
          </p:cNvSpPr>
          <p:nvPr/>
        </p:nvSpPr>
        <p:spPr bwMode="auto">
          <a:xfrm>
            <a:off x="381000" y="4495800"/>
            <a:ext cx="822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200">
                <a:solidFill>
                  <a:srgbClr val="0066FF"/>
                </a:solidFill>
              </a:rPr>
              <a:t>function greetFred() { alert(“Hello, Fred”) 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200">
                <a:solidFill>
                  <a:srgbClr val="0066FF"/>
                </a:solidFill>
              </a:rPr>
              <a:t>function greetMary() { alert(“Hello, Mary”)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67200" y="3352800"/>
            <a:ext cx="4724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Big Problem!  Duplication function name!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rot="10800000">
            <a:off x="2926080" y="3048000"/>
            <a:ext cx="1188720" cy="381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312921" y="5943600"/>
            <a:ext cx="460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Small Problem!  More complicated code that doesn’t really have any advantage!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10800000">
            <a:off x="2971800" y="5638800"/>
            <a:ext cx="1188720" cy="381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0" y="3886200"/>
            <a:ext cx="8933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Solution: write two functions to greet different persons?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37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00" grpId="0"/>
      <p:bldP spid="413701" grpId="0"/>
      <p:bldP spid="6" grpId="0"/>
      <p:bldP spid="9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Need a </a:t>
            </a:r>
            <a:r>
              <a:rPr lang="en-US" dirty="0" err="1" smtClean="0">
                <a:solidFill>
                  <a:srgbClr val="0066FF"/>
                </a:solidFill>
              </a:rPr>
              <a:t>printGreeting</a:t>
            </a:r>
            <a:r>
              <a:rPr lang="en-US" dirty="0" smtClean="0"/>
              <a:t> function that uses a parameter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function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printGreeting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personName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  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   alert(“Hello, ” +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personName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Call by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personName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=“Fred”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printGreeting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personName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800600" cy="685800"/>
          </a:xfrm>
        </p:spPr>
        <p:txBody>
          <a:bodyPr/>
          <a:lstStyle/>
          <a:p>
            <a:pPr eaLnBrk="1" hangingPunct="1"/>
            <a:r>
              <a:rPr lang="en-US" smtClean="0"/>
              <a:t>“Passing” a parameter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838200" y="3200400"/>
            <a:ext cx="3657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05000" y="2819400"/>
            <a:ext cx="1593850" cy="3667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Main program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172200" y="3200400"/>
            <a:ext cx="18288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324600" y="27432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printGreeting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822325" y="3465513"/>
            <a:ext cx="2965450" cy="1739900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/>
              <a:t>var personName</a:t>
            </a:r>
          </a:p>
          <a:p>
            <a:r>
              <a:rPr lang="en-US"/>
              <a:t>…</a:t>
            </a:r>
          </a:p>
          <a:p>
            <a:r>
              <a:rPr lang="en-US"/>
              <a:t>personName=“Fred”</a:t>
            </a:r>
          </a:p>
          <a:p>
            <a:r>
              <a:rPr lang="en-US"/>
              <a:t>…</a:t>
            </a:r>
          </a:p>
          <a:p>
            <a:r>
              <a:rPr lang="en-US"/>
              <a:t>printGreeting(personName)</a:t>
            </a:r>
          </a:p>
          <a:p>
            <a:r>
              <a:rPr lang="en-US"/>
              <a:t>…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943600" y="4495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5715000" y="4495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5715000" y="5029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6172200" y="4114800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/>
              <a:t>personName</a:t>
            </a:r>
          </a:p>
        </p:txBody>
      </p:sp>
      <p:sp>
        <p:nvSpPr>
          <p:cNvPr id="415757" name="Text Box 13"/>
          <p:cNvSpPr txBox="1">
            <a:spLocks noChangeArrowheads="1"/>
          </p:cNvSpPr>
          <p:nvPr/>
        </p:nvSpPr>
        <p:spPr bwMode="auto">
          <a:xfrm>
            <a:off x="3733800" y="4572000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Fred</a:t>
            </a:r>
          </a:p>
        </p:txBody>
      </p:sp>
      <p:sp>
        <p:nvSpPr>
          <p:cNvPr id="415759" name="Text Box 15"/>
          <p:cNvSpPr txBox="1">
            <a:spLocks noChangeArrowheads="1"/>
          </p:cNvSpPr>
          <p:nvPr/>
        </p:nvSpPr>
        <p:spPr bwMode="auto">
          <a:xfrm>
            <a:off x="5867400" y="4619625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Fred</a:t>
            </a:r>
          </a:p>
        </p:txBody>
      </p:sp>
      <p:sp>
        <p:nvSpPr>
          <p:cNvPr id="415760" name="Line 16"/>
          <p:cNvSpPr>
            <a:spLocks noChangeShapeType="1"/>
          </p:cNvSpPr>
          <p:nvPr/>
        </p:nvSpPr>
        <p:spPr bwMode="auto">
          <a:xfrm>
            <a:off x="4343400" y="4800600"/>
            <a:ext cx="1524000" cy="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1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5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57" grpId="0"/>
      <p:bldP spid="415759" grpId="0"/>
      <p:bldP spid="4157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399FF"/>
                </a:solidFill>
                <a:hlinkClick r:id="rId2" action="ppaction://hlinkfile"/>
              </a:rPr>
              <a:t>Ch09-Ex-02.htm</a:t>
            </a:r>
            <a:endParaRPr lang="en-US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Multiple parameters</a:t>
            </a:r>
          </a:p>
          <a:p>
            <a:pPr lvl="1" eaLnBrk="1" hangingPunct="1"/>
            <a:r>
              <a:rPr lang="en-US" dirty="0" smtClean="0"/>
              <a:t>Number of parameter must match</a:t>
            </a:r>
          </a:p>
          <a:p>
            <a:pPr lvl="2" eaLnBrk="1" hangingPunct="1"/>
            <a:r>
              <a:rPr lang="en-US" dirty="0" smtClean="0"/>
              <a:t>function declaration</a:t>
            </a:r>
          </a:p>
          <a:p>
            <a:pPr lvl="2" eaLnBrk="1" hangingPunct="1"/>
            <a:r>
              <a:rPr lang="en-US" dirty="0" smtClean="0"/>
              <a:t>call</a:t>
            </a:r>
          </a:p>
          <a:p>
            <a:pPr eaLnBrk="1" hangingPunct="1"/>
            <a:r>
              <a:rPr lang="en-US" dirty="0" smtClean="0"/>
              <a:t>Declaring: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function sample(a, b, c, d) {…}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eaLnBrk="1" hangingPunct="1"/>
            <a:r>
              <a:rPr lang="en-US" dirty="0" smtClean="0"/>
              <a:t>Calling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algn="ctr" eaLnBrk="1" hangingPunct="1"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sample("Bob","Mary",user1, user2)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One-for-one correspondence between parameter order in declaration and in call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Declaration:  </a:t>
            </a:r>
            <a:r>
              <a:rPr lang="en-US" smtClean="0">
                <a:solidFill>
                  <a:srgbClr val="0066FF"/>
                </a:solidFill>
              </a:rPr>
              <a:t>function sample(a, b, c, d)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mtClean="0">
              <a:solidFill>
                <a:srgbClr val="0066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Call:        </a:t>
            </a:r>
            <a:r>
              <a:rPr lang="en-US" smtClean="0">
                <a:solidFill>
                  <a:srgbClr val="0066FF"/>
                </a:solidFill>
              </a:rPr>
              <a:t>sample(“Bob”,”Mary”,user1, user2)</a:t>
            </a:r>
          </a:p>
        </p:txBody>
      </p:sp>
      <p:sp>
        <p:nvSpPr>
          <p:cNvPr id="417796" name="Line 4"/>
          <p:cNvSpPr>
            <a:spLocks noChangeShapeType="1"/>
          </p:cNvSpPr>
          <p:nvPr/>
        </p:nvSpPr>
        <p:spPr bwMode="auto">
          <a:xfrm flipV="1">
            <a:off x="4191000" y="411480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797" name="Line 5"/>
          <p:cNvSpPr>
            <a:spLocks noChangeShapeType="1"/>
          </p:cNvSpPr>
          <p:nvPr/>
        </p:nvSpPr>
        <p:spPr bwMode="auto">
          <a:xfrm flipV="1">
            <a:off x="5410200" y="411480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798" name="Line 6"/>
          <p:cNvSpPr>
            <a:spLocks noChangeShapeType="1"/>
          </p:cNvSpPr>
          <p:nvPr/>
        </p:nvSpPr>
        <p:spPr bwMode="auto">
          <a:xfrm flipV="1">
            <a:off x="6553200" y="41148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799" name="Line 7"/>
          <p:cNvSpPr>
            <a:spLocks noChangeShapeType="1"/>
          </p:cNvSpPr>
          <p:nvPr/>
        </p:nvSpPr>
        <p:spPr bwMode="auto">
          <a:xfrm flipH="1" flipV="1">
            <a:off x="7467600" y="41910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1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7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nimBg="1"/>
      <p:bldP spid="417797" grpId="0" animBg="1"/>
      <p:bldP spid="417798" grpId="0" animBg="1"/>
      <p:bldP spid="41779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399FF"/>
                </a:solidFill>
                <a:hlinkClick r:id="rId2" action="ppaction://hlinkfile"/>
              </a:rPr>
              <a:t>Ch09-Ex-03.htm</a:t>
            </a:r>
            <a:endParaRPr lang="en-US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Objects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5715000" cy="4343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In the window object hierarchy</a:t>
            </a:r>
          </a:p>
          <a:p>
            <a:pPr eaLnBrk="1" hangingPunct="1"/>
            <a:r>
              <a:rPr lang="en-US" sz="2800" dirty="0" smtClean="0"/>
              <a:t>Images are children of the </a:t>
            </a:r>
            <a:r>
              <a:rPr lang="en-US" sz="2800" dirty="0" smtClean="0">
                <a:solidFill>
                  <a:srgbClr val="0066FF"/>
                </a:solidFill>
              </a:rPr>
              <a:t>document</a:t>
            </a:r>
            <a:r>
              <a:rPr lang="en-US" sz="2800" dirty="0" smtClean="0"/>
              <a:t> object</a:t>
            </a:r>
          </a:p>
          <a:p>
            <a:pPr eaLnBrk="1" hangingPunct="1"/>
            <a:r>
              <a:rPr lang="en-US" sz="2800" dirty="0" smtClean="0"/>
              <a:t>Numbered:</a:t>
            </a:r>
            <a:r>
              <a:rPr lang="en-US" sz="2800" dirty="0" smtClean="0">
                <a:solidFill>
                  <a:srgbClr val="0066FF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dirty="0" err="1" smtClean="0">
                <a:solidFill>
                  <a:srgbClr val="0066FF"/>
                </a:solidFill>
              </a:rPr>
              <a:t>document.images</a:t>
            </a:r>
            <a:r>
              <a:rPr lang="en-US" sz="2800" dirty="0" smtClean="0">
                <a:solidFill>
                  <a:srgbClr val="0066FF"/>
                </a:solidFill>
              </a:rPr>
              <a:t>[0]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dirty="0" err="1" smtClean="0">
                <a:solidFill>
                  <a:srgbClr val="0066FF"/>
                </a:solidFill>
              </a:rPr>
              <a:t>document.images</a:t>
            </a:r>
            <a:r>
              <a:rPr lang="en-US" sz="2800" dirty="0" smtClean="0">
                <a:solidFill>
                  <a:srgbClr val="0066FF"/>
                </a:solidFill>
              </a:rPr>
              <a:t>[1]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dirty="0" err="1" smtClean="0">
                <a:solidFill>
                  <a:srgbClr val="0066FF"/>
                </a:solidFill>
              </a:rPr>
              <a:t>document.images</a:t>
            </a:r>
            <a:r>
              <a:rPr lang="en-US" sz="2800" dirty="0" smtClean="0">
                <a:solidFill>
                  <a:srgbClr val="0066FF"/>
                </a:solidFill>
              </a:rPr>
              <a:t>[n]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5257800" y="2209800"/>
          <a:ext cx="3429000" cy="1752600"/>
        </p:xfrm>
        <a:graphic>
          <a:graphicData uri="http://schemas.openxmlformats.org/presentationml/2006/ole">
            <p:oleObj spid="_x0000_s1026" name="Visio" r:id="rId3" imgW="2556129" imgH="1306982" progId="Visio.Drawing.11">
              <p:embed/>
            </p:oleObj>
          </a:graphicData>
        </a:graphic>
      </p:graphicFrame>
      <p:sp>
        <p:nvSpPr>
          <p:cNvPr id="418826" name="AutoShape 10"/>
          <p:cNvSpPr>
            <a:spLocks/>
          </p:cNvSpPr>
          <p:nvPr/>
        </p:nvSpPr>
        <p:spPr bwMode="auto">
          <a:xfrm>
            <a:off x="5486400" y="4114800"/>
            <a:ext cx="1066800" cy="952500"/>
          </a:xfrm>
          <a:prstGeom prst="borderCallout1">
            <a:avLst>
              <a:gd name="adj1" fmla="val 12000"/>
              <a:gd name="adj2" fmla="val -7144"/>
              <a:gd name="adj3" fmla="val 12000"/>
              <a:gd name="adj4" fmla="val -12708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Square brackets required</a:t>
            </a:r>
          </a:p>
        </p:txBody>
      </p:sp>
      <p:sp>
        <p:nvSpPr>
          <p:cNvPr id="418827" name="AutoShape 11"/>
          <p:cNvSpPr>
            <a:spLocks/>
          </p:cNvSpPr>
          <p:nvPr/>
        </p:nvSpPr>
        <p:spPr bwMode="auto">
          <a:xfrm>
            <a:off x="4876800" y="5257800"/>
            <a:ext cx="1524000" cy="952500"/>
          </a:xfrm>
          <a:prstGeom prst="borderCallout1">
            <a:avLst>
              <a:gd name="adj1" fmla="val 12000"/>
              <a:gd name="adj2" fmla="val -5000"/>
              <a:gd name="adj3" fmla="val -92000"/>
              <a:gd name="adj4" fmla="val -6104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Numbering begins with zero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8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8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6" grpId="0" animBg="1"/>
      <p:bldP spid="4188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Objects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Images loaded in the order they appear in the HTML document</a:t>
            </a:r>
          </a:p>
          <a:p>
            <a:pPr eaLnBrk="1" hangingPunct="1"/>
            <a:r>
              <a:rPr lang="en-US" dirty="0" smtClean="0"/>
              <a:t>Image numbers are assigned in the same order</a:t>
            </a:r>
          </a:p>
          <a:p>
            <a:pPr eaLnBrk="1" hangingPunct="1"/>
            <a:r>
              <a:rPr lang="en-US" dirty="0" smtClean="0"/>
              <a:t>First image </a:t>
            </a:r>
            <a:r>
              <a:rPr lang="en-US" dirty="0" smtClean="0">
                <a:sym typeface="Wingdings" pitchFamily="2" charset="2"/>
              </a:rPr>
              <a:t> </a:t>
            </a:r>
            <a:r>
              <a:rPr lang="en-US" dirty="0" err="1" smtClean="0">
                <a:solidFill>
                  <a:srgbClr val="0066FF"/>
                </a:solidFill>
              </a:rPr>
              <a:t>document.images</a:t>
            </a:r>
            <a:r>
              <a:rPr lang="en-US" dirty="0" smtClean="0">
                <a:solidFill>
                  <a:srgbClr val="0066FF"/>
                </a:solidFill>
              </a:rPr>
              <a:t>[0]</a:t>
            </a:r>
          </a:p>
          <a:p>
            <a:pPr eaLnBrk="1" hangingPunct="1"/>
            <a:r>
              <a:rPr lang="en-US" dirty="0" smtClean="0"/>
              <a:t>Second image </a:t>
            </a:r>
            <a:r>
              <a:rPr lang="en-US" dirty="0" smtClean="0">
                <a:sym typeface="Wingdings" pitchFamily="2" charset="2"/>
              </a:rPr>
              <a:t>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66FF"/>
                </a:solidFill>
              </a:rPr>
              <a:t>document.images</a:t>
            </a:r>
            <a:r>
              <a:rPr lang="en-US" dirty="0" smtClean="0">
                <a:solidFill>
                  <a:srgbClr val="0066FF"/>
                </a:solidFill>
              </a:rPr>
              <a:t>[1]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Objects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Images have attributes: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height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width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src</a:t>
            </a:r>
          </a:p>
          <a:p>
            <a:pPr eaLnBrk="1" hangingPunct="1"/>
            <a:r>
              <a:rPr lang="en-US" smtClean="0"/>
              <a:t>Attribute references: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document.images[0].width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document.images[3].src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Objects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Problem: referring to images by their object name is clumsy</a:t>
            </a:r>
          </a:p>
          <a:p>
            <a:pPr lvl="1" eaLnBrk="1" hangingPunct="1"/>
            <a:r>
              <a:rPr lang="en-US" smtClean="0"/>
              <a:t>Have to figure out the order in which they’re loaded to determine the image’s number</a:t>
            </a:r>
          </a:p>
          <a:p>
            <a:pPr lvl="1" eaLnBrk="1" hangingPunct="1"/>
            <a:r>
              <a:rPr lang="en-US" smtClean="0"/>
              <a:t>Using </a:t>
            </a:r>
            <a:r>
              <a:rPr lang="en-US" smtClean="0">
                <a:solidFill>
                  <a:srgbClr val="0066FF"/>
                </a:solidFill>
              </a:rPr>
              <a:t>document.images[5]</a:t>
            </a:r>
            <a:r>
              <a:rPr lang="en-US" smtClean="0"/>
              <a:t> isn’t descriptive and makes the script harder to read and understand</a:t>
            </a:r>
          </a:p>
          <a:p>
            <a:pPr lvl="1" eaLnBrk="1" hangingPunct="1"/>
            <a:r>
              <a:rPr lang="en-US" smtClean="0"/>
              <a:t>Problem if insert a new image in middle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Objects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Solution:  </a:t>
            </a:r>
            <a:r>
              <a:rPr lang="en-US" dirty="0" smtClean="0">
                <a:solidFill>
                  <a:srgbClr val="0066FF"/>
                </a:solidFill>
              </a:rPr>
              <a:t>id</a:t>
            </a:r>
            <a:r>
              <a:rPr lang="en-US" dirty="0" smtClean="0"/>
              <a:t> attribute of the </a:t>
            </a:r>
            <a:r>
              <a:rPr lang="en-US" dirty="0" err="1" smtClean="0">
                <a:solidFill>
                  <a:srgbClr val="0066FF"/>
                </a:solidFill>
              </a:rPr>
              <a:t>img</a:t>
            </a:r>
            <a:r>
              <a:rPr lang="en-US" dirty="0" smtClean="0"/>
              <a:t> tag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</a:t>
            </a:r>
            <a:r>
              <a:rPr lang="en-US" dirty="0" err="1" smtClean="0">
                <a:solidFill>
                  <a:srgbClr val="0066FF"/>
                </a:solidFill>
              </a:rPr>
              <a:t>img</a:t>
            </a:r>
            <a:r>
              <a:rPr lang="en-US" dirty="0" smtClean="0">
                <a:solidFill>
                  <a:srgbClr val="0066FF"/>
                </a:solidFill>
              </a:rPr>
              <a:t> </a:t>
            </a:r>
            <a:r>
              <a:rPr lang="en-US" dirty="0" err="1" smtClean="0">
                <a:solidFill>
                  <a:srgbClr val="0066FF"/>
                </a:solidFill>
              </a:rPr>
              <a:t>src</a:t>
            </a:r>
            <a:r>
              <a:rPr lang="en-US" dirty="0" smtClean="0">
                <a:solidFill>
                  <a:srgbClr val="0066FF"/>
                </a:solidFill>
              </a:rPr>
              <a:t>=“eiffeltower.jpg”&gt;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</a:t>
            </a:r>
            <a:r>
              <a:rPr lang="en-US" dirty="0" err="1" smtClean="0">
                <a:solidFill>
                  <a:srgbClr val="0066FF"/>
                </a:solidFill>
              </a:rPr>
              <a:t>img</a:t>
            </a:r>
            <a:r>
              <a:rPr lang="en-US" dirty="0" smtClean="0">
                <a:solidFill>
                  <a:srgbClr val="0066FF"/>
                </a:solidFill>
              </a:rPr>
              <a:t> </a:t>
            </a:r>
            <a:r>
              <a:rPr lang="en-US" dirty="0" err="1" smtClean="0">
                <a:solidFill>
                  <a:srgbClr val="0066FF"/>
                </a:solidFill>
              </a:rPr>
              <a:t>src</a:t>
            </a:r>
            <a:r>
              <a:rPr lang="en-US" dirty="0" smtClean="0">
                <a:solidFill>
                  <a:srgbClr val="0066FF"/>
                </a:solidFill>
              </a:rPr>
              <a:t>=“eiffeltower.jpg” </a:t>
            </a:r>
            <a:r>
              <a:rPr lang="en-US" dirty="0" smtClean="0">
                <a:solidFill>
                  <a:srgbClr val="FF0000"/>
                </a:solidFill>
              </a:rPr>
              <a:t>id=“tower”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eaLnBrk="1" hangingPunct="1"/>
            <a:r>
              <a:rPr lang="en-US" dirty="0" smtClean="0"/>
              <a:t>Object reference: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document.tower.width</a:t>
            </a:r>
            <a:endParaRPr lang="en-US" dirty="0" smtClean="0">
              <a:solidFill>
                <a:srgbClr val="0066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document.tower.src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Objects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height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66FF"/>
                </a:solidFill>
              </a:rPr>
              <a:t>width</a:t>
            </a:r>
            <a:r>
              <a:rPr lang="en-US" dirty="0" smtClean="0"/>
              <a:t> properties are read-only</a:t>
            </a:r>
          </a:p>
          <a:p>
            <a:pPr lvl="1" eaLnBrk="1" hangingPunct="1"/>
            <a:r>
              <a:rPr lang="en-US" dirty="0" smtClean="0"/>
              <a:t>Therefore, can’t change them from JavaScript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src</a:t>
            </a:r>
            <a:r>
              <a:rPr lang="en-US" dirty="0" smtClean="0"/>
              <a:t> property is read-write</a:t>
            </a:r>
          </a:p>
          <a:p>
            <a:pPr eaLnBrk="1" hangingPunct="1"/>
            <a:r>
              <a:rPr lang="en-US" dirty="0" smtClean="0"/>
              <a:t>So: 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Can’t</a:t>
            </a:r>
            <a:r>
              <a:rPr lang="en-US" dirty="0" smtClean="0"/>
              <a:t> change original image dimensions</a:t>
            </a:r>
          </a:p>
          <a:p>
            <a:pPr lvl="1" eaLnBrk="1" hangingPunct="1"/>
            <a:r>
              <a:rPr lang="en-US" dirty="0" smtClean="0">
                <a:solidFill>
                  <a:srgbClr val="00B050"/>
                </a:solidFill>
              </a:rPr>
              <a:t>Can</a:t>
            </a:r>
            <a:r>
              <a:rPr lang="en-US" dirty="0" smtClean="0"/>
              <a:t> replace a picture with another one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Objects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&lt;img src=“eiffeltower.jpg” id=“tower”&gt;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document.images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[2].src=“eiffelnight.jpg”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		    </a:t>
            </a:r>
            <a:r>
              <a:rPr lang="en-US" dirty="0" smtClean="0">
                <a:solidFill>
                  <a:srgbClr val="FF0000"/>
                </a:solidFill>
              </a:rPr>
              <a:t>(or)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document.tower.src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=“eiffelnight.jpg”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/>
              <a:t>However, </a:t>
            </a:r>
            <a:r>
              <a:rPr lang="en-US" dirty="0" smtClean="0">
                <a:solidFill>
                  <a:srgbClr val="0066FF"/>
                </a:solidFill>
              </a:rPr>
              <a:t>height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66FF"/>
                </a:solidFill>
              </a:rPr>
              <a:t>width</a:t>
            </a:r>
            <a:r>
              <a:rPr lang="en-US" dirty="0" smtClean="0"/>
              <a:t> of new image will be the same as the original image</a:t>
            </a:r>
          </a:p>
        </p:txBody>
      </p:sp>
      <p:sp>
        <p:nvSpPr>
          <p:cNvPr id="29700" name="AutoShape 4"/>
          <p:cNvSpPr>
            <a:spLocks/>
          </p:cNvSpPr>
          <p:nvPr/>
        </p:nvSpPr>
        <p:spPr bwMode="auto">
          <a:xfrm>
            <a:off x="5638800" y="1219200"/>
            <a:ext cx="2057400" cy="647700"/>
          </a:xfrm>
          <a:prstGeom prst="borderCallout1">
            <a:avLst>
              <a:gd name="adj1" fmla="val 17648"/>
              <a:gd name="adj2" fmla="val -3704"/>
              <a:gd name="adj3" fmla="val 135296"/>
              <a:gd name="adj4" fmla="val -44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Assume this is the 3</a:t>
            </a:r>
            <a:r>
              <a:rPr lang="en-US" baseline="30000"/>
              <a:t>rd</a:t>
            </a:r>
            <a:r>
              <a:rPr lang="en-US"/>
              <a:t> image loaded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Repetitive code</a:t>
            </a:r>
          </a:p>
          <a:p>
            <a:pPr lvl="1" eaLnBrk="1" hangingPunct="1"/>
            <a:r>
              <a:rPr lang="en-US" dirty="0" smtClean="0"/>
              <a:t>Same or similar code</a:t>
            </a:r>
          </a:p>
          <a:p>
            <a:pPr lvl="2" eaLnBrk="1" hangingPunct="1"/>
            <a:r>
              <a:rPr lang="en-US" dirty="0" smtClean="0"/>
              <a:t>Used in more than one place in a script</a:t>
            </a:r>
          </a:p>
          <a:p>
            <a:pPr eaLnBrk="1" hangingPunct="1"/>
            <a:r>
              <a:rPr lang="en-US" dirty="0" smtClean="0"/>
              <a:t>Solutions?</a:t>
            </a:r>
          </a:p>
          <a:p>
            <a:pPr lvl="1" eaLnBrk="1" hangingPunct="1"/>
            <a:r>
              <a:rPr lang="en-US" dirty="0" smtClean="0"/>
              <a:t>Type the code over and over</a:t>
            </a:r>
          </a:p>
          <a:p>
            <a:pPr lvl="2" eaLnBrk="1" hangingPunct="1"/>
            <a:r>
              <a:rPr lang="en-US" dirty="0" smtClean="0"/>
              <a:t>Time consuming</a:t>
            </a:r>
          </a:p>
          <a:p>
            <a:pPr lvl="2" eaLnBrk="1" hangingPunct="1"/>
            <a:r>
              <a:rPr lang="en-US" dirty="0" smtClean="0"/>
              <a:t>Prone to typos</a:t>
            </a:r>
          </a:p>
          <a:p>
            <a:pPr lvl="1" eaLnBrk="1" hangingPunct="1"/>
            <a:r>
              <a:rPr lang="en-US" dirty="0" smtClean="0"/>
              <a:t>Copy and paste</a:t>
            </a:r>
          </a:p>
          <a:p>
            <a:pPr lvl="2" eaLnBrk="1" hangingPunct="1"/>
            <a:r>
              <a:rPr lang="en-US" dirty="0" smtClean="0"/>
              <a:t>Better, but still not very efficient</a:t>
            </a:r>
          </a:p>
          <a:p>
            <a:pPr eaLnBrk="1" hangingPunct="1"/>
            <a:r>
              <a:rPr lang="en-US" dirty="0" smtClean="0"/>
              <a:t>Script gets longer and longer</a:t>
            </a:r>
          </a:p>
          <a:p>
            <a:pPr eaLnBrk="1" hangingPunct="1"/>
            <a:r>
              <a:rPr lang="en-US" dirty="0" smtClean="0"/>
              <a:t>What if you make a mistake?</a:t>
            </a:r>
          </a:p>
          <a:p>
            <a:pPr eaLnBrk="1" hangingPunct="1"/>
            <a:r>
              <a:rPr lang="en-US" dirty="0" smtClean="0"/>
              <a:t>What if a change needs to be made?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Objects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399FF"/>
                </a:solidFill>
              </a:rPr>
              <a:t>Changing images</a:t>
            </a:r>
            <a:endParaRPr lang="en-US" dirty="0" smtClean="0">
              <a:solidFill>
                <a:srgbClr val="3399FF"/>
              </a:solidFill>
              <a:hlinkClick r:id="rId2" action="ppaction://hlinkfile"/>
            </a:endParaRPr>
          </a:p>
          <a:p>
            <a:pPr lvl="1" eaLnBrk="1" hangingPunct="1"/>
            <a:r>
              <a:rPr lang="en-US" dirty="0" smtClean="0">
                <a:solidFill>
                  <a:srgbClr val="3399FF"/>
                </a:solidFill>
                <a:hlinkClick r:id="rId2" action="ppaction://hlinkfile"/>
              </a:rPr>
              <a:t>Ch09-Ex-04.htm</a:t>
            </a:r>
            <a:endParaRPr lang="en-US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Rollovers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800" dirty="0" smtClean="0"/>
              <a:t>Create an </a:t>
            </a:r>
            <a:r>
              <a:rPr lang="en-US" sz="2800" dirty="0" smtClean="0">
                <a:solidFill>
                  <a:srgbClr val="0066FF"/>
                </a:solidFill>
              </a:rPr>
              <a:t>img</a:t>
            </a:r>
            <a:r>
              <a:rPr lang="en-US" sz="2800" dirty="0" smtClean="0"/>
              <a:t> tag with the original image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800" dirty="0" smtClean="0"/>
              <a:t>Create an </a:t>
            </a:r>
            <a:r>
              <a:rPr lang="en-US" sz="2800" dirty="0" smtClean="0">
                <a:solidFill>
                  <a:srgbClr val="0066FF"/>
                </a:solidFill>
              </a:rPr>
              <a:t>&lt;a&gt;</a:t>
            </a:r>
            <a:r>
              <a:rPr lang="en-US" sz="2800" dirty="0" smtClean="0"/>
              <a:t> element</a:t>
            </a:r>
            <a:r>
              <a:rPr lang="en-US" sz="2800" baseline="30000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/>
              <a:t> (link) that includes event handlers:</a:t>
            </a:r>
          </a:p>
          <a:p>
            <a:pPr marL="990600" lvl="1" indent="-533400" eaLnBrk="1" hangingPunct="1">
              <a:buFont typeface="Wingdings" pitchFamily="2" charset="2"/>
              <a:buChar char="n"/>
            </a:pPr>
            <a:r>
              <a:rPr lang="en-US" sz="2400" dirty="0" err="1" smtClean="0">
                <a:solidFill>
                  <a:srgbClr val="0066FF"/>
                </a:solidFill>
              </a:rPr>
              <a:t>onmouseover</a:t>
            </a:r>
            <a:r>
              <a:rPr lang="en-US" sz="2400" dirty="0" smtClean="0"/>
              <a:t> replaces original image with new</a:t>
            </a:r>
          </a:p>
          <a:p>
            <a:pPr marL="990600" lvl="1" indent="-533400" eaLnBrk="1" hangingPunct="1">
              <a:buFont typeface="Wingdings" pitchFamily="2" charset="2"/>
              <a:buChar char="n"/>
            </a:pPr>
            <a:r>
              <a:rPr lang="en-US" sz="2400" dirty="0" err="1" smtClean="0">
                <a:solidFill>
                  <a:srgbClr val="0066FF"/>
                </a:solidFill>
              </a:rPr>
              <a:t>onmouseout</a:t>
            </a:r>
            <a:r>
              <a:rPr lang="en-US" sz="2400" dirty="0" smtClean="0"/>
              <a:t> restores original image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800" dirty="0" smtClean="0"/>
              <a:t>When user hovers over link the image changes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800" dirty="0" smtClean="0"/>
              <a:t>When  user leaves link the image changes back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248400"/>
            <a:ext cx="8558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Note: </a:t>
            </a:r>
            <a:r>
              <a:rPr lang="en-US" b="1" i="1" baseline="30000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Creating an anchor is not critical, what is important is creating some object</a:t>
            </a:r>
          </a:p>
          <a:p>
            <a:r>
              <a:rPr lang="en-US" dirty="0" smtClean="0"/>
              <a:t>that can have event handlers associated with it.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Rollovers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90800"/>
            <a:ext cx="8610600" cy="3276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&lt;img src=“eiffeltower.jpg” id=“</a:t>
            </a:r>
            <a:r>
              <a:rPr lang="en-US" sz="2400" dirty="0" err="1" smtClean="0">
                <a:solidFill>
                  <a:srgbClr val="0066FF"/>
                </a:solidFill>
              </a:rPr>
              <a:t>day_tower</a:t>
            </a:r>
            <a:r>
              <a:rPr lang="en-US" sz="2400" dirty="0" smtClean="0">
                <a:solidFill>
                  <a:srgbClr val="0066FF"/>
                </a:solidFill>
              </a:rPr>
              <a:t>”&gt;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&lt;a </a:t>
            </a:r>
            <a:r>
              <a:rPr lang="en-US" sz="2400" dirty="0" err="1" smtClean="0">
                <a:solidFill>
                  <a:srgbClr val="0066FF"/>
                </a:solidFill>
              </a:rPr>
              <a:t>href</a:t>
            </a:r>
            <a:r>
              <a:rPr lang="en-US" sz="2400" dirty="0" smtClean="0">
                <a:solidFill>
                  <a:srgbClr val="0066FF"/>
                </a:solidFill>
              </a:rPr>
              <a:t>=“nightschedule.html” </a:t>
            </a:r>
            <a:r>
              <a:rPr lang="en-US" sz="2400" dirty="0" err="1" smtClean="0">
                <a:solidFill>
                  <a:srgbClr val="0066FF"/>
                </a:solidFill>
              </a:rPr>
              <a:t>onmouseover</a:t>
            </a:r>
            <a:r>
              <a:rPr lang="en-US" sz="2400" dirty="0" smtClean="0">
                <a:solidFill>
                  <a:srgbClr val="0066FF"/>
                </a:solidFill>
              </a:rPr>
              <a:t>=“</a:t>
            </a:r>
            <a:r>
              <a:rPr lang="en-US" sz="2400" dirty="0" err="1" smtClean="0">
                <a:solidFill>
                  <a:srgbClr val="0066FF"/>
                </a:solidFill>
              </a:rPr>
              <a:t>document.day_tower.src</a:t>
            </a:r>
            <a:r>
              <a:rPr lang="en-US" sz="2400" dirty="0" smtClean="0">
                <a:solidFill>
                  <a:srgbClr val="0066FF"/>
                </a:solidFill>
              </a:rPr>
              <a:t>=‘eiffelnight.jpg’ ”</a:t>
            </a:r>
            <a:r>
              <a:rPr lang="en-US" sz="24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</a:rPr>
              <a:t>onmouseout</a:t>
            </a:r>
            <a:r>
              <a:rPr lang="en-US" sz="2400" dirty="0" smtClean="0">
                <a:solidFill>
                  <a:srgbClr val="0066FF"/>
                </a:solidFill>
              </a:rPr>
              <a:t>=“</a:t>
            </a:r>
            <a:r>
              <a:rPr lang="en-US" sz="2400" dirty="0" err="1" smtClean="0">
                <a:solidFill>
                  <a:srgbClr val="0066FF"/>
                </a:solidFill>
              </a:rPr>
              <a:t>document.day_tower.src</a:t>
            </a:r>
            <a:r>
              <a:rPr lang="en-US" sz="2400" dirty="0" smtClean="0">
                <a:solidFill>
                  <a:srgbClr val="0066FF"/>
                </a:solidFill>
              </a:rPr>
              <a:t>=‘eiffeltower.jpg’ ”</a:t>
            </a:r>
            <a:br>
              <a:rPr lang="en-US" sz="2400" dirty="0" smtClean="0">
                <a:solidFill>
                  <a:srgbClr val="0066FF"/>
                </a:solidFill>
              </a:rPr>
            </a:br>
            <a:r>
              <a:rPr lang="en-US" sz="2400" dirty="0" smtClean="0">
                <a:solidFill>
                  <a:srgbClr val="0066FF"/>
                </a:solidFill>
              </a:rPr>
              <a:t>&gt;</a:t>
            </a:r>
            <a:r>
              <a:rPr lang="en-US" sz="2400" dirty="0" smtClean="0"/>
              <a:t> Click here for evening events </a:t>
            </a:r>
            <a:r>
              <a:rPr lang="en-US" sz="2400" dirty="0" smtClean="0">
                <a:solidFill>
                  <a:srgbClr val="0066FF"/>
                </a:solidFill>
              </a:rPr>
              <a:t>&lt;/a&gt;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Rollovers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399FF"/>
                </a:solidFill>
              </a:rPr>
              <a:t>Rollover on text link:</a:t>
            </a:r>
            <a:endParaRPr lang="en-US" dirty="0" smtClean="0">
              <a:solidFill>
                <a:srgbClr val="3399FF"/>
              </a:solidFill>
              <a:hlinkClick r:id="rId2" action="ppaction://hlinkfile"/>
            </a:endParaRPr>
          </a:p>
          <a:p>
            <a:pPr lvl="1" eaLnBrk="1" hangingPunct="1"/>
            <a:r>
              <a:rPr lang="en-US" dirty="0" smtClean="0">
                <a:solidFill>
                  <a:srgbClr val="3399FF"/>
                </a:solidFill>
                <a:hlinkClick r:id="rId2" action="ppaction://hlinkfile"/>
              </a:rPr>
              <a:t>Ch09-Ex-05.htm</a:t>
            </a:r>
            <a:endParaRPr lang="en-US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Image Rollovers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Making the rollover code cleaner: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nightImage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document.day_tower.src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=“eiffelnight.jpg”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dayImage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document.day_tower.src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=“eiffeltower.jpg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&lt;a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=“nightschedule.html” </a:t>
            </a: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onmouseover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nightImage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()”</a:t>
            </a: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onmouseout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dayImage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()”</a:t>
            </a:r>
            <a:b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Click here for evening events 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&lt;/a&gt;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Rollovers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399FF"/>
                </a:solidFill>
              </a:rPr>
              <a:t>Rollover using functions:</a:t>
            </a:r>
            <a:endParaRPr lang="en-US" dirty="0" smtClean="0">
              <a:solidFill>
                <a:srgbClr val="3399FF"/>
              </a:solidFill>
              <a:hlinkClick r:id="rId2" action="ppaction://hlinkfile"/>
            </a:endParaRPr>
          </a:p>
          <a:p>
            <a:pPr lvl="1" eaLnBrk="1" hangingPunct="1"/>
            <a:r>
              <a:rPr lang="en-US" dirty="0" smtClean="0">
                <a:solidFill>
                  <a:srgbClr val="3399FF"/>
                </a:solidFill>
                <a:hlinkClick r:id="rId2" action="ppaction://hlinkfile"/>
              </a:rPr>
              <a:t>Ch09-Ex-06.htm</a:t>
            </a:r>
            <a:endParaRPr lang="en-US" dirty="0" smtClean="0">
              <a:solidFill>
                <a:srgbClr val="3399FF"/>
              </a:solidFill>
            </a:endParaRPr>
          </a:p>
          <a:p>
            <a:pPr eaLnBrk="1" hangingPunct="1"/>
            <a:endParaRPr lang="en-US" dirty="0" smtClean="0">
              <a:solidFill>
                <a:srgbClr val="3399FF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3399FF"/>
                </a:solidFill>
              </a:rPr>
              <a:t>Making better use of functions:</a:t>
            </a:r>
          </a:p>
          <a:p>
            <a:pPr lvl="1" eaLnBrk="1" hangingPunct="1"/>
            <a:r>
              <a:rPr lang="en-US" dirty="0" smtClean="0">
                <a:solidFill>
                  <a:srgbClr val="3399FF"/>
                </a:solidFill>
                <a:hlinkClick r:id="rId3" action="ppaction://hlinkfile"/>
              </a:rPr>
              <a:t>Ch09-Ex-06a.html</a:t>
            </a:r>
            <a:endParaRPr lang="en-US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Rollovers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Problem: </a:t>
            </a:r>
          </a:p>
          <a:p>
            <a:pPr lvl="1" eaLnBrk="1" hangingPunct="1"/>
            <a:r>
              <a:rPr lang="en-US" dirty="0" smtClean="0"/>
              <a:t>All these images have to be downloaded to the users machine as they are needed</a:t>
            </a:r>
          </a:p>
          <a:p>
            <a:pPr lvl="1" eaLnBrk="1" hangingPunct="1"/>
            <a:r>
              <a:rPr lang="en-US" dirty="0" smtClean="0"/>
              <a:t>E.g. when clicked, mouse-</a:t>
            </a:r>
            <a:r>
              <a:rPr lang="en-US" dirty="0" err="1" smtClean="0"/>
              <a:t>overed</a:t>
            </a:r>
            <a:r>
              <a:rPr lang="en-US" dirty="0" smtClean="0"/>
              <a:t>, etc</a:t>
            </a:r>
          </a:p>
          <a:p>
            <a:pPr eaLnBrk="1" hangingPunct="1"/>
            <a:r>
              <a:rPr lang="en-US" dirty="0" smtClean="0"/>
              <a:t>Solution: </a:t>
            </a:r>
          </a:p>
          <a:p>
            <a:pPr lvl="1" eaLnBrk="1" hangingPunct="1"/>
            <a:r>
              <a:rPr lang="en-US" dirty="0" smtClean="0"/>
              <a:t>Pre-loaded (pre-cached) images</a:t>
            </a:r>
          </a:p>
          <a:p>
            <a:pPr eaLnBrk="1" hangingPunct="1"/>
            <a:r>
              <a:rPr lang="en-US" dirty="0" smtClean="0"/>
              <a:t>Pre-cached images are loaded at the same time as the other page content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Rollovers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Process:</a:t>
            </a:r>
          </a:p>
          <a:p>
            <a:pPr lvl="1" eaLnBrk="1" hangingPunct="1"/>
            <a:r>
              <a:rPr lang="en-US" smtClean="0"/>
              <a:t>Create an image object</a:t>
            </a:r>
          </a:p>
          <a:p>
            <a:pPr lvl="1" eaLnBrk="1" hangingPunct="1"/>
            <a:r>
              <a:rPr lang="en-US" smtClean="0"/>
              <a:t>Load an image into that object</a:t>
            </a:r>
          </a:p>
          <a:p>
            <a:pPr eaLnBrk="1" hangingPunct="1"/>
            <a:r>
              <a:rPr lang="en-US" smtClean="0"/>
              <a:t>Image object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rgbClr val="0066FF"/>
                </a:solidFill>
              </a:rPr>
              <a:t>var nightimage = new image(69,120)</a:t>
            </a:r>
          </a:p>
          <a:p>
            <a:pPr eaLnBrk="1" hangingPunct="1"/>
            <a:r>
              <a:rPr lang="en-US" smtClean="0"/>
              <a:t>Load image: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rgbClr val="0066FF"/>
                </a:solidFill>
              </a:rPr>
              <a:t>nightimage.src = “night_tower.jpg”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PTW 9</a:t>
            </a:r>
          </a:p>
          <a:p>
            <a:pPr eaLnBrk="1" hangingPunct="1"/>
            <a:r>
              <a:rPr lang="en-US" smtClean="0"/>
              <a:t>See Assignment Web Page</a:t>
            </a:r>
          </a:p>
          <a:p>
            <a:pPr eaLnBrk="1" hangingPunct="1"/>
            <a:r>
              <a:rPr lang="en-US" smtClean="0"/>
              <a:t>Grade based on:</a:t>
            </a:r>
          </a:p>
          <a:p>
            <a:pPr lvl="1" eaLnBrk="1" hangingPunct="1"/>
            <a:r>
              <a:rPr lang="en-US" smtClean="0"/>
              <a:t>Appearance</a:t>
            </a:r>
          </a:p>
          <a:p>
            <a:pPr lvl="1" eaLnBrk="1" hangingPunct="1"/>
            <a:r>
              <a:rPr lang="en-US" smtClean="0"/>
              <a:t>Technical correctness of code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We need a way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Package that code in one place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Refer to the package whenever/wherever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Modularization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Re-useable units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Self-contained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Reduce overall script 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Makes it easier to: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Find and correct errors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Make changes later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smtClean="0"/>
              <a:t>Objects are modules</a:t>
            </a:r>
          </a:p>
          <a:p>
            <a:pPr lvl="1" eaLnBrk="1" hangingPunct="1"/>
            <a:r>
              <a:rPr lang="en-US" smtClean="0"/>
              <a:t>Self-contained</a:t>
            </a:r>
          </a:p>
          <a:p>
            <a:pPr lvl="2" eaLnBrk="1" hangingPunct="1"/>
            <a:r>
              <a:rPr lang="en-US" smtClean="0"/>
              <a:t>Data (properties)</a:t>
            </a:r>
          </a:p>
          <a:p>
            <a:pPr lvl="2" eaLnBrk="1" hangingPunct="1"/>
            <a:r>
              <a:rPr lang="en-US" smtClean="0"/>
              <a:t>Code (methods)</a:t>
            </a:r>
          </a:p>
          <a:p>
            <a:pPr lvl="1" eaLnBrk="1" hangingPunct="1"/>
            <a:r>
              <a:rPr lang="en-US" smtClean="0"/>
              <a:t>Re-useable</a:t>
            </a:r>
          </a:p>
          <a:p>
            <a:pPr lvl="2" eaLnBrk="1" hangingPunct="1"/>
            <a:r>
              <a:rPr lang="en-US" smtClean="0"/>
              <a:t>Can invoke a method:</a:t>
            </a:r>
          </a:p>
          <a:p>
            <a:pPr lvl="3" eaLnBrk="1" hangingPunct="1"/>
            <a:r>
              <a:rPr lang="en-US" smtClean="0"/>
              <a:t>At any point in a script</a:t>
            </a:r>
          </a:p>
          <a:p>
            <a:pPr lvl="3" eaLnBrk="1" hangingPunct="1"/>
            <a:r>
              <a:rPr lang="en-US" smtClean="0"/>
              <a:t>Repeatedly</a:t>
            </a:r>
          </a:p>
          <a:p>
            <a:pPr eaLnBrk="1" hangingPunct="1"/>
            <a:r>
              <a:rPr lang="en-US" smtClean="0"/>
              <a:t>Can we create our own methods?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Generally, a function is simply a group of one or more statements</a:t>
            </a:r>
          </a:p>
          <a:p>
            <a:pPr eaLnBrk="1" hangingPunct="1"/>
            <a:r>
              <a:rPr lang="en-US" dirty="0" smtClean="0"/>
              <a:t>In JavaScript specifically, a function is</a:t>
            </a:r>
          </a:p>
          <a:p>
            <a:pPr lvl="1" eaLnBrk="1" hangingPunct="1"/>
            <a:r>
              <a:rPr lang="en-US" dirty="0" smtClean="0"/>
              <a:t>A method …</a:t>
            </a:r>
          </a:p>
          <a:p>
            <a:pPr lvl="1" eaLnBrk="1" hangingPunct="1"/>
            <a:r>
              <a:rPr lang="en-US" dirty="0" smtClean="0"/>
              <a:t>Of the </a:t>
            </a:r>
            <a:r>
              <a:rPr lang="en-US" dirty="0" smtClean="0">
                <a:solidFill>
                  <a:srgbClr val="0066FF"/>
                </a:solidFill>
              </a:rPr>
              <a:t>window</a:t>
            </a:r>
            <a:r>
              <a:rPr lang="en-US" dirty="0" smtClean="0"/>
              <a:t> object</a:t>
            </a:r>
          </a:p>
          <a:p>
            <a:pPr eaLnBrk="1" hangingPunct="1"/>
            <a:r>
              <a:rPr lang="en-US" dirty="0" smtClean="0"/>
              <a:t>Functions are created by “declaring” them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Syntax for function declaration: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function someName()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  </a:t>
            </a:r>
            <a:r>
              <a:rPr lang="en-US" sz="3200" smtClean="0"/>
              <a:t>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  JavaScript statements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  </a:t>
            </a:r>
            <a:r>
              <a:rPr lang="en-US" sz="3200" smtClean="0"/>
              <a:t>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}</a:t>
            </a:r>
          </a:p>
        </p:txBody>
      </p:sp>
      <p:sp>
        <p:nvSpPr>
          <p:cNvPr id="406532" name="AutoShape 4"/>
          <p:cNvSpPr>
            <a:spLocks/>
          </p:cNvSpPr>
          <p:nvPr/>
        </p:nvSpPr>
        <p:spPr bwMode="auto">
          <a:xfrm>
            <a:off x="2163763" y="3359150"/>
            <a:ext cx="1295400" cy="654050"/>
          </a:xfrm>
          <a:prstGeom prst="borderCallout1">
            <a:avLst>
              <a:gd name="adj1" fmla="val 17477"/>
              <a:gd name="adj2" fmla="val -5884"/>
              <a:gd name="adj3" fmla="val -56796"/>
              <a:gd name="adj4" fmla="val -3174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Reserved word</a:t>
            </a:r>
          </a:p>
        </p:txBody>
      </p:sp>
      <p:sp>
        <p:nvSpPr>
          <p:cNvPr id="406533" name="AutoShape 5"/>
          <p:cNvSpPr>
            <a:spLocks/>
          </p:cNvSpPr>
          <p:nvPr/>
        </p:nvSpPr>
        <p:spPr bwMode="auto">
          <a:xfrm>
            <a:off x="5562600" y="3429000"/>
            <a:ext cx="1295400" cy="381000"/>
          </a:xfrm>
          <a:prstGeom prst="borderCallout1">
            <a:avLst>
              <a:gd name="adj1" fmla="val 30000"/>
              <a:gd name="adj2" fmla="val -5884"/>
              <a:gd name="adj3" fmla="val -127917"/>
              <a:gd name="adj4" fmla="val -541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Required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19200" y="5029200"/>
            <a:ext cx="2590800" cy="457200"/>
            <a:chOff x="2400" y="3408"/>
            <a:chExt cx="1632" cy="288"/>
          </a:xfrm>
        </p:grpSpPr>
        <p:sp>
          <p:nvSpPr>
            <p:cNvPr id="9223" name="AutoShape 6"/>
            <p:cNvSpPr>
              <a:spLocks/>
            </p:cNvSpPr>
            <p:nvPr/>
          </p:nvSpPr>
          <p:spPr bwMode="auto">
            <a:xfrm>
              <a:off x="3216" y="3408"/>
              <a:ext cx="816" cy="240"/>
            </a:xfrm>
            <a:prstGeom prst="borderCallout1">
              <a:avLst>
                <a:gd name="adj1" fmla="val 30000"/>
                <a:gd name="adj2" fmla="val -5884"/>
                <a:gd name="adj3" fmla="val -401250"/>
                <a:gd name="adj4" fmla="val -10110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/>
                <a:t>Required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 flipH="1">
              <a:off x="2400" y="3504"/>
              <a:ext cx="76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nimBg="1"/>
      <p:bldP spid="4065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General Rule of Thumb:</a:t>
            </a:r>
          </a:p>
          <a:p>
            <a:pPr lvl="1" eaLnBrk="1" hangingPunct="1"/>
            <a:r>
              <a:rPr lang="en-US" dirty="0" smtClean="0"/>
              <a:t>Declare functions in the </a:t>
            </a:r>
            <a:r>
              <a:rPr lang="en-US" dirty="0" smtClean="0">
                <a:solidFill>
                  <a:srgbClr val="0066FF"/>
                </a:solidFill>
              </a:rPr>
              <a:t>&lt;head&gt;</a:t>
            </a:r>
            <a:r>
              <a:rPr lang="en-US" dirty="0" smtClean="0"/>
              <a:t> section</a:t>
            </a:r>
          </a:p>
          <a:p>
            <a:pPr lvl="2" eaLnBrk="1" hangingPunct="1"/>
            <a:r>
              <a:rPr lang="en-US" dirty="0" smtClean="0"/>
              <a:t>Ensures browser “knows” of the function before used</a:t>
            </a:r>
          </a:p>
          <a:p>
            <a:pPr lvl="1" eaLnBrk="1" hangingPunct="1"/>
            <a:r>
              <a:rPr lang="en-US" dirty="0" smtClean="0"/>
              <a:t>Use functions in the </a:t>
            </a:r>
            <a:r>
              <a:rPr lang="en-US" dirty="0" smtClean="0">
                <a:solidFill>
                  <a:srgbClr val="0066FF"/>
                </a:solidFill>
              </a:rPr>
              <a:t>&lt;body&gt;</a:t>
            </a:r>
            <a:r>
              <a:rPr lang="en-US" dirty="0" smtClean="0"/>
              <a:t> section</a:t>
            </a:r>
          </a:p>
          <a:p>
            <a:pPr eaLnBrk="1" hangingPunct="1"/>
            <a:r>
              <a:rPr lang="en-US" dirty="0" smtClean="0"/>
              <a:t>“Calling” a function similar to calling a method except object name not required: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someName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window.someName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752600"/>
            <a:ext cx="4648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&lt;html&gt;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&lt;head&gt;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    &lt;title&gt;</a:t>
            </a:r>
            <a:r>
              <a:rPr lang="en-US" sz="2000" smtClean="0"/>
              <a:t> … </a:t>
            </a:r>
            <a:r>
              <a:rPr lang="en-US" sz="2000" smtClean="0">
                <a:solidFill>
                  <a:srgbClr val="0066FF"/>
                </a:solidFill>
              </a:rPr>
              <a:t>&lt;/title&gt;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    </a:t>
            </a:r>
            <a:r>
              <a:rPr lang="en-US" sz="2000" smtClean="0">
                <a:solidFill>
                  <a:srgbClr val="CC6600"/>
                </a:solidFill>
              </a:rPr>
              <a:t>&lt;script …&gt;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CC6600"/>
                </a:solidFill>
              </a:rPr>
              <a:t>            function someName() { …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CC6600"/>
                </a:solidFill>
              </a:rPr>
              <a:t>        &lt;/script&gt;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&lt;/head&gt;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&lt;body&gt;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    </a:t>
            </a:r>
            <a:r>
              <a:rPr lang="en-US" sz="2000" smtClean="0"/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    </a:t>
            </a:r>
            <a:r>
              <a:rPr lang="en-US" sz="2000" smtClean="0">
                <a:solidFill>
                  <a:srgbClr val="CC6600"/>
                </a:solidFill>
              </a:rPr>
              <a:t>&lt;script …&gt;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CC6600"/>
                </a:solidFill>
              </a:rPr>
              <a:t>            someName()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CC6600"/>
                </a:solidFill>
              </a:rPr>
              <a:t>        &lt;/script&gt;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    </a:t>
            </a:r>
            <a:r>
              <a:rPr lang="en-US" sz="2000" smtClean="0"/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&lt;body&gt;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&lt;/html&gt;</a:t>
            </a:r>
          </a:p>
        </p:txBody>
      </p:sp>
      <p:sp>
        <p:nvSpPr>
          <p:cNvPr id="408580" name="AutoShape 4"/>
          <p:cNvSpPr>
            <a:spLocks/>
          </p:cNvSpPr>
          <p:nvPr/>
        </p:nvSpPr>
        <p:spPr bwMode="auto">
          <a:xfrm>
            <a:off x="1143000" y="2705100"/>
            <a:ext cx="381000" cy="419100"/>
          </a:xfrm>
          <a:prstGeom prst="borderCallout1">
            <a:avLst>
              <a:gd name="adj1" fmla="val 27273"/>
              <a:gd name="adj2" fmla="val 120000"/>
              <a:gd name="adj3" fmla="val 27273"/>
              <a:gd name="adj4" fmla="val 38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408581" name="AutoShape 5"/>
          <p:cNvSpPr>
            <a:spLocks/>
          </p:cNvSpPr>
          <p:nvPr/>
        </p:nvSpPr>
        <p:spPr bwMode="auto">
          <a:xfrm>
            <a:off x="5989638" y="1963738"/>
            <a:ext cx="381000" cy="419100"/>
          </a:xfrm>
          <a:prstGeom prst="borderCallout1">
            <a:avLst>
              <a:gd name="adj1" fmla="val 27273"/>
              <a:gd name="adj2" fmla="val -20000"/>
              <a:gd name="adj3" fmla="val 213259"/>
              <a:gd name="adj4" fmla="val -241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408582" name="AutoShape 6"/>
          <p:cNvSpPr>
            <a:spLocks/>
          </p:cNvSpPr>
          <p:nvPr/>
        </p:nvSpPr>
        <p:spPr bwMode="auto">
          <a:xfrm>
            <a:off x="1447800" y="4495800"/>
            <a:ext cx="381000" cy="419100"/>
          </a:xfrm>
          <a:prstGeom prst="borderCallout1">
            <a:avLst>
              <a:gd name="adj1" fmla="val 27273"/>
              <a:gd name="adj2" fmla="val 120000"/>
              <a:gd name="adj3" fmla="val 26894"/>
              <a:gd name="adj4" fmla="val 311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08583" name="AutoShape 7"/>
          <p:cNvSpPr>
            <a:spLocks/>
          </p:cNvSpPr>
          <p:nvPr/>
        </p:nvSpPr>
        <p:spPr bwMode="auto">
          <a:xfrm>
            <a:off x="5195888" y="4875213"/>
            <a:ext cx="381000" cy="419100"/>
          </a:xfrm>
          <a:prstGeom prst="borderCallout1">
            <a:avLst>
              <a:gd name="adj1" fmla="val 27273"/>
              <a:gd name="adj2" fmla="val -20000"/>
              <a:gd name="adj3" fmla="val 27273"/>
              <a:gd name="adj4" fmla="val -15583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408584" name="AutoShape 8"/>
          <p:cNvSpPr>
            <a:spLocks/>
          </p:cNvSpPr>
          <p:nvPr/>
        </p:nvSpPr>
        <p:spPr bwMode="auto">
          <a:xfrm>
            <a:off x="6021388" y="3749675"/>
            <a:ext cx="381000" cy="419100"/>
          </a:xfrm>
          <a:prstGeom prst="borderCallout1">
            <a:avLst>
              <a:gd name="adj1" fmla="val 27273"/>
              <a:gd name="adj2" fmla="val -20000"/>
              <a:gd name="adj3" fmla="val -96593"/>
              <a:gd name="adj4" fmla="val -241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408585" name="AutoShape 9"/>
          <p:cNvSpPr>
            <a:spLocks/>
          </p:cNvSpPr>
          <p:nvPr/>
        </p:nvSpPr>
        <p:spPr bwMode="auto">
          <a:xfrm>
            <a:off x="1219200" y="5486400"/>
            <a:ext cx="381000" cy="419100"/>
          </a:xfrm>
          <a:prstGeom prst="borderCallout1">
            <a:avLst>
              <a:gd name="adj1" fmla="val 27273"/>
              <a:gd name="adj2" fmla="val 120000"/>
              <a:gd name="adj3" fmla="val 27273"/>
              <a:gd name="adj4" fmla="val 38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6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8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8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0" grpId="0" animBg="1"/>
      <p:bldP spid="408581" grpId="0" animBg="1"/>
      <p:bldP spid="408582" grpId="0" animBg="1"/>
      <p:bldP spid="408583" grpId="0" animBg="1"/>
      <p:bldP spid="408584" grpId="0" animBg="1"/>
      <p:bldP spid="408585" grpId="0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5461</TotalTime>
  <Words>1029</Words>
  <Application>Microsoft Office PowerPoint</Application>
  <PresentationFormat>On-screen Show (4:3)</PresentationFormat>
  <Paragraphs>285</Paragraphs>
  <Slides>38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Pixel</vt:lpstr>
      <vt:lpstr>Visio</vt:lpstr>
      <vt:lpstr>Programming the Web using XHTML and JavaScript</vt:lpstr>
      <vt:lpstr>Functions</vt:lpstr>
      <vt:lpstr>Using Functions</vt:lpstr>
      <vt:lpstr>Using Functions</vt:lpstr>
      <vt:lpstr>Using Functions</vt:lpstr>
      <vt:lpstr>Using Functions</vt:lpstr>
      <vt:lpstr>Using Functions</vt:lpstr>
      <vt:lpstr>Using Functions</vt:lpstr>
      <vt:lpstr>Using Functions</vt:lpstr>
      <vt:lpstr>Using Functions</vt:lpstr>
      <vt:lpstr>Using Functions</vt:lpstr>
      <vt:lpstr>Using Functions</vt:lpstr>
      <vt:lpstr>Parameters</vt:lpstr>
      <vt:lpstr>Parameters</vt:lpstr>
      <vt:lpstr>Parameters</vt:lpstr>
      <vt:lpstr>Parameters</vt:lpstr>
      <vt:lpstr>Parameters</vt:lpstr>
      <vt:lpstr>Parameters</vt:lpstr>
      <vt:lpstr>Parameters</vt:lpstr>
      <vt:lpstr>Parameters</vt:lpstr>
      <vt:lpstr>Parameters</vt:lpstr>
      <vt:lpstr>Images</vt:lpstr>
      <vt:lpstr>Image Objects</vt:lpstr>
      <vt:lpstr>Image Objects</vt:lpstr>
      <vt:lpstr>Image Objects</vt:lpstr>
      <vt:lpstr>Image Objects</vt:lpstr>
      <vt:lpstr>Image Objects</vt:lpstr>
      <vt:lpstr>Image Objects</vt:lpstr>
      <vt:lpstr>Image Objects</vt:lpstr>
      <vt:lpstr>Image Objects</vt:lpstr>
      <vt:lpstr>Image Rollovers</vt:lpstr>
      <vt:lpstr>Image Rollovers</vt:lpstr>
      <vt:lpstr>Image Rollovers</vt:lpstr>
      <vt:lpstr>Image Rollovers</vt:lpstr>
      <vt:lpstr>Image Rollovers</vt:lpstr>
      <vt:lpstr>Image Rollovers</vt:lpstr>
      <vt:lpstr>Image Rollovers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ajkombol</cp:lastModifiedBy>
  <cp:revision>155</cp:revision>
  <cp:lastPrinted>1601-01-01T00:00:00Z</cp:lastPrinted>
  <dcterms:created xsi:type="dcterms:W3CDTF">2003-08-24T19:51:36Z</dcterms:created>
  <dcterms:modified xsi:type="dcterms:W3CDTF">2018-05-31T15:10:46Z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