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2"/>
  </p:notesMasterIdLst>
  <p:handoutMasterIdLst>
    <p:handoutMasterId r:id="rId33"/>
  </p:handoutMasterIdLst>
  <p:sldIdLst>
    <p:sldId id="314" r:id="rId2"/>
    <p:sldId id="289" r:id="rId3"/>
    <p:sldId id="318" r:id="rId4"/>
    <p:sldId id="317" r:id="rId5"/>
    <p:sldId id="315" r:id="rId6"/>
    <p:sldId id="324" r:id="rId7"/>
    <p:sldId id="319" r:id="rId8"/>
    <p:sldId id="294" r:id="rId9"/>
    <p:sldId id="316" r:id="rId10"/>
    <p:sldId id="320" r:id="rId11"/>
    <p:sldId id="291" r:id="rId12"/>
    <p:sldId id="292" r:id="rId13"/>
    <p:sldId id="295" r:id="rId14"/>
    <p:sldId id="297" r:id="rId15"/>
    <p:sldId id="299" r:id="rId16"/>
    <p:sldId id="310" r:id="rId17"/>
    <p:sldId id="300" r:id="rId18"/>
    <p:sldId id="311" r:id="rId19"/>
    <p:sldId id="301" r:id="rId20"/>
    <p:sldId id="302" r:id="rId21"/>
    <p:sldId id="303" r:id="rId22"/>
    <p:sldId id="304" r:id="rId23"/>
    <p:sldId id="305" r:id="rId24"/>
    <p:sldId id="306" r:id="rId25"/>
    <p:sldId id="322" r:id="rId26"/>
    <p:sldId id="307" r:id="rId27"/>
    <p:sldId id="308" r:id="rId28"/>
    <p:sldId id="309" r:id="rId29"/>
    <p:sldId id="312" r:id="rId30"/>
    <p:sldId id="288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99FF"/>
    <a:srgbClr val="CC6600"/>
    <a:srgbClr val="0066FF"/>
    <a:srgbClr val="3399FF"/>
    <a:srgbClr val="0000F4"/>
    <a:srgbClr val="FF0000"/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6" y="-1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5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5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5B9AFD7-08D9-4411-A307-689475BE4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229EAB1-2AB7-47E6-BA8F-0A315A9ED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tabLst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3B26DC84-DF58-4409-8892-E4A5355739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0308A239-D9F6-448A-ACB5-A94AC3F00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A8422470-E93B-4E13-94B8-FC81DF49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BED3DC4B-302B-4ADD-B99D-A7D2ABE85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B33BEBCB-AF3D-4B1A-93E5-5F7DA392B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30AC04A2-6FD7-4B63-B5BE-1D7505DD90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56050337-D453-4660-9B9F-473DA4B3E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0E3E78E1-D50A-4162-B8B7-5C1055C10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78761A9D-E7E9-4433-9092-67BB900B6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3D10B682-AD67-403A-B8F8-5BFC14F9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AF270B48-8767-4E55-B261-8FC99C19B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69793E1A-408A-4820-8F85-3706AA015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4119563" algn="ctr"/>
                <a:tab pos="8123238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6B7DC732-D826-422B-BF16-CBA964775D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1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205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ransition spd="med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0-Ex-01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0-Ex-02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10-Ex-03a.html" TargetMode="External"/><Relationship Id="rId2" Type="http://schemas.openxmlformats.org/officeDocument/2006/relationships/hyperlink" Target="../../ITIS2300-Common/HTMLExamples/Ch10-Ex-03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10-Ex-05.html" TargetMode="External"/><Relationship Id="rId2" Type="http://schemas.openxmlformats.org/officeDocument/2006/relationships/hyperlink" Target="../../ITIS2300-Common/HTMLExamples/Ch10-Ex-04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0-Ex-06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0-Ex-07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0-Ex-08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10-Ex-09a.html" TargetMode="External"/><Relationship Id="rId2" Type="http://schemas.openxmlformats.org/officeDocument/2006/relationships/hyperlink" Target="../../ITIS2300-Common/HTMLExamples/Ch10-Ex-09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0-Ex-07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0-Ex-10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0-Ex-11.html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Box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Area in a form where:</a:t>
            </a:r>
          </a:p>
          <a:p>
            <a:pPr lvl="1"/>
            <a:r>
              <a:rPr lang="en-US" dirty="0" smtClean="0"/>
              <a:t>Text may be displayed</a:t>
            </a:r>
          </a:p>
          <a:p>
            <a:pPr lvl="1"/>
            <a:r>
              <a:rPr lang="en-US" dirty="0" smtClean="0"/>
              <a:t>Text may be entered</a:t>
            </a:r>
          </a:p>
          <a:p>
            <a:r>
              <a:rPr lang="en-US" dirty="0" smtClean="0"/>
              <a:t>Works as </a:t>
            </a:r>
          </a:p>
          <a:p>
            <a:pPr lvl="1"/>
            <a:r>
              <a:rPr lang="en-US" dirty="0" smtClean="0"/>
              <a:t>An output device</a:t>
            </a:r>
          </a:p>
          <a:p>
            <a:pPr lvl="1"/>
            <a:r>
              <a:rPr lang="en-US" dirty="0" smtClean="0"/>
              <a:t>An input device</a:t>
            </a:r>
          </a:p>
          <a:p>
            <a:pPr lvl="1"/>
            <a:r>
              <a:rPr lang="en-US" dirty="0" smtClean="0"/>
              <a:t>OR BOTH!</a:t>
            </a:r>
          </a:p>
          <a:p>
            <a:r>
              <a:rPr lang="en-US" dirty="0" smtClean="0"/>
              <a:t>General form: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&lt;input type=“text”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28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Interactive I/O with Text Boxes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9916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Data elements:</a:t>
            </a:r>
          </a:p>
          <a:p>
            <a:pPr lvl="1" eaLnBrk="1" hangingPunct="1"/>
            <a:r>
              <a:rPr lang="en-US" dirty="0" smtClean="0"/>
              <a:t>Can be named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</a:t>
            </a:r>
            <a:r>
              <a:rPr lang="en-US" sz="28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&lt;input type=“text”</a:t>
            </a:r>
            <a:b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nameBox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28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smtClean="0"/>
              <a:t>Can be pre-filled (e.g. have a default value)</a:t>
            </a:r>
          </a:p>
          <a:p>
            <a:pPr eaLnBrk="1" hangingPunct="1">
              <a:buNone/>
            </a:pPr>
            <a:r>
              <a:rPr lang="en-US" sz="2800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&lt;input type=“text”</a:t>
            </a:r>
            <a:b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=“Please enter your name”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28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dirty="0" smtClean="0"/>
              <a:t>Can have a size</a:t>
            </a:r>
          </a:p>
          <a:p>
            <a:pPr lvl="1" eaLnBrk="1" hangingPunct="1"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 &lt;input type=“text” </a:t>
            </a:r>
            <a:b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=“30”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Interactive I/O with Text Boxes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981200"/>
            <a:ext cx="90678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&lt;form id=“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surferData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 name=“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surferData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CC6600"/>
                </a:solidFill>
                <a:latin typeface="Courier New" pitchFamily="49" charset="0"/>
                <a:cs typeface="Courier New" pitchFamily="49" charset="0"/>
              </a:rPr>
              <a:t>&lt;input type=“text” name=“</a:t>
            </a:r>
            <a:r>
              <a:rPr lang="en-US" sz="2000" b="1" dirty="0" err="1" smtClean="0">
                <a:solidFill>
                  <a:srgbClr val="CC6600"/>
                </a:solidFill>
                <a:latin typeface="Courier New" pitchFamily="49" charset="0"/>
                <a:cs typeface="Courier New" pitchFamily="49" charset="0"/>
              </a:rPr>
              <a:t>nameBox</a:t>
            </a:r>
            <a:r>
              <a:rPr lang="en-US" sz="2000" b="1" dirty="0" smtClean="0">
                <a:solidFill>
                  <a:srgbClr val="CC6600"/>
                </a:solidFill>
                <a:latin typeface="Courier New" pitchFamily="49" charset="0"/>
                <a:cs typeface="Courier New" pitchFamily="49" charset="0"/>
              </a:rPr>
              <a:t>”</a:t>
            </a:r>
            <a:br>
              <a:rPr lang="en-US" sz="2000" b="1" dirty="0" smtClean="0">
                <a:solidFill>
                  <a:srgbClr val="CC66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CC6600"/>
                </a:solidFill>
                <a:latin typeface="Courier New" pitchFamily="49" charset="0"/>
                <a:cs typeface="Courier New" pitchFamily="49" charset="0"/>
              </a:rPr>
              <a:t>       value=“Please enter your name” size=“30” 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CC66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&lt;br/&gt;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&lt;input type=“text” name=“</a:t>
            </a:r>
            <a:r>
              <a:rPr lang="en-US" sz="2000" b="1" dirty="0" err="1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ageBox</a:t>
            </a:r>
            <a:r>
              <a:rPr lang="en-US" sz="2000" b="1" dirty="0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”</a:t>
            </a:r>
            <a:br>
              <a:rPr lang="en-US" sz="2000" b="1" dirty="0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       value=“Please enter your age” size=“20” /&gt;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&lt;/form&gt;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hlinkClick r:id="rId2" action="ppaction://hlinkfile"/>
              </a:rPr>
              <a:t>Ch10-Ex-01</a:t>
            </a:r>
            <a:endParaRPr lang="en-US" sz="2800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Interactive I/O with Text Boxes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Refer to field values using dot notation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Can use as a parameter</a:t>
            </a:r>
          </a:p>
          <a:p>
            <a:pPr eaLnBrk="1" hangingPunct="1">
              <a:lnSpc>
                <a:spcPct val="80000"/>
              </a:lnSpc>
            </a:pPr>
            <a:endParaRPr lang="en-US" sz="1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alert(</a:t>
            </a:r>
            <a:r>
              <a:rPr lang="en-US" sz="2800" dirty="0" err="1" smtClean="0">
                <a:solidFill>
                  <a:srgbClr val="0066FF"/>
                </a:solidFill>
              </a:rPr>
              <a:t>document.surferData.nameBox.value</a:t>
            </a:r>
            <a:r>
              <a:rPr lang="en-US" sz="2800" dirty="0" smtClean="0">
                <a:solidFill>
                  <a:srgbClr val="0066FF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hlinkClick r:id="rId2" action="ppaction://hlinkfile"/>
              </a:rPr>
              <a:t>Ch10-Ex-02</a:t>
            </a:r>
            <a:endParaRPr lang="en-US" dirty="0" smtClean="0"/>
          </a:p>
        </p:txBody>
      </p:sp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990600" y="2603500"/>
            <a:ext cx="1965325" cy="579438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66FF"/>
                </a:solidFill>
              </a:rPr>
              <a:t>document</a:t>
            </a:r>
          </a:p>
        </p:txBody>
      </p:sp>
      <p:sp>
        <p:nvSpPr>
          <p:cNvPr id="448517" name="Rectangle 5"/>
          <p:cNvSpPr>
            <a:spLocks noChangeArrowheads="1"/>
          </p:cNvSpPr>
          <p:nvPr/>
        </p:nvSpPr>
        <p:spPr bwMode="auto">
          <a:xfrm>
            <a:off x="2819400" y="2590800"/>
            <a:ext cx="2190750" cy="579438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66FF"/>
                </a:solidFill>
              </a:rPr>
              <a:t>.surferData</a:t>
            </a:r>
          </a:p>
        </p:txBody>
      </p:sp>
      <p:sp>
        <p:nvSpPr>
          <p:cNvPr id="448518" name="Rectangle 6"/>
          <p:cNvSpPr>
            <a:spLocks noChangeArrowheads="1"/>
          </p:cNvSpPr>
          <p:nvPr/>
        </p:nvSpPr>
        <p:spPr bwMode="auto">
          <a:xfrm>
            <a:off x="4846638" y="2571750"/>
            <a:ext cx="2011362" cy="579438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66FF"/>
                </a:solidFill>
              </a:rPr>
              <a:t>.nameBox</a:t>
            </a:r>
          </a:p>
        </p:txBody>
      </p:sp>
      <p:sp>
        <p:nvSpPr>
          <p:cNvPr id="448519" name="Rectangle 7"/>
          <p:cNvSpPr>
            <a:spLocks noChangeArrowheads="1"/>
          </p:cNvSpPr>
          <p:nvPr/>
        </p:nvSpPr>
        <p:spPr bwMode="auto">
          <a:xfrm>
            <a:off x="6705600" y="2571750"/>
            <a:ext cx="1266825" cy="579438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66FF"/>
                </a:solidFill>
              </a:rPr>
              <a:t>.value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4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4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48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48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15" grpId="0" build="p"/>
      <p:bldP spid="448516" grpId="0"/>
      <p:bldP spid="448517" grpId="0"/>
      <p:bldP spid="448518" grpId="0"/>
      <p:bldP spid="4485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Interactive I/O with Text Boxes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Two important aspects of the </a:t>
            </a:r>
            <a:r>
              <a:rPr lang="en-US" dirty="0" smtClean="0">
                <a:solidFill>
                  <a:srgbClr val="0066FF"/>
                </a:solidFill>
              </a:rPr>
              <a:t>input</a:t>
            </a:r>
            <a:r>
              <a:rPr lang="en-US" dirty="0" smtClean="0"/>
              <a:t> element: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It does </a:t>
            </a:r>
            <a:r>
              <a:rPr lang="en-US" u="sng" dirty="0" smtClean="0"/>
              <a:t>not</a:t>
            </a:r>
            <a:r>
              <a:rPr lang="en-US" dirty="0" smtClean="0"/>
              <a:t> include any actions like “wait for the user”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It isn’t limited to just input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It can be used for output as well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If you want to wait for the user to enter data before using the object </a:t>
            </a:r>
            <a:r>
              <a:rPr lang="en-US" u="sng" dirty="0" smtClean="0"/>
              <a:t>you</a:t>
            </a:r>
            <a:r>
              <a:rPr lang="en-US" dirty="0" smtClean="0"/>
              <a:t> have to write some code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Ch10-Ex-03</a:t>
            </a:r>
            <a:r>
              <a:rPr lang="en-US" dirty="0" smtClean="0"/>
              <a:t> and </a:t>
            </a:r>
            <a:r>
              <a:rPr lang="en-US" dirty="0" smtClean="0">
                <a:hlinkClick r:id="rId3" action="ppaction://hlinkfile"/>
              </a:rPr>
              <a:t>Ch10-Ex-03a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Parameters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9154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Can refer to a form element in a function</a:t>
            </a:r>
          </a:p>
          <a:p>
            <a:pPr lvl="1" eaLnBrk="1" hangingPunct="1"/>
            <a:r>
              <a:rPr lang="en-US" dirty="0" smtClean="0">
                <a:hlinkClick r:id="rId2" action="ppaction://hlinkfile"/>
              </a:rPr>
              <a:t>Ch10-Ex-04</a:t>
            </a:r>
            <a:endParaRPr lang="en-US" dirty="0" smtClean="0"/>
          </a:p>
          <a:p>
            <a:pPr eaLnBrk="1" hangingPunct="1"/>
            <a:r>
              <a:rPr lang="en-US" dirty="0" smtClean="0"/>
              <a:t>Can pass a value to a function as a parameter</a:t>
            </a:r>
          </a:p>
          <a:p>
            <a:pPr lvl="1" eaLnBrk="1" hangingPunct="1"/>
            <a:r>
              <a:rPr lang="en-US" dirty="0" smtClean="0">
                <a:hlinkClick r:id="rId3" action="ppaction://hlinkfile"/>
              </a:rPr>
              <a:t>Ch10-Ex-05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on Parameters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Parameters must conform to the object hierarchy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066800" y="2743200"/>
            <a:ext cx="3200400" cy="3048000"/>
            <a:chOff x="672" y="1632"/>
            <a:chExt cx="2016" cy="1920"/>
          </a:xfrm>
        </p:grpSpPr>
        <p:sp>
          <p:nvSpPr>
            <p:cNvPr id="13334" name="Rectangle 4"/>
            <p:cNvSpPr>
              <a:spLocks noChangeArrowheads="1"/>
            </p:cNvSpPr>
            <p:nvPr/>
          </p:nvSpPr>
          <p:spPr bwMode="auto">
            <a:xfrm>
              <a:off x="672" y="1920"/>
              <a:ext cx="2016" cy="16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5" name="Text Box 5"/>
            <p:cNvSpPr txBox="1">
              <a:spLocks noChangeArrowheads="1"/>
            </p:cNvSpPr>
            <p:nvPr/>
          </p:nvSpPr>
          <p:spPr bwMode="auto">
            <a:xfrm>
              <a:off x="672" y="1632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err="1">
                  <a:solidFill>
                    <a:srgbClr val="FF0000"/>
                  </a:solidFill>
                </a:rPr>
                <a:t>myHouse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066800" y="3200400"/>
            <a:ext cx="3200400" cy="2590800"/>
            <a:chOff x="3120" y="1920"/>
            <a:chExt cx="2016" cy="1632"/>
          </a:xfrm>
        </p:grpSpPr>
        <p:sp>
          <p:nvSpPr>
            <p:cNvPr id="13326" name="Rectangle 17"/>
            <p:cNvSpPr>
              <a:spLocks noChangeArrowheads="1"/>
            </p:cNvSpPr>
            <p:nvPr/>
          </p:nvSpPr>
          <p:spPr bwMode="auto">
            <a:xfrm>
              <a:off x="3120" y="1920"/>
              <a:ext cx="2016" cy="16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7" name="Rectangle 18"/>
            <p:cNvSpPr>
              <a:spLocks noChangeArrowheads="1"/>
            </p:cNvSpPr>
            <p:nvPr/>
          </p:nvSpPr>
          <p:spPr bwMode="auto">
            <a:xfrm>
              <a:off x="3120" y="1920"/>
              <a:ext cx="1104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8" name="Text Box 19"/>
            <p:cNvSpPr txBox="1">
              <a:spLocks noChangeArrowheads="1"/>
            </p:cNvSpPr>
            <p:nvPr/>
          </p:nvSpPr>
          <p:spPr bwMode="auto">
            <a:xfrm>
              <a:off x="3360" y="2256"/>
              <a:ext cx="668" cy="231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livingRm</a:t>
              </a:r>
            </a:p>
          </p:txBody>
        </p:sp>
        <p:sp>
          <p:nvSpPr>
            <p:cNvPr id="13329" name="Rectangle 20"/>
            <p:cNvSpPr>
              <a:spLocks noChangeArrowheads="1"/>
            </p:cNvSpPr>
            <p:nvPr/>
          </p:nvSpPr>
          <p:spPr bwMode="auto">
            <a:xfrm>
              <a:off x="4224" y="1920"/>
              <a:ext cx="912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0" name="Text Box 21"/>
            <p:cNvSpPr txBox="1">
              <a:spLocks noChangeArrowheads="1"/>
            </p:cNvSpPr>
            <p:nvPr/>
          </p:nvSpPr>
          <p:spPr bwMode="auto">
            <a:xfrm>
              <a:off x="4320" y="2256"/>
              <a:ext cx="724" cy="231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diningRm</a:t>
              </a:r>
            </a:p>
          </p:txBody>
        </p:sp>
        <p:sp>
          <p:nvSpPr>
            <p:cNvPr id="13331" name="Rectangle 22"/>
            <p:cNvSpPr>
              <a:spLocks noChangeArrowheads="1"/>
            </p:cNvSpPr>
            <p:nvPr/>
          </p:nvSpPr>
          <p:spPr bwMode="auto">
            <a:xfrm>
              <a:off x="4224" y="2784"/>
              <a:ext cx="912" cy="7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2" name="Text Box 23"/>
            <p:cNvSpPr txBox="1">
              <a:spLocks noChangeArrowheads="1"/>
            </p:cNvSpPr>
            <p:nvPr/>
          </p:nvSpPr>
          <p:spPr bwMode="auto">
            <a:xfrm>
              <a:off x="4406" y="2999"/>
              <a:ext cx="572" cy="231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kitchen</a:t>
              </a:r>
            </a:p>
          </p:txBody>
        </p:sp>
        <p:sp>
          <p:nvSpPr>
            <p:cNvPr id="13333" name="Text Box 24"/>
            <p:cNvSpPr txBox="1">
              <a:spLocks noChangeArrowheads="1"/>
            </p:cNvSpPr>
            <p:nvPr/>
          </p:nvSpPr>
          <p:spPr bwMode="auto">
            <a:xfrm>
              <a:off x="3264" y="3024"/>
              <a:ext cx="740" cy="231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7030A0"/>
                  </a:solidFill>
                </a:rPr>
                <a:t>bedRoom</a:t>
              </a:r>
              <a:endParaRPr lang="en-US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066800" y="5334000"/>
            <a:ext cx="1752600" cy="457200"/>
            <a:chOff x="3120" y="3264"/>
            <a:chExt cx="1104" cy="288"/>
          </a:xfrm>
        </p:grpSpPr>
        <p:sp>
          <p:nvSpPr>
            <p:cNvPr id="13324" name="Rectangle 25"/>
            <p:cNvSpPr>
              <a:spLocks noChangeArrowheads="1"/>
            </p:cNvSpPr>
            <p:nvPr/>
          </p:nvSpPr>
          <p:spPr bwMode="auto">
            <a:xfrm>
              <a:off x="3120" y="3264"/>
              <a:ext cx="1104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5" name="Text Box 26"/>
            <p:cNvSpPr txBox="1">
              <a:spLocks noChangeArrowheads="1"/>
            </p:cNvSpPr>
            <p:nvPr/>
          </p:nvSpPr>
          <p:spPr bwMode="auto">
            <a:xfrm>
              <a:off x="3350" y="3287"/>
              <a:ext cx="492" cy="231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CC00"/>
                  </a:solidFill>
                </a:rPr>
                <a:t>closet</a:t>
              </a: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209800" y="5362575"/>
            <a:ext cx="561975" cy="366713"/>
            <a:chOff x="3918" y="2802"/>
            <a:chExt cx="354" cy="231"/>
          </a:xfrm>
        </p:grpSpPr>
        <p:sp>
          <p:nvSpPr>
            <p:cNvPr id="13322" name="Rectangle 29"/>
            <p:cNvSpPr>
              <a:spLocks noChangeArrowheads="1"/>
            </p:cNvSpPr>
            <p:nvPr/>
          </p:nvSpPr>
          <p:spPr bwMode="auto">
            <a:xfrm>
              <a:off x="3936" y="2837"/>
              <a:ext cx="326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lg" len="med"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3323" name="Text Box 30"/>
            <p:cNvSpPr txBox="1">
              <a:spLocks noChangeArrowheads="1"/>
            </p:cNvSpPr>
            <p:nvPr/>
          </p:nvSpPr>
          <p:spPr bwMode="auto">
            <a:xfrm>
              <a:off x="3918" y="2802"/>
              <a:ext cx="354" cy="231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solidFill>
                    <a:srgbClr val="0099FF"/>
                  </a:solidFill>
                </a:rPr>
                <a:t>box</a:t>
              </a:r>
            </a:p>
          </p:txBody>
        </p:sp>
      </p:grpSp>
      <p:sp>
        <p:nvSpPr>
          <p:cNvPr id="463905" name="Text Box 33"/>
          <p:cNvSpPr txBox="1">
            <a:spLocks noChangeArrowheads="1"/>
          </p:cNvSpPr>
          <p:nvPr/>
        </p:nvSpPr>
        <p:spPr bwMode="auto">
          <a:xfrm>
            <a:off x="4800600" y="3124200"/>
            <a:ext cx="3962400" cy="206210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Get the </a:t>
            </a:r>
            <a:r>
              <a:rPr lang="en-US" sz="3200" dirty="0">
                <a:solidFill>
                  <a:srgbClr val="0099FF"/>
                </a:solidFill>
              </a:rPr>
              <a:t>box</a:t>
            </a:r>
            <a:r>
              <a:rPr lang="en-US" sz="3200" dirty="0"/>
              <a:t> that’s in the </a:t>
            </a:r>
            <a:r>
              <a:rPr lang="en-US" sz="3200" dirty="0">
                <a:solidFill>
                  <a:srgbClr val="00B050"/>
                </a:solidFill>
              </a:rPr>
              <a:t>closet</a:t>
            </a:r>
            <a:r>
              <a:rPr lang="en-US" sz="3200" dirty="0"/>
              <a:t> that’s in the </a:t>
            </a:r>
            <a:r>
              <a:rPr lang="en-US" sz="3200" dirty="0" err="1">
                <a:solidFill>
                  <a:srgbClr val="7030A0"/>
                </a:solidFill>
              </a:rPr>
              <a:t>bedRoom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dirty="0"/>
              <a:t>that’s in </a:t>
            </a:r>
            <a:r>
              <a:rPr lang="en-US" sz="3200" dirty="0" err="1">
                <a:solidFill>
                  <a:srgbClr val="FF0000"/>
                </a:solidFill>
              </a:rPr>
              <a:t>myHouse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63906" name="Text Box 34"/>
          <p:cNvSpPr txBox="1">
            <a:spLocks noChangeArrowheads="1"/>
          </p:cNvSpPr>
          <p:nvPr/>
        </p:nvSpPr>
        <p:spPr bwMode="auto">
          <a:xfrm>
            <a:off x="4572000" y="5334000"/>
            <a:ext cx="4338638" cy="457200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myHouse</a:t>
            </a:r>
            <a:r>
              <a:rPr lang="en-US" sz="2400" dirty="0" err="1">
                <a:solidFill>
                  <a:srgbClr val="7030A0"/>
                </a:solidFill>
              </a:rPr>
              <a:t>.bedRoom</a:t>
            </a:r>
            <a:r>
              <a:rPr lang="en-US" sz="2400" dirty="0" err="1">
                <a:solidFill>
                  <a:srgbClr val="00B050"/>
                </a:solidFill>
              </a:rPr>
              <a:t>.closet</a:t>
            </a:r>
            <a:r>
              <a:rPr lang="en-US" sz="2400" dirty="0" err="1">
                <a:solidFill>
                  <a:srgbClr val="0099FF"/>
                </a:solidFill>
              </a:rPr>
              <a:t>.box</a:t>
            </a:r>
            <a:endParaRPr lang="en-US" sz="2400" dirty="0">
              <a:solidFill>
                <a:srgbClr val="0099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3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6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905" grpId="0"/>
      <p:bldP spid="46390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Parameters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Can also pass an </a:t>
            </a:r>
            <a:r>
              <a:rPr lang="en-US" sz="2400" u="sng" dirty="0" smtClean="0"/>
              <a:t>object</a:t>
            </a:r>
            <a:r>
              <a:rPr lang="en-US" sz="2400" dirty="0" smtClean="0"/>
              <a:t>, instead of its value, as a parameter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Note the function assumes an the object was passed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Gets the value of that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hlinkClick r:id="rId2" action="ppaction://hlinkfile"/>
              </a:rPr>
              <a:t>Ch10-Ex-06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Remember with the hierarchy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 smtClean="0"/>
              <a:t>document.form.object.value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Can pass: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The value:	</a:t>
            </a:r>
            <a:r>
              <a:rPr lang="en-US" sz="2000" dirty="0" err="1" smtClean="0"/>
              <a:t>document.form.object.value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The form object: 	</a:t>
            </a:r>
            <a:r>
              <a:rPr lang="en-US" sz="2000" dirty="0" err="1" smtClean="0"/>
              <a:t>document.form.object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The form:		</a:t>
            </a:r>
            <a:r>
              <a:rPr lang="en-US" sz="2000" dirty="0" err="1" smtClean="0"/>
              <a:t>document.form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The document:	document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Must then be </a:t>
            </a:r>
            <a:r>
              <a:rPr lang="en-US" sz="2400" i="1" dirty="0" smtClean="0"/>
              <a:t>properly referenced</a:t>
            </a:r>
            <a:r>
              <a:rPr lang="en-US" sz="2400" dirty="0" smtClean="0"/>
              <a:t> within the function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Parameters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Can pass </a:t>
            </a:r>
            <a:r>
              <a:rPr lang="en-US" u="sng" dirty="0" smtClean="0"/>
              <a:t>part</a:t>
            </a:r>
            <a:r>
              <a:rPr lang="en-US" dirty="0" smtClean="0"/>
              <a:t> of an object, as a parameter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Ch10-Ex-07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Parameters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Pass both the input object (</a:t>
            </a:r>
            <a:r>
              <a:rPr lang="en-US" dirty="0" err="1" smtClean="0">
                <a:solidFill>
                  <a:srgbClr val="0066FF"/>
                </a:solidFill>
              </a:rPr>
              <a:t>nameBox</a:t>
            </a:r>
            <a:r>
              <a:rPr lang="en-US" dirty="0" smtClean="0"/>
              <a:t>) and the output object (</a:t>
            </a:r>
            <a:r>
              <a:rPr lang="en-US" dirty="0" err="1" smtClean="0">
                <a:solidFill>
                  <a:srgbClr val="0066FF"/>
                </a:solidFill>
              </a:rPr>
              <a:t>outputBox</a:t>
            </a:r>
            <a:r>
              <a:rPr lang="en-US" dirty="0" smtClean="0"/>
              <a:t>) as parameters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Ch10-Ex-08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(remember the objects really aren’t input and outputs, they’re just “boxes” that hold data)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686800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So far: to acquire data from users we have:</a:t>
            </a:r>
          </a:p>
          <a:p>
            <a:pPr lvl="1" eaLnBrk="1" hangingPunct="1"/>
            <a:r>
              <a:rPr lang="en-US" dirty="0" smtClean="0"/>
              <a:t>Methods (</a:t>
            </a:r>
            <a:r>
              <a:rPr lang="en-US" dirty="0" smtClean="0">
                <a:solidFill>
                  <a:srgbClr val="0066FF"/>
                </a:solidFill>
              </a:rPr>
              <a:t>alert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66FF"/>
                </a:solidFill>
              </a:rPr>
              <a:t>confirm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66FF"/>
                </a:solidFill>
              </a:rPr>
              <a:t>prompt</a:t>
            </a:r>
            <a:r>
              <a:rPr lang="en-US" dirty="0" smtClean="0"/>
              <a:t>)</a:t>
            </a:r>
          </a:p>
          <a:p>
            <a:pPr lvl="2" eaLnBrk="1" hangingPunct="1"/>
            <a:r>
              <a:rPr lang="en-US" dirty="0" smtClean="0"/>
              <a:t>Simple</a:t>
            </a:r>
          </a:p>
          <a:p>
            <a:pPr lvl="2" eaLnBrk="1" hangingPunct="1"/>
            <a:r>
              <a:rPr lang="en-US" dirty="0" smtClean="0"/>
              <a:t>Rather “crude” </a:t>
            </a:r>
          </a:p>
          <a:p>
            <a:pPr eaLnBrk="1" hangingPunct="1"/>
            <a:r>
              <a:rPr lang="en-US" dirty="0" smtClean="0"/>
              <a:t>Need something better:</a:t>
            </a:r>
          </a:p>
          <a:p>
            <a:pPr lvl="1" eaLnBrk="1" hangingPunct="1"/>
            <a:r>
              <a:rPr lang="en-US" dirty="0" smtClean="0"/>
              <a:t>Forms</a:t>
            </a:r>
          </a:p>
          <a:p>
            <a:pPr lvl="2" eaLnBrk="1" hangingPunct="1"/>
            <a:r>
              <a:rPr lang="en-US" dirty="0" smtClean="0"/>
              <a:t>Have several input mechanisms</a:t>
            </a:r>
          </a:p>
          <a:p>
            <a:pPr lvl="2" eaLnBrk="1" hangingPunct="1"/>
            <a:r>
              <a:rPr lang="en-US" dirty="0" smtClean="0"/>
              <a:t>Can be sophisticated as needed</a:t>
            </a:r>
          </a:p>
          <a:p>
            <a:pPr lvl="2" eaLnBrk="1" hangingPunct="1"/>
            <a:r>
              <a:rPr lang="en-US" dirty="0" smtClean="0"/>
              <a:t>Customize to task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Parameters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9248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Try passing both values: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    </a:t>
            </a:r>
            <a:r>
              <a:rPr lang="en-US" sz="2800" dirty="0" err="1" smtClean="0">
                <a:solidFill>
                  <a:srgbClr val="0066FF"/>
                </a:solidFill>
              </a:rPr>
              <a:t>onclick</a:t>
            </a:r>
            <a:r>
              <a:rPr lang="en-US" sz="2800" dirty="0" smtClean="0">
                <a:solidFill>
                  <a:srgbClr val="0066FF"/>
                </a:solidFill>
              </a:rPr>
              <a:t>=“</a:t>
            </a:r>
            <a:r>
              <a:rPr lang="en-US" sz="2800" dirty="0" err="1" smtClean="0">
                <a:solidFill>
                  <a:srgbClr val="0066FF"/>
                </a:solidFill>
              </a:rPr>
              <a:t>printGreeting</a:t>
            </a:r>
            <a:r>
              <a:rPr lang="en-US" sz="2800" dirty="0" smtClean="0">
                <a:solidFill>
                  <a:srgbClr val="0066FF"/>
                </a:solidFill>
              </a:rPr>
              <a:t>(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    </a:t>
            </a:r>
            <a:r>
              <a:rPr lang="en-US" sz="2800" dirty="0" err="1" smtClean="0">
                <a:solidFill>
                  <a:srgbClr val="0066FF"/>
                </a:solidFill>
              </a:rPr>
              <a:t>document.surferData.nameBox.value</a:t>
            </a:r>
            <a:r>
              <a:rPr lang="en-US" sz="2800" dirty="0" smtClean="0">
                <a:solidFill>
                  <a:srgbClr val="0066FF"/>
                </a:solidFill>
              </a:rPr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    </a:t>
            </a:r>
            <a:r>
              <a:rPr lang="en-US" sz="2800" dirty="0" err="1" smtClean="0">
                <a:solidFill>
                  <a:srgbClr val="0066FF"/>
                </a:solidFill>
              </a:rPr>
              <a:t>document.SurferData.outputBox.value</a:t>
            </a:r>
            <a:r>
              <a:rPr lang="en-US" sz="2800" dirty="0" smtClean="0">
                <a:solidFill>
                  <a:srgbClr val="0066FF"/>
                </a:solidFill>
              </a:rPr>
              <a:t> )”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hlinkClick r:id="rId2" action="ppaction://hlinkfile"/>
              </a:rPr>
              <a:t>Ch10-Ex-09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Why doesn’t this work?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Answer: look at this-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hlinkClick r:id="rId3" action="ppaction://hlinkfile"/>
              </a:rPr>
              <a:t>Ch10-Ex-09a</a:t>
            </a:r>
            <a:endParaRPr lang="en-US" sz="2400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Parameters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passing “things” as parameters:</a:t>
            </a:r>
          </a:p>
          <a:p>
            <a:pPr lvl="1" eaLnBrk="1" hangingPunct="1"/>
            <a:r>
              <a:rPr lang="en-US" dirty="0" smtClean="0"/>
              <a:t>JavaScript passes real objects (in effect) but</a:t>
            </a:r>
          </a:p>
          <a:p>
            <a:pPr lvl="1" eaLnBrk="1" hangingPunct="1"/>
            <a:r>
              <a:rPr lang="en-US" u="sng" dirty="0" smtClean="0"/>
              <a:t>copies</a:t>
            </a:r>
            <a:r>
              <a:rPr lang="en-US" dirty="0" smtClean="0"/>
              <a:t> of properties</a:t>
            </a:r>
          </a:p>
          <a:p>
            <a:pPr eaLnBrk="1" hangingPunct="1"/>
            <a:r>
              <a:rPr lang="en-US" dirty="0" smtClean="0"/>
              <a:t>Thus, changes made to </a:t>
            </a:r>
            <a:r>
              <a:rPr lang="en-US" b="1" dirty="0" smtClean="0"/>
              <a:t>a property</a:t>
            </a:r>
            <a:r>
              <a:rPr lang="en-US" dirty="0" smtClean="0"/>
              <a:t> inside the function are made to the copy, </a:t>
            </a:r>
            <a:r>
              <a:rPr lang="en-US" u="sng" dirty="0" smtClean="0"/>
              <a:t>not</a:t>
            </a:r>
            <a:r>
              <a:rPr lang="en-US" dirty="0" smtClean="0"/>
              <a:t> the original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Parameters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Pass by copy</a:t>
            </a:r>
          </a:p>
          <a:p>
            <a:pPr lvl="1" eaLnBrk="1" hangingPunct="1"/>
            <a:r>
              <a:rPr lang="en-US" dirty="0" smtClean="0"/>
              <a:t>JavaScript copies the item and sends the copy to the function</a:t>
            </a:r>
          </a:p>
          <a:p>
            <a:pPr lvl="2" eaLnBrk="1" hangingPunct="1"/>
            <a:r>
              <a:rPr lang="en-US" dirty="0" smtClean="0"/>
              <a:t>Changes to the copy do not affect the original</a:t>
            </a:r>
          </a:p>
          <a:p>
            <a:pPr eaLnBrk="1" hangingPunct="1"/>
            <a:r>
              <a:rPr lang="en-US" dirty="0" smtClean="0"/>
              <a:t>Pass by address</a:t>
            </a:r>
          </a:p>
          <a:p>
            <a:pPr lvl="1" eaLnBrk="1" hangingPunct="1"/>
            <a:r>
              <a:rPr lang="en-US" dirty="0" smtClean="0"/>
              <a:t>JavaScript tells the function where to find the item to be used as a parameter</a:t>
            </a:r>
          </a:p>
          <a:p>
            <a:pPr lvl="2" eaLnBrk="1" hangingPunct="1"/>
            <a:r>
              <a:rPr lang="en-US" dirty="0" smtClean="0"/>
              <a:t>Changes to the addressed item are changing the original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Parameters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We’ve passed parts of a </a:t>
            </a:r>
            <a:r>
              <a:rPr lang="en-US" dirty="0" smtClean="0">
                <a:solidFill>
                  <a:srgbClr val="0066FF"/>
                </a:solidFill>
              </a:rPr>
              <a:t>form</a:t>
            </a:r>
            <a:r>
              <a:rPr lang="en-US" dirty="0" smtClean="0"/>
              <a:t> as parameters</a:t>
            </a:r>
          </a:p>
          <a:p>
            <a:pPr lvl="1" eaLnBrk="1" hangingPunct="1"/>
            <a:r>
              <a:rPr lang="en-US" dirty="0" smtClean="0"/>
              <a:t>text objects (</a:t>
            </a:r>
            <a:r>
              <a:rPr lang="en-US" dirty="0" err="1" smtClean="0">
                <a:solidFill>
                  <a:srgbClr val="0066FF"/>
                </a:solidFill>
              </a:rPr>
              <a:t>nameBox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66FF"/>
                </a:solidFill>
              </a:rPr>
              <a:t>outputBox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>
                <a:solidFill>
                  <a:srgbClr val="0066FF"/>
                </a:solidFill>
              </a:rPr>
              <a:t>value</a:t>
            </a:r>
            <a:r>
              <a:rPr lang="en-US" dirty="0" smtClean="0"/>
              <a:t> property of an object</a:t>
            </a:r>
            <a:endParaRPr lang="en-US" dirty="0" smtClean="0">
              <a:solidFill>
                <a:srgbClr val="0066FF"/>
              </a:solidFill>
            </a:endParaRPr>
          </a:p>
          <a:p>
            <a:pPr eaLnBrk="1" hangingPunct="1"/>
            <a:r>
              <a:rPr lang="en-US" dirty="0" smtClean="0"/>
              <a:t>Can pass the </a:t>
            </a:r>
            <a:r>
              <a:rPr lang="en-US" dirty="0" smtClean="0">
                <a:solidFill>
                  <a:srgbClr val="0066FF"/>
                </a:solidFill>
              </a:rPr>
              <a:t>form</a:t>
            </a:r>
            <a:r>
              <a:rPr lang="en-US" dirty="0" smtClean="0"/>
              <a:t> object itself:</a:t>
            </a:r>
          </a:p>
          <a:p>
            <a:pPr eaLnBrk="1" hangingPunct="1">
              <a:buFont typeface="Wingdings" pitchFamily="2" charset="2"/>
              <a:buNone/>
            </a:pPr>
            <a:endParaRPr lang="en-US" sz="1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</a:t>
            </a:r>
            <a:r>
              <a:rPr lang="en-US" sz="2800" dirty="0" err="1" smtClean="0">
                <a:solidFill>
                  <a:srgbClr val="0066FF"/>
                </a:solidFill>
              </a:rPr>
              <a:t>onclick</a:t>
            </a:r>
            <a:r>
              <a:rPr lang="en-US" sz="2800" dirty="0" smtClean="0">
                <a:solidFill>
                  <a:srgbClr val="0066FF"/>
                </a:solidFill>
              </a:rPr>
              <a:t>=“</a:t>
            </a:r>
            <a:r>
              <a:rPr lang="en-US" sz="2800" dirty="0" err="1" smtClean="0">
                <a:solidFill>
                  <a:srgbClr val="0066FF"/>
                </a:solidFill>
              </a:rPr>
              <a:t>printGreeting</a:t>
            </a:r>
            <a:r>
              <a:rPr lang="en-US" sz="2800" dirty="0" smtClean="0">
                <a:solidFill>
                  <a:srgbClr val="0066FF"/>
                </a:solidFill>
              </a:rPr>
              <a:t>(</a:t>
            </a:r>
            <a:r>
              <a:rPr lang="en-US" sz="2800" dirty="0" err="1" smtClean="0">
                <a:solidFill>
                  <a:srgbClr val="0066FF"/>
                </a:solidFill>
              </a:rPr>
              <a:t>document.surferData</a:t>
            </a:r>
            <a:r>
              <a:rPr lang="en-US" sz="2800" dirty="0" smtClean="0">
                <a:solidFill>
                  <a:srgbClr val="0066FF"/>
                </a:solidFill>
              </a:rPr>
              <a:t>)”</a:t>
            </a:r>
          </a:p>
          <a:p>
            <a:pPr eaLnBrk="1" hangingPunct="1"/>
            <a:r>
              <a:rPr lang="en-US" sz="2800" dirty="0" smtClean="0"/>
              <a:t>Remember: </a:t>
            </a:r>
            <a:r>
              <a:rPr lang="en-US" sz="2800" dirty="0" smtClean="0">
                <a:hlinkClick r:id="rId2" action="ppaction://hlinkfile"/>
              </a:rPr>
              <a:t>Ch10-Ex-07</a:t>
            </a:r>
            <a:endParaRPr lang="en-US" sz="2800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Parameters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dirty="0" smtClean="0"/>
              <a:t>Actual vs. formal parameters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&lt;head&gt;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    &lt;script </a:t>
            </a:r>
            <a:r>
              <a:rPr lang="en-US" sz="2000" dirty="0" smtClean="0"/>
              <a:t>…</a:t>
            </a:r>
            <a:r>
              <a:rPr lang="en-US" sz="2000" dirty="0" smtClean="0">
                <a:solidFill>
                  <a:srgbClr val="0066FF"/>
                </a:solidFill>
              </a:rPr>
              <a:t>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        function printGreeting(s_form) { </a:t>
            </a:r>
            <a:r>
              <a:rPr lang="en-US" sz="2000" dirty="0" smtClean="0"/>
              <a:t>… </a:t>
            </a:r>
            <a:r>
              <a:rPr lang="en-US" sz="2000" dirty="0" smtClean="0">
                <a:solidFill>
                  <a:srgbClr val="0066FF"/>
                </a:solidFill>
              </a:rPr>
              <a:t>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    &lt;/script&gt;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&lt;/head&gt;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&lt;body&gt;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      printGreeting(document.surferData)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/>
              <a:t>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rgbClr val="0066FF"/>
                </a:solidFill>
              </a:rPr>
              <a:t>&lt;/body&gt;</a:t>
            </a:r>
          </a:p>
        </p:txBody>
      </p:sp>
      <p:sp>
        <p:nvSpPr>
          <p:cNvPr id="459780" name="AutoShape 4"/>
          <p:cNvSpPr>
            <a:spLocks/>
          </p:cNvSpPr>
          <p:nvPr/>
        </p:nvSpPr>
        <p:spPr bwMode="auto">
          <a:xfrm>
            <a:off x="5078413" y="4487863"/>
            <a:ext cx="1447800" cy="723900"/>
          </a:xfrm>
          <a:prstGeom prst="borderCallout1">
            <a:avLst>
              <a:gd name="adj1" fmla="val 15792"/>
              <a:gd name="adj2" fmla="val -5264"/>
              <a:gd name="adj3" fmla="val 85306"/>
              <a:gd name="adj4" fmla="val -6129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Actual parameter</a:t>
            </a:r>
          </a:p>
        </p:txBody>
      </p:sp>
      <p:sp>
        <p:nvSpPr>
          <p:cNvPr id="459781" name="AutoShape 5"/>
          <p:cNvSpPr>
            <a:spLocks/>
          </p:cNvSpPr>
          <p:nvPr/>
        </p:nvSpPr>
        <p:spPr bwMode="auto">
          <a:xfrm>
            <a:off x="5187950" y="2679700"/>
            <a:ext cx="1447800" cy="723900"/>
          </a:xfrm>
          <a:prstGeom prst="borderCallout1">
            <a:avLst>
              <a:gd name="adj1" fmla="val 15792"/>
              <a:gd name="adj2" fmla="val -5264"/>
              <a:gd name="adj3" fmla="val 86843"/>
              <a:gd name="adj4" fmla="val -7883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Formal parameter</a:t>
            </a:r>
          </a:p>
        </p:txBody>
      </p:sp>
      <p:sp>
        <p:nvSpPr>
          <p:cNvPr id="459782" name="AutoShape 6"/>
          <p:cNvSpPr>
            <a:spLocks noChangeArrowheads="1"/>
          </p:cNvSpPr>
          <p:nvPr/>
        </p:nvSpPr>
        <p:spPr bwMode="auto">
          <a:xfrm rot="724777">
            <a:off x="3460750" y="3660775"/>
            <a:ext cx="609600" cy="1524000"/>
          </a:xfrm>
          <a:prstGeom prst="upArrow">
            <a:avLst>
              <a:gd name="adj1" fmla="val 42815"/>
              <a:gd name="adj2" fmla="val 68148"/>
            </a:avLst>
          </a:prstGeom>
          <a:noFill/>
          <a:ln w="952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9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9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59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80" grpId="0" animBg="1"/>
      <p:bldP spid="459781" grpId="0" animBg="1"/>
      <p:bldP spid="45978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Focus, Blur, and Change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Focus, Blur, and Change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Focus event occurs when user</a:t>
            </a:r>
          </a:p>
          <a:p>
            <a:pPr lvl="1" eaLnBrk="1" hangingPunct="1"/>
            <a:r>
              <a:rPr lang="en-US" smtClean="0"/>
              <a:t>Selects a text field or</a:t>
            </a:r>
          </a:p>
          <a:p>
            <a:pPr lvl="1" eaLnBrk="1" hangingPunct="1"/>
            <a:r>
              <a:rPr lang="en-US" smtClean="0"/>
              <a:t>Tabs into one</a:t>
            </a:r>
          </a:p>
          <a:p>
            <a:pPr lvl="1" eaLnBrk="1" hangingPunct="1"/>
            <a:r>
              <a:rPr lang="en-US" smtClean="0"/>
              <a:t>Handled with an </a:t>
            </a:r>
            <a:r>
              <a:rPr lang="en-US" smtClean="0">
                <a:solidFill>
                  <a:srgbClr val="0066FF"/>
                </a:solidFill>
              </a:rPr>
              <a:t>onfocus</a:t>
            </a:r>
            <a:r>
              <a:rPr lang="en-US" smtClean="0"/>
              <a:t> event handler</a:t>
            </a:r>
          </a:p>
          <a:p>
            <a:pPr eaLnBrk="1" hangingPunct="1"/>
            <a:r>
              <a:rPr lang="en-US" smtClean="0"/>
              <a:t>Blur event  occurs when user</a:t>
            </a:r>
          </a:p>
          <a:p>
            <a:pPr lvl="1" eaLnBrk="1" hangingPunct="1"/>
            <a:r>
              <a:rPr lang="en-US" smtClean="0"/>
              <a:t>Leaves the text field</a:t>
            </a:r>
          </a:p>
          <a:p>
            <a:pPr lvl="1" eaLnBrk="1" hangingPunct="1"/>
            <a:r>
              <a:rPr lang="en-US" smtClean="0"/>
              <a:t>Handled with an </a:t>
            </a:r>
            <a:r>
              <a:rPr lang="en-US" smtClean="0">
                <a:solidFill>
                  <a:srgbClr val="0066FF"/>
                </a:solidFill>
              </a:rPr>
              <a:t>onblur</a:t>
            </a:r>
            <a:r>
              <a:rPr lang="en-US" smtClean="0"/>
              <a:t> event handler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Focus, Blur, and Change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Change </a:t>
            </a:r>
            <a:r>
              <a:rPr lang="en-US" dirty="0" smtClean="0"/>
              <a:t>event occurs when user</a:t>
            </a:r>
          </a:p>
          <a:p>
            <a:pPr lvl="1" eaLnBrk="1" hangingPunct="1"/>
            <a:r>
              <a:rPr lang="en-US" dirty="0" smtClean="0"/>
              <a:t>Leaves the text field </a:t>
            </a:r>
            <a:br>
              <a:rPr lang="en-US" dirty="0" smtClean="0"/>
            </a:br>
            <a:r>
              <a:rPr lang="en-US" u="sng" dirty="0" smtClean="0">
                <a:solidFill>
                  <a:srgbClr val="FF0000"/>
                </a:solidFill>
              </a:rPr>
              <a:t>and</a:t>
            </a:r>
          </a:p>
          <a:p>
            <a:pPr lvl="1" eaLnBrk="1" hangingPunct="1"/>
            <a:r>
              <a:rPr lang="en-US" dirty="0" smtClean="0"/>
              <a:t>The </a:t>
            </a:r>
            <a:r>
              <a:rPr lang="en-US" dirty="0" smtClean="0">
                <a:solidFill>
                  <a:srgbClr val="0066FF"/>
                </a:solidFill>
              </a:rPr>
              <a:t>value</a:t>
            </a:r>
            <a:r>
              <a:rPr lang="en-US" dirty="0" smtClean="0"/>
              <a:t> of the text field has changed</a:t>
            </a:r>
          </a:p>
          <a:p>
            <a:pPr lvl="1" eaLnBrk="1" hangingPunct="1"/>
            <a:r>
              <a:rPr lang="en-US" dirty="0" smtClean="0"/>
              <a:t>Handled with an </a:t>
            </a:r>
            <a:r>
              <a:rPr lang="en-US" dirty="0" err="1" smtClean="0">
                <a:solidFill>
                  <a:srgbClr val="0066FF"/>
                </a:solidFill>
              </a:rPr>
              <a:t>onchange</a:t>
            </a:r>
            <a:r>
              <a:rPr lang="en-US" dirty="0" smtClean="0"/>
              <a:t> event handler </a:t>
            </a:r>
          </a:p>
          <a:p>
            <a:pPr eaLnBrk="1" hangingPunct="1"/>
            <a:r>
              <a:rPr lang="en-US" dirty="0" smtClean="0"/>
              <a:t>How can we use these event handlers?</a:t>
            </a:r>
          </a:p>
          <a:p>
            <a:pPr lvl="1" eaLnBrk="1" hangingPunct="1"/>
            <a:r>
              <a:rPr lang="en-US" dirty="0" smtClean="0">
                <a:hlinkClick r:id="rId2" action="ppaction://hlinkfile"/>
              </a:rPr>
              <a:t>Ch10-Ex-10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Submitting Form Information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95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Why do you use a FORM?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Gather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Pass Form information on to something else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Denoted by the action=“…” value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Usually a program (PHP, C executable, Java Program)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Submit Button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Does the action above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Usually a PHP, CGI, JSP, or ASP program get the data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Beyond this course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Two Methods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66FF"/>
                </a:solidFill>
              </a:rPr>
              <a:t>GET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66FF"/>
                </a:solidFill>
              </a:rPr>
              <a:t>Best for small amounts of data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66FF"/>
                </a:solidFill>
              </a:rPr>
              <a:t>Appends data to </a:t>
            </a:r>
            <a:r>
              <a:rPr lang="en-US" sz="1800" dirty="0" err="1" smtClean="0">
                <a:solidFill>
                  <a:srgbClr val="0066FF"/>
                </a:solidFill>
              </a:rPr>
              <a:t>url</a:t>
            </a:r>
            <a:r>
              <a:rPr lang="en-US" sz="1800" dirty="0" smtClean="0">
                <a:solidFill>
                  <a:srgbClr val="0066FF"/>
                </a:solidFill>
              </a:rPr>
              <a:t>: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>
                <a:solidFill>
                  <a:srgbClr val="0066FF"/>
                </a:solidFill>
              </a:rPr>
              <a:t>http://www.myurl.com/name?data1=22&amp;data2=aname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>
                <a:solidFill>
                  <a:srgbClr val="0066FF"/>
                </a:solidFill>
              </a:rPr>
              <a:t>POST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66FF"/>
                </a:solidFill>
              </a:rPr>
              <a:t>Best for large amounts of data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66FF"/>
                </a:solidFill>
              </a:rPr>
              <a:t>Better for privacy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>
                <a:solidFill>
                  <a:srgbClr val="0066FF"/>
                </a:solidFill>
              </a:rPr>
              <a:t>Data passed “under the covers” via the HTTP protocol</a:t>
            </a:r>
          </a:p>
          <a:p>
            <a:pPr eaLnBrk="1" hangingPunct="1"/>
            <a:r>
              <a:rPr lang="en-US" sz="2600" dirty="0" smtClean="0"/>
              <a:t>Example</a:t>
            </a:r>
          </a:p>
          <a:p>
            <a:pPr lvl="1" eaLnBrk="1" hangingPunct="1"/>
            <a:r>
              <a:rPr lang="en-US" sz="2200" dirty="0" smtClean="0">
                <a:hlinkClick r:id="rId2" action="ppaction://hlinkfile"/>
              </a:rPr>
              <a:t>Ch10-Ex-11.html</a:t>
            </a:r>
            <a:endParaRPr lang="en-US" sz="2200" dirty="0" smtClean="0"/>
          </a:p>
          <a:p>
            <a:pPr lvl="2" eaLnBrk="1" hangingPunct="1"/>
            <a:r>
              <a:rPr lang="en-US" sz="1800" dirty="0" smtClean="0"/>
              <a:t>Note the differences between the GET and the POST in the URL</a:t>
            </a:r>
          </a:p>
          <a:p>
            <a:pPr lvl="1" eaLnBrk="1" hangingPunct="1">
              <a:lnSpc>
                <a:spcPct val="80000"/>
              </a:lnSpc>
            </a:pPr>
            <a:endParaRPr lang="en-US" sz="2200" dirty="0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Submitting Form Information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Encoding type:</a:t>
            </a:r>
          </a:p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&lt;form method=“post”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enctype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=“text/plain”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   action=“mailto:nblong@uncc.edu”&gt;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Some form input mechanisms:</a:t>
            </a:r>
          </a:p>
          <a:p>
            <a:pPr lvl="1" eaLnBrk="1" hangingPunct="1"/>
            <a:r>
              <a:rPr lang="en-US" dirty="0" smtClean="0">
                <a:solidFill>
                  <a:srgbClr val="0066FF"/>
                </a:solidFill>
              </a:rPr>
              <a:t>Text boxes</a:t>
            </a:r>
          </a:p>
          <a:p>
            <a:pPr lvl="1" eaLnBrk="1" hangingPunct="1"/>
            <a:r>
              <a:rPr lang="en-US" dirty="0" smtClean="0">
                <a:solidFill>
                  <a:srgbClr val="0066FF"/>
                </a:solidFill>
              </a:rPr>
              <a:t>Check boxes</a:t>
            </a:r>
          </a:p>
          <a:p>
            <a:pPr lvl="1" eaLnBrk="1" hangingPunct="1"/>
            <a:r>
              <a:rPr lang="en-US" dirty="0" smtClean="0">
                <a:solidFill>
                  <a:srgbClr val="0066FF"/>
                </a:solidFill>
              </a:rPr>
              <a:t>Radio buttons</a:t>
            </a:r>
          </a:p>
          <a:p>
            <a:pPr lvl="1" eaLnBrk="1" hangingPunct="1"/>
            <a:r>
              <a:rPr lang="en-US" dirty="0" smtClean="0">
                <a:solidFill>
                  <a:srgbClr val="0066FF"/>
                </a:solidFill>
              </a:rPr>
              <a:t>Drop downs</a:t>
            </a:r>
          </a:p>
          <a:p>
            <a:pPr lvl="2" eaLnBrk="1" hangingPunct="1"/>
            <a:r>
              <a:rPr lang="en-US" dirty="0" smtClean="0">
                <a:solidFill>
                  <a:srgbClr val="0066FF"/>
                </a:solidFill>
              </a:rPr>
              <a:t>Single or multiple selection lists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Combined with chapter 11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Can have multiple forms per Web page</a:t>
            </a:r>
          </a:p>
          <a:p>
            <a:pPr lvl="1" eaLnBrk="1" hangingPunct="1"/>
            <a:r>
              <a:rPr lang="en-US" dirty="0" smtClean="0"/>
              <a:t>Each collecting a related group of information</a:t>
            </a:r>
          </a:p>
          <a:p>
            <a:pPr eaLnBrk="1" hangingPunct="1"/>
            <a:r>
              <a:rPr lang="en-US" dirty="0" smtClean="0"/>
              <a:t>Each form can have an identity</a:t>
            </a:r>
          </a:p>
          <a:p>
            <a:pPr lvl="1" eaLnBrk="1" hangingPunct="1"/>
            <a:r>
              <a:rPr lang="en-US" dirty="0" smtClean="0">
                <a:solidFill>
                  <a:srgbClr val="0066FF"/>
                </a:solidFill>
              </a:rPr>
              <a:t>id</a:t>
            </a:r>
            <a:r>
              <a:rPr lang="en-US" dirty="0" smtClean="0"/>
              <a:t> (or </a:t>
            </a:r>
            <a:r>
              <a:rPr lang="en-US" dirty="0" smtClean="0">
                <a:solidFill>
                  <a:srgbClr val="0066FF"/>
                </a:solidFill>
              </a:rPr>
              <a:t>name</a:t>
            </a:r>
            <a:r>
              <a:rPr lang="en-US" dirty="0" smtClean="0"/>
              <a:t>) attribute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sz="1800" dirty="0" smtClean="0">
                <a:solidFill>
                  <a:srgbClr val="FF0000"/>
                </a:solidFill>
              </a:rPr>
              <a:t>Note: restrict number of forms on a page</a:t>
            </a:r>
          </a:p>
          <a:p>
            <a:pPr lvl="1" eaLnBrk="1" hangingPunct="1"/>
            <a:r>
              <a:rPr lang="en-US" sz="1400" dirty="0" smtClean="0">
                <a:solidFill>
                  <a:srgbClr val="FF0000"/>
                </a:solidFill>
              </a:rPr>
              <a:t>Group related things into one form</a:t>
            </a:r>
          </a:p>
          <a:p>
            <a:pPr lvl="1" eaLnBrk="1" hangingPunct="1"/>
            <a:r>
              <a:rPr lang="en-US" sz="1400" dirty="0" smtClean="0">
                <a:solidFill>
                  <a:srgbClr val="FF0000"/>
                </a:solidFill>
              </a:rPr>
              <a:t>Only one form can be forwarded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collection of related data to be collected</a:t>
            </a:r>
          </a:p>
          <a:p>
            <a:pPr lvl="1"/>
            <a:r>
              <a:rPr lang="en-US" dirty="0" smtClean="0"/>
              <a:t>Application for a loan</a:t>
            </a:r>
          </a:p>
          <a:p>
            <a:pPr lvl="1"/>
            <a:r>
              <a:rPr lang="en-US" dirty="0" smtClean="0"/>
              <a:t>Survey</a:t>
            </a:r>
          </a:p>
          <a:p>
            <a:r>
              <a:rPr lang="en-US" dirty="0" smtClean="0"/>
              <a:t>Can have multiple forms on a Web page</a:t>
            </a:r>
          </a:p>
          <a:p>
            <a:pPr lvl="1"/>
            <a:r>
              <a:rPr lang="en-US" dirty="0" smtClean="0"/>
              <a:t>Each with its own identity</a:t>
            </a:r>
          </a:p>
          <a:p>
            <a:pPr lvl="1"/>
            <a:r>
              <a:rPr lang="en-US" dirty="0" smtClean="0"/>
              <a:t>Group appropriately</a:t>
            </a:r>
          </a:p>
          <a:p>
            <a:pPr lvl="1"/>
            <a:r>
              <a:rPr lang="en-US" dirty="0" smtClean="0"/>
              <a:t>Typically only one or two forms per page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structure:</a:t>
            </a:r>
          </a:p>
          <a:p>
            <a:pPr eaLnBrk="1" hangingPunct="1">
              <a:buNone/>
            </a:pPr>
            <a:endParaRPr lang="en-US" sz="24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&lt;form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method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=“post”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=“serverprog.exe”&gt;</a:t>
            </a:r>
          </a:p>
          <a:p>
            <a:pPr eaLnBrk="1" hangingPunct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eaLnBrk="1" hangingPunct="1"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&lt;/form&gt;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entry:</a:t>
            </a:r>
          </a:p>
          <a:p>
            <a:pPr lvl="1"/>
            <a:r>
              <a:rPr lang="en-US" dirty="0" smtClean="0"/>
              <a:t>Form names:</a:t>
            </a:r>
          </a:p>
          <a:p>
            <a:pPr eaLnBrk="1" hangingPunct="1">
              <a:buNone/>
            </a:pPr>
            <a:endParaRPr lang="en-US" sz="2400" b="1" dirty="0" smtClean="0">
              <a:solidFill>
                <a:srgbClr val="0066FF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&lt;form id=“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surferData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 name=“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surferData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”&gt;</a:t>
            </a:r>
          </a:p>
          <a:p>
            <a:pPr eaLnBrk="1" hangingPunct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eaLnBrk="1" hangingPunct="1"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&lt;/form&gt;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Forms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70866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A </a:t>
            </a:r>
            <a:r>
              <a:rPr lang="en-US" dirty="0" smtClean="0">
                <a:solidFill>
                  <a:srgbClr val="0066FF"/>
                </a:solidFill>
              </a:rPr>
              <a:t>form</a:t>
            </a:r>
            <a:r>
              <a:rPr lang="en-US" dirty="0" smtClean="0"/>
              <a:t> is an object</a:t>
            </a:r>
          </a:p>
          <a:p>
            <a:pPr lvl="1" eaLnBrk="1" hangingPunct="1"/>
            <a:r>
              <a:rPr lang="en-US" dirty="0" smtClean="0"/>
              <a:t>Child of the </a:t>
            </a:r>
            <a:r>
              <a:rPr lang="en-US" dirty="0" smtClean="0">
                <a:solidFill>
                  <a:srgbClr val="0066FF"/>
                </a:solidFill>
              </a:rPr>
              <a:t>document</a:t>
            </a:r>
            <a:r>
              <a:rPr lang="en-US" dirty="0" smtClean="0"/>
              <a:t> object</a:t>
            </a:r>
          </a:p>
          <a:p>
            <a:pPr eaLnBrk="1" hangingPunct="1"/>
            <a:r>
              <a:rPr lang="en-US" dirty="0" smtClean="0"/>
              <a:t>A form’s children are</a:t>
            </a:r>
          </a:p>
          <a:p>
            <a:pPr lvl="1" eaLnBrk="1" hangingPunct="1"/>
            <a:r>
              <a:rPr lang="en-US" dirty="0" smtClean="0"/>
              <a:t>Its fields</a:t>
            </a:r>
          </a:p>
          <a:p>
            <a:pPr lvl="1" eaLnBrk="1" hangingPunct="1"/>
            <a:r>
              <a:rPr lang="en-US" dirty="0" smtClean="0"/>
              <a:t>Its </a:t>
            </a:r>
            <a:r>
              <a:rPr lang="en-US" dirty="0" smtClean="0">
                <a:solidFill>
                  <a:srgbClr val="0066FF"/>
                </a:solidFill>
              </a:rPr>
              <a:t>length</a:t>
            </a:r>
            <a:r>
              <a:rPr lang="en-US" dirty="0" smtClean="0"/>
              <a:t> (i.e., the number of fields)</a:t>
            </a:r>
          </a:p>
          <a:p>
            <a:pPr eaLnBrk="1" hangingPunct="1"/>
            <a:r>
              <a:rPr lang="en-US" dirty="0" smtClean="0"/>
              <a:t>The main property of each field is its </a:t>
            </a:r>
            <a:r>
              <a:rPr lang="en-US" dirty="0" smtClean="0">
                <a:solidFill>
                  <a:srgbClr val="0066FF"/>
                </a:solidFill>
              </a:rPr>
              <a:t>value</a:t>
            </a:r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6248400" y="2209800"/>
          <a:ext cx="2555875" cy="1306513"/>
        </p:xfrm>
        <a:graphic>
          <a:graphicData uri="http://schemas.openxmlformats.org/presentationml/2006/ole">
            <p:oleObj spid="_x0000_s1026" name="Visio" r:id="rId3" imgW="2556129" imgH="1306982" progId="Visio.Drawing.11">
              <p:embed/>
            </p:oleObj>
          </a:graphicData>
        </a:graphic>
      </p:graphicFrame>
      <p:grpSp>
        <p:nvGrpSpPr>
          <p:cNvPr id="1029" name="Group 14"/>
          <p:cNvGrpSpPr>
            <a:grpSpLocks/>
          </p:cNvGrpSpPr>
          <p:nvPr/>
        </p:nvGrpSpPr>
        <p:grpSpPr bwMode="auto">
          <a:xfrm>
            <a:off x="7162800" y="3886200"/>
            <a:ext cx="685800" cy="457200"/>
            <a:chOff x="4512" y="2448"/>
            <a:chExt cx="432" cy="288"/>
          </a:xfrm>
        </p:grpSpPr>
        <p:sp>
          <p:nvSpPr>
            <p:cNvPr id="1031" name="Text Box 11"/>
            <p:cNvSpPr txBox="1">
              <a:spLocks noChangeArrowheads="1"/>
            </p:cNvSpPr>
            <p:nvPr/>
          </p:nvSpPr>
          <p:spPr bwMode="auto">
            <a:xfrm>
              <a:off x="4560" y="2448"/>
              <a:ext cx="324" cy="230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900"/>
                <a:t>Form</a:t>
              </a:r>
            </a:p>
            <a:p>
              <a:pPr algn="ctr"/>
              <a:r>
                <a:rPr lang="en-US" sz="900"/>
                <a:t>Object</a:t>
              </a:r>
            </a:p>
          </p:txBody>
        </p:sp>
        <p:sp>
          <p:nvSpPr>
            <p:cNvPr id="1032" name="Rectangle 12"/>
            <p:cNvSpPr>
              <a:spLocks noChangeArrowheads="1"/>
            </p:cNvSpPr>
            <p:nvPr/>
          </p:nvSpPr>
          <p:spPr bwMode="auto">
            <a:xfrm>
              <a:off x="4512" y="2448"/>
              <a:ext cx="432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0" name="Line 15"/>
          <p:cNvSpPr>
            <a:spLocks noChangeShapeType="1"/>
          </p:cNvSpPr>
          <p:nvPr/>
        </p:nvSpPr>
        <p:spPr bwMode="auto">
          <a:xfrm>
            <a:off x="75438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lg" len="med"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Boxes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6821</TotalTime>
  <Words>934</Words>
  <Application>Microsoft Office PowerPoint</Application>
  <PresentationFormat>On-screen Show (4:3)</PresentationFormat>
  <Paragraphs>232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Pixel</vt:lpstr>
      <vt:lpstr>Visio</vt:lpstr>
      <vt:lpstr>Forms</vt:lpstr>
      <vt:lpstr>Forms</vt:lpstr>
      <vt:lpstr>Forms</vt:lpstr>
      <vt:lpstr>Forms</vt:lpstr>
      <vt:lpstr>Forms</vt:lpstr>
      <vt:lpstr>Forms</vt:lpstr>
      <vt:lpstr>Forms</vt:lpstr>
      <vt:lpstr>Forms</vt:lpstr>
      <vt:lpstr>Text Boxes</vt:lpstr>
      <vt:lpstr>Text Box</vt:lpstr>
      <vt:lpstr>Interactive I/O with Text Boxes</vt:lpstr>
      <vt:lpstr>Interactive I/O with Text Boxes</vt:lpstr>
      <vt:lpstr>Interactive I/O with Text Boxes</vt:lpstr>
      <vt:lpstr>Interactive I/O with Text Boxes</vt:lpstr>
      <vt:lpstr>More Parameters</vt:lpstr>
      <vt:lpstr>More on Parameters</vt:lpstr>
      <vt:lpstr>More Parameters</vt:lpstr>
      <vt:lpstr>More Parameters</vt:lpstr>
      <vt:lpstr>More Parameters</vt:lpstr>
      <vt:lpstr>More Parameters</vt:lpstr>
      <vt:lpstr>More Parameters</vt:lpstr>
      <vt:lpstr>More Parameters</vt:lpstr>
      <vt:lpstr>More Parameters</vt:lpstr>
      <vt:lpstr>More Parameters</vt:lpstr>
      <vt:lpstr>Focus, Blur, and Change</vt:lpstr>
      <vt:lpstr>Focus, Blur, and Change</vt:lpstr>
      <vt:lpstr>Focus, Blur, and Change</vt:lpstr>
      <vt:lpstr>Submitting Form Information</vt:lpstr>
      <vt:lpstr>Submitting Form Information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Web using XHTML and JavaScript</dc:title>
  <dc:creator>Bruce Long</dc:creator>
  <cp:lastModifiedBy>ajkombol</cp:lastModifiedBy>
  <cp:revision>177</cp:revision>
  <cp:lastPrinted>1601-01-01T00:00:00Z</cp:lastPrinted>
  <dcterms:created xsi:type="dcterms:W3CDTF">2003-08-24T19:51:36Z</dcterms:created>
  <dcterms:modified xsi:type="dcterms:W3CDTF">2018-05-31T15:17:07Z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