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1"/>
  </p:notesMasterIdLst>
  <p:handoutMasterIdLst>
    <p:handoutMasterId r:id="rId42"/>
  </p:handout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9" r:id="rId9"/>
    <p:sldId id="300" r:id="rId10"/>
    <p:sldId id="295" r:id="rId11"/>
    <p:sldId id="296" r:id="rId12"/>
    <p:sldId id="297" r:id="rId13"/>
    <p:sldId id="298" r:id="rId14"/>
    <p:sldId id="301" r:id="rId15"/>
    <p:sldId id="302" r:id="rId16"/>
    <p:sldId id="303" r:id="rId17"/>
    <p:sldId id="304" r:id="rId18"/>
    <p:sldId id="325" r:id="rId19"/>
    <p:sldId id="305" r:id="rId20"/>
    <p:sldId id="306" r:id="rId21"/>
    <p:sldId id="307" r:id="rId22"/>
    <p:sldId id="308" r:id="rId23"/>
    <p:sldId id="309" r:id="rId24"/>
    <p:sldId id="324" r:id="rId25"/>
    <p:sldId id="326" r:id="rId26"/>
    <p:sldId id="310" r:id="rId27"/>
    <p:sldId id="312" r:id="rId28"/>
    <p:sldId id="322" r:id="rId29"/>
    <p:sldId id="323" r:id="rId30"/>
    <p:sldId id="313" r:id="rId31"/>
    <p:sldId id="314" r:id="rId32"/>
    <p:sldId id="315" r:id="rId33"/>
    <p:sldId id="311" r:id="rId34"/>
    <p:sldId id="316" r:id="rId35"/>
    <p:sldId id="317" r:id="rId36"/>
    <p:sldId id="318" r:id="rId37"/>
    <p:sldId id="319" r:id="rId38"/>
    <p:sldId id="321" r:id="rId39"/>
    <p:sldId id="288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66FF"/>
    <a:srgbClr val="0099FF"/>
    <a:srgbClr val="3399FF"/>
    <a:srgbClr val="00CC00"/>
    <a:srgbClr val="0000F4"/>
    <a:srgbClr val="FF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5B8DA0-0785-4F14-A857-3D4DEB5A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9349B64-965A-4586-8C60-E6949E808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A73FB3-5DE8-4936-BCAB-20B96857AEE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F09EA9A0-2162-4452-99F1-38AE6BA9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590794C-C08F-472B-8163-D79CF439F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4A55343-AB40-41EA-9FFD-E9832CC59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A1380C5-BBBB-470C-877D-52DBF17A9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DCCBA916-2DF0-46FD-93EA-EBB5F2A17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D9A330D-5D53-4AF9-948B-971121029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BF5F752-B573-480C-8F46-81775972B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F22F355-FE5F-49B2-97DC-D78583FA7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8ED07B6-8F73-45DB-875D-8C5176920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07AEBF2-4E66-43D9-9DF5-5937B7EAC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F28EF519-78EA-4FF3-9197-5040172B9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CBAE50C-3E58-469B-B5DC-8C719632C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3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4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5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6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7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0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1-Ex-0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11</a:t>
            </a:r>
          </a:p>
          <a:p>
            <a:pPr eaLnBrk="1" hangingPunct="1"/>
            <a:r>
              <a:rPr lang="en-US" smtClean="0"/>
              <a:t>Calculations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Running totals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var </a:t>
            </a:r>
            <a:r>
              <a:rPr lang="en-US" dirty="0" smtClean="0">
                <a:solidFill>
                  <a:srgbClr val="0066FF"/>
                </a:solidFill>
              </a:rPr>
              <a:t>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x = 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…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x = x + 1</a:t>
            </a:r>
          </a:p>
          <a:p>
            <a:pPr lvl="1" eaLnBrk="1" hangingPunct="1">
              <a:buNone/>
            </a:pPr>
            <a:r>
              <a:rPr lang="en-US" dirty="0" smtClean="0">
                <a:solidFill>
                  <a:srgbClr val="0066FF"/>
                </a:solidFill>
              </a:rPr>
              <a:t>… </a:t>
            </a:r>
            <a:endParaRPr lang="en-US" dirty="0" smtClean="0">
              <a:solidFill>
                <a:srgbClr val="0066FF"/>
              </a:solidFill>
            </a:endParaRPr>
          </a:p>
          <a:p>
            <a:pPr lvl="1" eaLnBrk="1" hangingPunct="1">
              <a:buNone/>
            </a:pPr>
            <a:r>
              <a:rPr lang="en-US" dirty="0" smtClean="0">
                <a:solidFill>
                  <a:srgbClr val="0066FF"/>
                </a:solidFill>
              </a:rPr>
              <a:t>x </a:t>
            </a:r>
            <a:r>
              <a:rPr lang="en-US" dirty="0" smtClean="0">
                <a:solidFill>
                  <a:srgbClr val="0066FF"/>
                </a:solidFill>
              </a:rPr>
              <a:t>= x + 1</a:t>
            </a:r>
          </a:p>
          <a:p>
            <a:pPr lvl="1" eaLnBrk="1" hangingPunct="1">
              <a:buNone/>
            </a:pPr>
            <a:r>
              <a:rPr lang="en-US" dirty="0" smtClean="0">
                <a:solidFill>
                  <a:srgbClr val="0066FF"/>
                </a:solidFill>
              </a:rPr>
              <a:t>… 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Remember order of operations in an assignment statement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x = x + 1</a:t>
            </a:r>
          </a:p>
        </p:txBody>
      </p:sp>
      <p:sp>
        <p:nvSpPr>
          <p:cNvPr id="471044" name="Oval 4"/>
          <p:cNvSpPr>
            <a:spLocks noChangeArrowheads="1"/>
          </p:cNvSpPr>
          <p:nvPr/>
        </p:nvSpPr>
        <p:spPr bwMode="auto">
          <a:xfrm>
            <a:off x="1479550" y="3548063"/>
            <a:ext cx="1295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45" name="AutoShape 5"/>
          <p:cNvSpPr>
            <a:spLocks/>
          </p:cNvSpPr>
          <p:nvPr/>
        </p:nvSpPr>
        <p:spPr bwMode="auto">
          <a:xfrm>
            <a:off x="3581400" y="3390900"/>
            <a:ext cx="914400" cy="609600"/>
          </a:xfrm>
          <a:prstGeom prst="borderCallout1">
            <a:avLst>
              <a:gd name="adj1" fmla="val 18750"/>
              <a:gd name="adj2" fmla="val -8333"/>
              <a:gd name="adj3" fmla="val 81250"/>
              <a:gd name="adj4" fmla="val -91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Do this first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90600" y="4114800"/>
            <a:ext cx="1311275" cy="1479550"/>
            <a:chOff x="624" y="2592"/>
            <a:chExt cx="826" cy="932"/>
          </a:xfrm>
        </p:grpSpPr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 rot="10800000">
              <a:off x="624" y="2592"/>
              <a:ext cx="816" cy="4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0 w 21600"/>
                <a:gd name="T19" fmla="*/ 3150 h 21600"/>
                <a:gd name="T20" fmla="*/ 18450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496" y="10484"/>
                  </a:moveTo>
                  <a:cubicBezTo>
                    <a:pt x="17327" y="6908"/>
                    <a:pt x="14379" y="4096"/>
                    <a:pt x="10800" y="4096"/>
                  </a:cubicBezTo>
                  <a:cubicBezTo>
                    <a:pt x="7097" y="4095"/>
                    <a:pt x="4096" y="7097"/>
                    <a:pt x="4096" y="10799"/>
                  </a:cubicBezTo>
                  <a:lnTo>
                    <a:pt x="0" y="10799"/>
                  </a:lnTo>
                  <a:cubicBezTo>
                    <a:pt x="0" y="4834"/>
                    <a:pt x="4835" y="-1"/>
                    <a:pt x="10800" y="0"/>
                  </a:cubicBezTo>
                  <a:cubicBezTo>
                    <a:pt x="16566" y="0"/>
                    <a:pt x="21316" y="4530"/>
                    <a:pt x="21587" y="10290"/>
                  </a:cubicBezTo>
                  <a:lnTo>
                    <a:pt x="24284" y="10163"/>
                  </a:lnTo>
                  <a:lnTo>
                    <a:pt x="19766" y="15130"/>
                  </a:lnTo>
                  <a:lnTo>
                    <a:pt x="14799" y="10611"/>
                  </a:lnTo>
                  <a:lnTo>
                    <a:pt x="17496" y="1048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624" y="3120"/>
              <a:ext cx="82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Then store result here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4" grpId="0" animBg="1"/>
      <p:bldP spid="4710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var 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x = 35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x = x + 15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…</a:t>
            </a:r>
          </a:p>
        </p:txBody>
      </p:sp>
      <p:sp>
        <p:nvSpPr>
          <p:cNvPr id="472068" name="AutoShape 4"/>
          <p:cNvSpPr>
            <a:spLocks/>
          </p:cNvSpPr>
          <p:nvPr/>
        </p:nvSpPr>
        <p:spPr bwMode="auto">
          <a:xfrm>
            <a:off x="2895600" y="3771900"/>
            <a:ext cx="2971800" cy="647700"/>
          </a:xfrm>
          <a:prstGeom prst="borderCallout1">
            <a:avLst>
              <a:gd name="adj1" fmla="val 17648"/>
              <a:gd name="adj2" fmla="val -2565"/>
              <a:gd name="adj3" fmla="val 88236"/>
              <a:gd name="adj4" fmla="val -487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Value of x </a:t>
            </a:r>
            <a:r>
              <a:rPr lang="en-US" u="sng"/>
              <a:t>before</a:t>
            </a:r>
            <a:r>
              <a:rPr lang="en-US"/>
              <a:t> the next statement is executed?</a:t>
            </a:r>
          </a:p>
        </p:txBody>
      </p:sp>
      <p:sp>
        <p:nvSpPr>
          <p:cNvPr id="472069" name="AutoShape 5"/>
          <p:cNvSpPr>
            <a:spLocks/>
          </p:cNvSpPr>
          <p:nvPr/>
        </p:nvSpPr>
        <p:spPr bwMode="auto">
          <a:xfrm>
            <a:off x="2895600" y="5029200"/>
            <a:ext cx="3657600" cy="647700"/>
          </a:xfrm>
          <a:prstGeom prst="borderCallout1">
            <a:avLst>
              <a:gd name="adj1" fmla="val 17648"/>
              <a:gd name="adj2" fmla="val -2083"/>
              <a:gd name="adj3" fmla="val -27449"/>
              <a:gd name="adj4" fmla="val -3867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Value of x just </a:t>
            </a:r>
            <a:r>
              <a:rPr lang="en-US" u="sng"/>
              <a:t>after</a:t>
            </a:r>
            <a:r>
              <a:rPr lang="en-US"/>
              <a:t> the previous statement is executed?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20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/>
      <p:bldP spid="4720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Increment operator ++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4			x = 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x + 1		x++</a:t>
            </a:r>
            <a:r>
              <a:rPr lang="en-US" sz="3200" dirty="0" smtClean="0"/>
              <a:t>    (result 5)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Ch11-Ex-02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Decrement operator -- </a:t>
            </a:r>
          </a:p>
          <a:p>
            <a:pPr eaLnBrk="1" hangingPunct="1">
              <a:buFont typeface="Wingdings" pitchFamily="2" charset="2"/>
              <a:buNone/>
            </a:pPr>
            <a:endParaRPr lang="en-US" sz="36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4			x = 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x - 1		x--</a:t>
            </a:r>
            <a:r>
              <a:rPr lang="en-US" sz="3200" dirty="0" smtClean="0"/>
              <a:t>    (result 3)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Almost</a:t>
            </a:r>
            <a:r>
              <a:rPr lang="en-US" dirty="0" smtClean="0"/>
              <a:t>) Equivalent forms: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4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x++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0066FF"/>
                </a:solidFill>
              </a:rPr>
              <a:t>++x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x--</a:t>
            </a:r>
            <a:r>
              <a:rPr lang="en-US" sz="3200" dirty="0" smtClean="0"/>
              <a:t>   and  </a:t>
            </a:r>
            <a:r>
              <a:rPr lang="en-US" sz="3200" dirty="0" smtClean="0">
                <a:solidFill>
                  <a:srgbClr val="0066FF"/>
                </a:solidFill>
              </a:rPr>
              <a:t>--x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4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sz="3600" dirty="0" smtClean="0"/>
              <a:t>When used in an assignment statement…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 operator </a:t>
            </a:r>
            <a:r>
              <a:rPr lang="en-US" u="sng" smtClean="0"/>
              <a:t>follows</a:t>
            </a:r>
            <a:r>
              <a:rPr lang="en-US" smtClean="0"/>
              <a:t> variable then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Assignment first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Increment second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x = 5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y = x++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Result:  y = 5, x = 6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 operator </a:t>
            </a:r>
            <a:r>
              <a:rPr lang="en-US" u="sng" smtClean="0"/>
              <a:t>precedes</a:t>
            </a:r>
            <a:r>
              <a:rPr lang="en-US" smtClean="0"/>
              <a:t> variable then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Increment first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Assignment second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x = 5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y = ++x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Result:  y = 6, x = 6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a nutshell:</a:t>
            </a:r>
          </a:p>
          <a:p>
            <a:pPr lvl="1" eaLnBrk="1" hangingPunct="1"/>
            <a:r>
              <a:rPr lang="en-US" dirty="0" smtClean="0"/>
              <a:t>Always use the x++ form</a:t>
            </a:r>
          </a:p>
          <a:p>
            <a:pPr lvl="2" eaLnBrk="1" hangingPunct="1"/>
            <a:r>
              <a:rPr lang="en-US" dirty="0" smtClean="0"/>
              <a:t>Unless you know the ++x form is what you </a:t>
            </a:r>
            <a:r>
              <a:rPr lang="en-US" i="1" dirty="0" smtClean="0">
                <a:solidFill>
                  <a:srgbClr val="FF0000"/>
                </a:solidFill>
              </a:rPr>
              <a:t>really</a:t>
            </a:r>
            <a:r>
              <a:rPr lang="en-US" dirty="0" smtClean="0"/>
              <a:t> want</a:t>
            </a:r>
          </a:p>
          <a:p>
            <a:pPr lvl="1" eaLnBrk="1" hangingPunct="1"/>
            <a:r>
              <a:rPr lang="en-US" dirty="0" smtClean="0"/>
              <a:t>If you use the ++x form comment why!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Combination assignment operators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dirty="0" smtClean="0">
              <a:solidFill>
                <a:srgbClr val="0066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+= 5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  (x = x + 5)</a:t>
            </a:r>
            <a:endParaRPr lang="en-US" sz="32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-= 5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  (x = x – 5)</a:t>
            </a:r>
            <a:endParaRPr lang="en-US" sz="32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*= 5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  (x = x * 5)</a:t>
            </a:r>
            <a:endParaRPr lang="en-US" sz="32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/= 5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  (x = x / 5)</a:t>
            </a:r>
            <a:endParaRPr lang="en-US" sz="32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Goal:  for a rectangle create a calculator that determines the:</a:t>
            </a:r>
          </a:p>
          <a:p>
            <a:pPr lvl="1" eaLnBrk="1" hangingPunct="1"/>
            <a:r>
              <a:rPr lang="en-US" dirty="0" smtClean="0"/>
              <a:t>Area</a:t>
            </a:r>
          </a:p>
          <a:p>
            <a:pPr lvl="1" eaLnBrk="1" hangingPunct="1"/>
            <a:r>
              <a:rPr lang="en-US" dirty="0" smtClean="0"/>
              <a:t>Perimeter</a:t>
            </a:r>
          </a:p>
          <a:p>
            <a:pPr eaLnBrk="1" hangingPunct="1"/>
            <a:r>
              <a:rPr lang="en-US" dirty="0" smtClean="0"/>
              <a:t>Need:</a:t>
            </a:r>
          </a:p>
          <a:p>
            <a:pPr lvl="1" eaLnBrk="1" hangingPunct="1"/>
            <a:r>
              <a:rPr lang="en-US" dirty="0" smtClean="0"/>
              <a:t>Input fields</a:t>
            </a:r>
          </a:p>
          <a:p>
            <a:pPr lvl="2" eaLnBrk="1" hangingPunct="1"/>
            <a:r>
              <a:rPr lang="en-US" dirty="0" smtClean="0"/>
              <a:t>Width</a:t>
            </a:r>
          </a:p>
          <a:p>
            <a:pPr lvl="2" eaLnBrk="1" hangingPunct="1"/>
            <a:r>
              <a:rPr lang="en-US" dirty="0" smtClean="0"/>
              <a:t>Height</a:t>
            </a:r>
          </a:p>
          <a:p>
            <a:pPr lvl="1" eaLnBrk="1" hangingPunct="1"/>
            <a:r>
              <a:rPr lang="en-US" dirty="0" smtClean="0"/>
              <a:t>Output fields</a:t>
            </a:r>
          </a:p>
          <a:p>
            <a:pPr lvl="2" eaLnBrk="1" hangingPunct="1"/>
            <a:r>
              <a:rPr lang="en-US" dirty="0" smtClean="0"/>
              <a:t>Area</a:t>
            </a:r>
          </a:p>
          <a:p>
            <a:pPr lvl="2" eaLnBrk="1" hangingPunct="1"/>
            <a:r>
              <a:rPr lang="en-US" dirty="0" smtClean="0"/>
              <a:t>Perimeter</a:t>
            </a:r>
          </a:p>
          <a:p>
            <a:pPr lvl="1" eaLnBrk="1" hangingPunct="1"/>
            <a:r>
              <a:rPr lang="en-US" dirty="0" smtClean="0"/>
              <a:t>Ability to perform calculations</a:t>
            </a:r>
          </a:p>
          <a:p>
            <a:pPr lvl="1" eaLnBrk="1" hangingPunct="1"/>
            <a:r>
              <a:rPr lang="en-US" dirty="0" smtClean="0"/>
              <a:t>Ability to invoke calculation function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Problem:  decrement operator has specific use in XHTML syntax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Can’t use in JavaScript and stay compliant with XHTML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Solution: put JavaScript code in an external JavaScript file (</a:t>
            </a:r>
            <a:r>
              <a:rPr lang="en-US" sz="2800" i="1" dirty="0" smtClean="0"/>
              <a:t>filename</a:t>
            </a:r>
            <a:r>
              <a:rPr lang="en-US" sz="2800" dirty="0" smtClean="0"/>
              <a:t>.js)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Include only JavaScript, not </a:t>
            </a:r>
            <a:r>
              <a:rPr lang="en-US" sz="2400" dirty="0" smtClean="0">
                <a:solidFill>
                  <a:srgbClr val="0066FF"/>
                </a:solidFill>
              </a:rPr>
              <a:t>&lt;script&gt;</a:t>
            </a:r>
            <a:r>
              <a:rPr lang="en-US" sz="2400" dirty="0" smtClean="0"/>
              <a:t>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Call by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&lt;script src=“filename.js” type=“text/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javasacript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&lt;/script&gt;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Precedence of operations (order of operations)</a:t>
            </a:r>
          </a:p>
          <a:p>
            <a:pPr lvl="1" eaLnBrk="1" hangingPunct="1"/>
            <a:r>
              <a:rPr lang="en-US" sz="2400" smtClean="0"/>
              <a:t>Increment and decrement</a:t>
            </a:r>
          </a:p>
          <a:p>
            <a:pPr lvl="1" eaLnBrk="1" hangingPunct="1"/>
            <a:r>
              <a:rPr lang="en-US" sz="2400" smtClean="0"/>
              <a:t>Multiplication and division</a:t>
            </a:r>
          </a:p>
          <a:p>
            <a:pPr lvl="1" eaLnBrk="1" hangingPunct="1"/>
            <a:r>
              <a:rPr lang="en-US" sz="2400" smtClean="0"/>
              <a:t>Addition and subtraction</a:t>
            </a:r>
          </a:p>
          <a:p>
            <a:pPr lvl="1" eaLnBrk="1" hangingPunct="1"/>
            <a:r>
              <a:rPr lang="en-US" sz="2400" smtClean="0"/>
              <a:t>Combination</a:t>
            </a:r>
          </a:p>
          <a:p>
            <a:pPr eaLnBrk="1" hangingPunct="1"/>
            <a:r>
              <a:rPr lang="en-US" sz="2800" smtClean="0"/>
              <a:t>Left to right for multiples of the same level of operation</a:t>
            </a:r>
          </a:p>
          <a:p>
            <a:pPr eaLnBrk="1" hangingPunct="1"/>
            <a:r>
              <a:rPr lang="en-US" sz="2800" smtClean="0"/>
              <a:t>Use parentheses to override</a:t>
            </a:r>
          </a:p>
          <a:p>
            <a:pPr lvl="1" eaLnBrk="1" hangingPunct="1"/>
            <a:r>
              <a:rPr lang="en-US" sz="2400" smtClean="0"/>
              <a:t>Hint: use parentheses on any complex operation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3200"/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3200"/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/>
              <a:t>9 + 2 * 4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/>
              <a:t>9 + </a:t>
            </a:r>
            <a:r>
              <a:rPr lang="en-US" sz="3200">
                <a:solidFill>
                  <a:srgbClr val="969696"/>
                </a:solidFill>
              </a:rPr>
              <a:t>(</a:t>
            </a:r>
            <a:r>
              <a:rPr lang="en-US" sz="3200"/>
              <a:t> 2 * 4 </a:t>
            </a:r>
            <a:r>
              <a:rPr lang="en-US" sz="3200">
                <a:solidFill>
                  <a:srgbClr val="969696"/>
                </a:solidFill>
              </a:rPr>
              <a:t>)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/>
              <a:t>9 + 8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/>
              <a:t>17 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4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4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43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9 + 2 * 4 - 7 * 8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9 + </a:t>
            </a:r>
            <a:r>
              <a:rPr lang="en-US" smtClean="0">
                <a:solidFill>
                  <a:srgbClr val="969696"/>
                </a:solidFill>
              </a:rPr>
              <a:t>(</a:t>
            </a:r>
            <a:r>
              <a:rPr lang="en-US" smtClean="0"/>
              <a:t> 2 * 4 </a:t>
            </a:r>
            <a:r>
              <a:rPr lang="en-US" smtClean="0">
                <a:solidFill>
                  <a:srgbClr val="969696"/>
                </a:solidFill>
              </a:rPr>
              <a:t>)</a:t>
            </a:r>
            <a:r>
              <a:rPr lang="en-US" smtClean="0"/>
              <a:t> – </a:t>
            </a:r>
            <a:r>
              <a:rPr lang="en-US" smtClean="0">
                <a:solidFill>
                  <a:srgbClr val="969696"/>
                </a:solidFill>
              </a:rPr>
              <a:t>(</a:t>
            </a:r>
            <a:r>
              <a:rPr lang="en-US" smtClean="0"/>
              <a:t> 7 * 8 </a:t>
            </a:r>
            <a:r>
              <a:rPr lang="en-US" smtClean="0">
                <a:solidFill>
                  <a:srgbClr val="969696"/>
                </a:solidFill>
              </a:rPr>
              <a:t>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9 + 8 – </a:t>
            </a:r>
            <a:r>
              <a:rPr lang="en-US" smtClean="0">
                <a:solidFill>
                  <a:srgbClr val="969696"/>
                </a:solidFill>
              </a:rPr>
              <a:t>(</a:t>
            </a:r>
            <a:r>
              <a:rPr lang="en-US" smtClean="0"/>
              <a:t> 7 * 8 </a:t>
            </a:r>
            <a:r>
              <a:rPr lang="en-US" smtClean="0">
                <a:solidFill>
                  <a:srgbClr val="969696"/>
                </a:solidFill>
              </a:rPr>
              <a:t>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9 + 8 – 56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17 – 56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-39 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(9 + 2) * 4 - 7 * 8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(9 + 2) * 4  – </a:t>
            </a:r>
            <a:r>
              <a:rPr lang="en-US" smtClean="0">
                <a:solidFill>
                  <a:srgbClr val="969696"/>
                </a:solidFill>
              </a:rPr>
              <a:t>(</a:t>
            </a:r>
            <a:r>
              <a:rPr lang="en-US" smtClean="0"/>
              <a:t> 7 * 8 </a:t>
            </a:r>
            <a:r>
              <a:rPr lang="en-US" smtClean="0">
                <a:solidFill>
                  <a:srgbClr val="969696"/>
                </a:solidFill>
              </a:rPr>
              <a:t>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(9 + 2) * 4 – 56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969696"/>
                </a:solidFill>
              </a:rPr>
              <a:t>(</a:t>
            </a:r>
            <a:r>
              <a:rPr lang="en-US" smtClean="0"/>
              <a:t>11 * 4</a:t>
            </a:r>
            <a:r>
              <a:rPr lang="en-US" smtClean="0">
                <a:solidFill>
                  <a:srgbClr val="969696"/>
                </a:solidFill>
              </a:rPr>
              <a:t>)</a:t>
            </a:r>
            <a:r>
              <a:rPr lang="en-US" smtClean="0"/>
              <a:t> – 56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44 – 56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-12 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+, -, *, and / all JavaScript can do for math?</a:t>
            </a:r>
          </a:p>
          <a:p>
            <a:pPr lvl="1"/>
            <a:r>
              <a:rPr lang="en-US" dirty="0" smtClean="0"/>
              <a:t>Those are the four primitive functions</a:t>
            </a:r>
          </a:p>
          <a:p>
            <a:pPr lvl="1"/>
            <a:r>
              <a:rPr lang="en-US" dirty="0" smtClean="0"/>
              <a:t>Whole library of advanced functions available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66FF"/>
                </a:solidFill>
              </a:rPr>
              <a:t>Math</a:t>
            </a:r>
            <a:r>
              <a:rPr lang="en-US" sz="2800" dirty="0" smtClean="0"/>
              <a:t> object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    </a:t>
            </a:r>
            <a:r>
              <a:rPr lang="en-US" sz="2400" dirty="0" err="1" smtClean="0">
                <a:solidFill>
                  <a:srgbClr val="0066FF"/>
                </a:solidFill>
              </a:rPr>
              <a:t>Math.methodname</a:t>
            </a:r>
            <a:r>
              <a:rPr lang="en-US" sz="2400" dirty="0" smtClean="0">
                <a:solidFill>
                  <a:srgbClr val="0066FF"/>
                </a:solidFill>
              </a:rPr>
              <a:t>(</a:t>
            </a:r>
            <a:r>
              <a:rPr lang="en-US" sz="2400" dirty="0" smtClean="0"/>
              <a:t>…</a:t>
            </a:r>
            <a:r>
              <a:rPr lang="en-US" sz="2400" dirty="0" smtClean="0">
                <a:solidFill>
                  <a:srgbClr val="0066FF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Math methods: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Square root – </a:t>
            </a:r>
            <a:r>
              <a:rPr lang="en-US" sz="2400" dirty="0" err="1" smtClean="0">
                <a:solidFill>
                  <a:srgbClr val="0066FF"/>
                </a:solidFill>
              </a:rPr>
              <a:t>Math.sqrt</a:t>
            </a:r>
            <a:r>
              <a:rPr lang="en-US" sz="2400" dirty="0" smtClean="0">
                <a:solidFill>
                  <a:srgbClr val="0066FF"/>
                </a:solidFill>
              </a:rPr>
              <a:t>(x)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Power – </a:t>
            </a:r>
            <a:r>
              <a:rPr lang="en-US" sz="2400" dirty="0" smtClean="0">
                <a:solidFill>
                  <a:srgbClr val="0066FF"/>
                </a:solidFill>
              </a:rPr>
              <a:t>Math.pow(</a:t>
            </a:r>
            <a:r>
              <a:rPr lang="en-US" sz="2400" dirty="0" err="1" smtClean="0">
                <a:solidFill>
                  <a:srgbClr val="0066FF"/>
                </a:solidFill>
              </a:rPr>
              <a:t>x,n</a:t>
            </a:r>
            <a:r>
              <a:rPr lang="en-US" sz="2400" dirty="0" smtClean="0">
                <a:solidFill>
                  <a:srgbClr val="0066FF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Round – </a:t>
            </a:r>
            <a:r>
              <a:rPr lang="en-US" sz="2400" dirty="0" err="1" smtClean="0">
                <a:solidFill>
                  <a:srgbClr val="0066FF"/>
                </a:solidFill>
              </a:rPr>
              <a:t>Math.round</a:t>
            </a:r>
            <a:r>
              <a:rPr lang="en-US" sz="2400" dirty="0" smtClean="0">
                <a:solidFill>
                  <a:srgbClr val="0066FF"/>
                </a:solidFill>
              </a:rPr>
              <a:t>(x)      </a:t>
            </a:r>
            <a:r>
              <a:rPr lang="en-US" sz="2400" dirty="0" smtClean="0"/>
              <a:t>[if .5 round up, else down]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Floor – </a:t>
            </a:r>
            <a:r>
              <a:rPr lang="en-US" sz="2400" dirty="0" err="1" smtClean="0">
                <a:solidFill>
                  <a:srgbClr val="0066FF"/>
                </a:solidFill>
              </a:rPr>
              <a:t>Math.floor</a:t>
            </a:r>
            <a:r>
              <a:rPr lang="en-US" sz="2400" dirty="0" smtClean="0">
                <a:solidFill>
                  <a:srgbClr val="0066FF"/>
                </a:solidFill>
              </a:rPr>
              <a:t>(x)</a:t>
            </a:r>
            <a:r>
              <a:rPr lang="en-US" sz="2400" dirty="0" smtClean="0"/>
              <a:t>           [down to next integer]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Book is wrong on this one (e.g. floor(-5.2) is -6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PI – </a:t>
            </a:r>
            <a:r>
              <a:rPr lang="en-US" sz="2400" dirty="0" err="1" smtClean="0">
                <a:solidFill>
                  <a:srgbClr val="0066FF"/>
                </a:solidFill>
              </a:rPr>
              <a:t>Math.PI</a:t>
            </a:r>
            <a:r>
              <a:rPr lang="en-US" sz="2400" dirty="0" smtClean="0"/>
              <a:t>                        [as in </a:t>
            </a:r>
            <a:r>
              <a:rPr lang="en-US" sz="2400" dirty="0" err="1" smtClean="0"/>
              <a:t>Math.PI</a:t>
            </a:r>
            <a:r>
              <a:rPr lang="en-US" sz="2400" dirty="0" smtClean="0"/>
              <a:t>*radius]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Random – </a:t>
            </a:r>
            <a:r>
              <a:rPr lang="en-US" sz="2400" dirty="0" err="1" smtClean="0">
                <a:solidFill>
                  <a:srgbClr val="0066FF"/>
                </a:solidFill>
              </a:rPr>
              <a:t>Math.random</a:t>
            </a:r>
            <a:r>
              <a:rPr lang="en-US" sz="2400" dirty="0" smtClean="0">
                <a:solidFill>
                  <a:srgbClr val="0066FF"/>
                </a:solidFill>
              </a:rPr>
              <a:t>() </a:t>
            </a:r>
            <a:r>
              <a:rPr lang="en-US" sz="2400" dirty="0" smtClean="0"/>
              <a:t> [value between 0 and 1]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…and many more…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hlinkClick r:id="rId2" action="ppaction://hlinkfile"/>
              </a:rPr>
              <a:t>Ch11-Ex-03</a:t>
            </a:r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Scope of a variable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Global</a:t>
            </a:r>
            <a:r>
              <a:rPr lang="en-US" dirty="0" smtClean="0"/>
              <a:t> – can be used </a:t>
            </a:r>
            <a:r>
              <a:rPr lang="en-US" u="sng" dirty="0" smtClean="0"/>
              <a:t>anywhere</a:t>
            </a:r>
            <a:r>
              <a:rPr lang="en-US" dirty="0" smtClean="0"/>
              <a:t> in the source document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Local</a:t>
            </a:r>
            <a:r>
              <a:rPr lang="en-US" dirty="0" smtClean="0"/>
              <a:t> – can be used </a:t>
            </a:r>
            <a:r>
              <a:rPr lang="en-US" u="sng" dirty="0" smtClean="0"/>
              <a:t>only</a:t>
            </a:r>
            <a:r>
              <a:rPr lang="en-US" dirty="0" smtClean="0"/>
              <a:t> within a specific function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pic>
        <p:nvPicPr>
          <p:cNvPr id="30723" name="Picture 4" descr="dogs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524000"/>
            <a:ext cx="6934200" cy="4662488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 with values:</a:t>
            </a:r>
          </a:p>
          <a:p>
            <a:pPr lvl="1" eaLnBrk="1" hangingPunct="1"/>
            <a:r>
              <a:rPr lang="en-US" dirty="0" smtClean="0"/>
              <a:t>What happens to the second variable?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Ch11-Ex-04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Mathematical operators</a:t>
            </a:r>
          </a:p>
          <a:p>
            <a:pPr lvl="1" eaLnBrk="1" hangingPunct="1"/>
            <a:r>
              <a:rPr lang="en-US" smtClean="0"/>
              <a:t> + Addition</a:t>
            </a:r>
          </a:p>
          <a:p>
            <a:pPr lvl="1" eaLnBrk="1" hangingPunct="1"/>
            <a:r>
              <a:rPr lang="en-US" smtClean="0"/>
              <a:t> -  Subtraction</a:t>
            </a:r>
          </a:p>
          <a:p>
            <a:pPr lvl="1" eaLnBrk="1" hangingPunct="1"/>
            <a:r>
              <a:rPr lang="en-US" smtClean="0"/>
              <a:t> *  Multiplication</a:t>
            </a:r>
          </a:p>
          <a:p>
            <a:pPr lvl="1" eaLnBrk="1" hangingPunct="1"/>
            <a:r>
              <a:rPr lang="en-US" smtClean="0"/>
              <a:t> /   Division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5334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&lt;head&gt;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&lt;title&gt;Ch11-Ex-05&lt;/title&gt;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&lt;script type="text/javascript"&gt;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var firstAnswer = 93.7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var secondAnswer = "New York"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alert("Answer #1 is "+firstAnswer)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alert("Answer #2 is "+secondAnswer)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</a:t>
            </a:r>
            <a:r>
              <a:rPr lang="en-US" sz="1400" smtClean="0">
                <a:solidFill>
                  <a:srgbClr val="CC6600"/>
                </a:solidFill>
              </a:rPr>
              <a:t>function testVar()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CC6600"/>
                </a:solidFill>
              </a:rPr>
              <a:t>        var secondAnswer="Florida"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CC6600"/>
                </a:solidFill>
              </a:rPr>
              <a:t>        alert("Answer #2 in testVar is "+secondAnswer)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CC6600"/>
                </a:solidFill>
              </a:rPr>
              <a:t>  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&lt;script type="text/javascript"&gt;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alert("Answer #1 is "+firstAnswer)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alert("Answer #2 is "+secondAnswer)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testVar()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  alert("Answer #2 is "+secondAnswer)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 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  &lt;/body&gt;</a:t>
            </a:r>
          </a:p>
        </p:txBody>
      </p:sp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1590675" y="3200400"/>
            <a:ext cx="4124325" cy="842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309938" y="2365375"/>
            <a:ext cx="4437062" cy="1041400"/>
            <a:chOff x="2085" y="1490"/>
            <a:chExt cx="2795" cy="656"/>
          </a:xfrm>
        </p:grpSpPr>
        <p:sp>
          <p:nvSpPr>
            <p:cNvPr id="32774" name="AutoShape 5"/>
            <p:cNvSpPr>
              <a:spLocks/>
            </p:cNvSpPr>
            <p:nvPr/>
          </p:nvSpPr>
          <p:spPr bwMode="auto">
            <a:xfrm>
              <a:off x="3728" y="1490"/>
              <a:ext cx="1152" cy="552"/>
            </a:xfrm>
            <a:prstGeom prst="borderCallout1">
              <a:avLst>
                <a:gd name="adj1" fmla="val 13042"/>
                <a:gd name="adj2" fmla="val -4167"/>
                <a:gd name="adj3" fmla="val 141306"/>
                <a:gd name="adj4" fmla="val -4123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Known </a:t>
              </a:r>
              <a:r>
                <a:rPr lang="en-US" u="sng"/>
                <a:t>only</a:t>
              </a:r>
              <a:r>
                <a:rPr lang="en-US"/>
                <a:t> within the testVar function</a:t>
              </a:r>
            </a:p>
          </p:txBody>
        </p:sp>
        <p:sp>
          <p:nvSpPr>
            <p:cNvPr id="32775" name="Line 6"/>
            <p:cNvSpPr>
              <a:spLocks noChangeShapeType="1"/>
            </p:cNvSpPr>
            <p:nvPr/>
          </p:nvSpPr>
          <p:spPr bwMode="auto">
            <a:xfrm flipH="1">
              <a:off x="2085" y="1570"/>
              <a:ext cx="15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dirty="0" smtClean="0"/>
              <a:t>Declaring the variable (using </a:t>
            </a:r>
            <a:r>
              <a:rPr lang="en-US" dirty="0" err="1" smtClean="0">
                <a:solidFill>
                  <a:srgbClr val="0066FF"/>
                </a:solidFill>
              </a:rPr>
              <a:t>var</a:t>
            </a:r>
            <a:r>
              <a:rPr lang="en-US" dirty="0" smtClean="0"/>
              <a:t>) makes it local</a:t>
            </a:r>
          </a:p>
          <a:p>
            <a:pPr eaLnBrk="1" hangingPunct="1"/>
            <a:r>
              <a:rPr lang="en-US" dirty="0" smtClean="0"/>
              <a:t>Local variables can’t be changed outside their function</a:t>
            </a:r>
          </a:p>
          <a:p>
            <a:pPr eaLnBrk="1" hangingPunct="1"/>
            <a:r>
              <a:rPr lang="en-US" dirty="0" smtClean="0"/>
              <a:t>That means other programming team members won’t write code that changes </a:t>
            </a:r>
            <a:r>
              <a:rPr lang="en-US" u="sng" dirty="0" smtClean="0"/>
              <a:t>your</a:t>
            </a:r>
            <a:r>
              <a:rPr lang="en-US" dirty="0" smtClean="0"/>
              <a:t> variables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Ch11-Ex-05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Rules of Thumb</a:t>
            </a:r>
          </a:p>
          <a:p>
            <a:pPr lvl="1" eaLnBrk="1" hangingPunct="1"/>
            <a:r>
              <a:rPr lang="en-US" sz="2400" dirty="0" smtClean="0"/>
              <a:t>Use </a:t>
            </a:r>
            <a:r>
              <a:rPr lang="en-US" sz="2400" dirty="0" err="1" smtClean="0">
                <a:solidFill>
                  <a:srgbClr val="0066FF"/>
                </a:solidFill>
              </a:rPr>
              <a:t>var</a:t>
            </a:r>
            <a:r>
              <a:rPr lang="en-US" sz="2400" dirty="0" smtClean="0"/>
              <a:t> keyword to make a variable local</a:t>
            </a:r>
          </a:p>
          <a:p>
            <a:pPr lvl="1" eaLnBrk="1" hangingPunct="1"/>
            <a:r>
              <a:rPr lang="en-US" sz="2400" dirty="0" smtClean="0"/>
              <a:t>Declare all global variables in </a:t>
            </a:r>
            <a:r>
              <a:rPr lang="en-US" sz="2400" dirty="0" smtClean="0">
                <a:solidFill>
                  <a:srgbClr val="0066FF"/>
                </a:solidFill>
              </a:rPr>
              <a:t>&lt;head&gt;</a:t>
            </a:r>
            <a:r>
              <a:rPr lang="en-US" sz="2400" dirty="0" smtClean="0"/>
              <a:t> section</a:t>
            </a:r>
          </a:p>
          <a:p>
            <a:pPr lvl="1" eaLnBrk="1" hangingPunct="1"/>
            <a:r>
              <a:rPr lang="en-US" sz="2400" dirty="0" smtClean="0"/>
              <a:t>Declaring a variable </a:t>
            </a:r>
            <a:r>
              <a:rPr lang="en-US" sz="2400" u="sng" dirty="0" smtClean="0"/>
              <a:t>without</a:t>
            </a:r>
            <a:r>
              <a:rPr lang="en-US" sz="2400" dirty="0" smtClean="0"/>
              <a:t> using </a:t>
            </a:r>
            <a:r>
              <a:rPr lang="en-US" sz="2400" dirty="0" err="1" smtClean="0">
                <a:solidFill>
                  <a:srgbClr val="0066FF"/>
                </a:solidFill>
              </a:rPr>
              <a:t>var</a:t>
            </a:r>
            <a:r>
              <a:rPr lang="en-US" sz="2400" dirty="0" smtClean="0">
                <a:solidFill>
                  <a:srgbClr val="0066FF"/>
                </a:solidFill>
              </a:rPr>
              <a:t>:</a:t>
            </a:r>
          </a:p>
          <a:p>
            <a:pPr lvl="2" eaLnBrk="1" hangingPunct="1"/>
            <a:r>
              <a:rPr lang="en-US" sz="2000" dirty="0" smtClean="0"/>
              <a:t>Makes it global </a:t>
            </a:r>
          </a:p>
          <a:p>
            <a:pPr lvl="2" eaLnBrk="1" hangingPunct="1"/>
            <a:r>
              <a:rPr lang="en-US" sz="2000" u="sng" dirty="0" smtClean="0">
                <a:solidFill>
                  <a:srgbClr val="FF0000"/>
                </a:solidFill>
              </a:rPr>
              <a:t>No matter where the declaration occurs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400" dirty="0" smtClean="0"/>
              <a:t>Variables are known only to the web page where they are used</a:t>
            </a:r>
          </a:p>
          <a:p>
            <a:pPr lvl="2" eaLnBrk="1" hangingPunct="1"/>
            <a:r>
              <a:rPr lang="en-US" sz="2000" dirty="0" smtClean="0"/>
              <a:t>i.e., you can’t use variables from one page, load a new page, and expect those variable values to still be there – they won’t be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Similar to using parameters except…</a:t>
            </a:r>
          </a:p>
          <a:p>
            <a:pPr eaLnBrk="1" hangingPunct="1"/>
            <a:r>
              <a:rPr lang="en-US" dirty="0" smtClean="0"/>
              <a:t>The function itself has a value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</a:t>
            </a:r>
            <a:r>
              <a:rPr lang="en-US" sz="3200" dirty="0" err="1" smtClean="0">
                <a:solidFill>
                  <a:srgbClr val="0066FF"/>
                </a:solidFill>
              </a:rPr>
              <a:t>sqrt</a:t>
            </a:r>
            <a:r>
              <a:rPr lang="en-US" sz="3200" dirty="0" smtClean="0">
                <a:solidFill>
                  <a:srgbClr val="0066FF"/>
                </a:solidFill>
              </a:rPr>
              <a:t>(4)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dirty="0" err="1" smtClean="0"/>
              <a:t>sqrt</a:t>
            </a:r>
            <a:r>
              <a:rPr lang="en-US" dirty="0" smtClean="0"/>
              <a:t> function is equivalent to the number 2 when called with a parameter of 4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 far we’ve used functions to do things and store the results in variables</a:t>
            </a:r>
          </a:p>
          <a:p>
            <a:pPr eaLnBrk="1" hangingPunct="1"/>
            <a:r>
              <a:rPr lang="en-US" dirty="0" smtClean="0"/>
              <a:t>Now, we’re going to make the functions themselves have value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Declaration: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function calcAvg(n1, n2, n3)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 var average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 average = (n1 + n2 + n3) / 3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 alert(“The average is “+average)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Call: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calcAvg(1, 2, 3)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Returning Values from Functions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Declaration: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function calcAvg(n1, n2, n3)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 var average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 average = (n1 + n2 + n3) / 3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</a:t>
            </a:r>
            <a:r>
              <a:rPr lang="en-US" b="1" smtClean="0">
                <a:solidFill>
                  <a:srgbClr val="FF0000"/>
                </a:solidFill>
              </a:rPr>
              <a:t> return average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Call: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F0000"/>
                </a:solidFill>
              </a:rPr>
              <a:t>x =</a:t>
            </a:r>
            <a:r>
              <a:rPr lang="en-US" smtClean="0">
                <a:solidFill>
                  <a:srgbClr val="0066FF"/>
                </a:solidFill>
              </a:rPr>
              <a:t> calcAvg(1, 2, 3)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Returning Values from Functions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Declaration: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function </a:t>
            </a:r>
            <a:r>
              <a:rPr lang="en-US" dirty="0" err="1" smtClean="0">
                <a:solidFill>
                  <a:srgbClr val="0066FF"/>
                </a:solidFill>
              </a:rPr>
              <a:t>calcAvg</a:t>
            </a:r>
            <a:r>
              <a:rPr lang="en-US" dirty="0" smtClean="0">
                <a:solidFill>
                  <a:srgbClr val="0066FF"/>
                </a:solidFill>
              </a:rPr>
              <a:t>(n1, n2, n3)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return</a:t>
            </a:r>
            <a:r>
              <a:rPr lang="en-US" dirty="0" smtClean="0">
                <a:solidFill>
                  <a:srgbClr val="0066FF"/>
                </a:solidFill>
              </a:rPr>
              <a:t> (n1 + n2 + n3) / 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}</a:t>
            </a:r>
          </a:p>
          <a:p>
            <a:pPr eaLnBrk="1" hangingPunct="1"/>
            <a:r>
              <a:rPr lang="en-US" dirty="0" smtClean="0"/>
              <a:t>Call: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x = </a:t>
            </a:r>
            <a:r>
              <a:rPr lang="en-US" dirty="0" err="1" smtClean="0">
                <a:solidFill>
                  <a:srgbClr val="0066FF"/>
                </a:solidFill>
              </a:rPr>
              <a:t>calcAvg</a:t>
            </a:r>
            <a:r>
              <a:rPr lang="en-US" dirty="0" smtClean="0">
                <a:solidFill>
                  <a:srgbClr val="0066FF"/>
                </a:solidFill>
              </a:rPr>
              <a:t>(1, 2, 3)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Ch11-Ex-06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Finally, the calculator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Goal:  create a calculator that determines the area and perimeter of a rectangle</a:t>
            </a:r>
          </a:p>
          <a:p>
            <a:pPr eaLnBrk="1" hangingPunct="1"/>
            <a:r>
              <a:rPr lang="en-US" dirty="0" smtClean="0"/>
              <a:t>Need:</a:t>
            </a:r>
          </a:p>
          <a:p>
            <a:pPr lvl="1" eaLnBrk="1" hangingPunct="1"/>
            <a:r>
              <a:rPr lang="en-US" dirty="0" smtClean="0"/>
              <a:t>Input fields for width and length</a:t>
            </a:r>
          </a:p>
          <a:p>
            <a:pPr lvl="1" eaLnBrk="1" hangingPunct="1"/>
            <a:r>
              <a:rPr lang="en-US" dirty="0" smtClean="0"/>
              <a:t>Output fields for area and perimeter</a:t>
            </a:r>
          </a:p>
          <a:p>
            <a:pPr lvl="1" eaLnBrk="1" hangingPunct="1"/>
            <a:r>
              <a:rPr lang="en-US" dirty="0" smtClean="0"/>
              <a:t>Ability to perform calculations</a:t>
            </a:r>
          </a:p>
          <a:p>
            <a:pPr lvl="1" eaLnBrk="1" hangingPunct="1"/>
            <a:r>
              <a:rPr lang="en-US" dirty="0" smtClean="0"/>
              <a:t>Ability to invoke calculation </a:t>
            </a:r>
            <a:r>
              <a:rPr lang="en-US" dirty="0" smtClean="0"/>
              <a:t>function</a:t>
            </a:r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Ch11-Ex-07</a:t>
            </a:r>
            <a:endParaRPr lang="en-US" dirty="0" smtClean="0"/>
          </a:p>
          <a:p>
            <a:pPr lvl="1" eaLnBrk="1" hangingPunct="1"/>
            <a:r>
              <a:rPr lang="en-US" dirty="0" smtClean="0"/>
              <a:t>Note: example made with “help” from SharePoint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See Assignments Web Page</a:t>
            </a:r>
          </a:p>
          <a:p>
            <a:pPr lvl="1" eaLnBrk="1" hangingPunct="1"/>
            <a:r>
              <a:rPr lang="en-US" smtClean="0"/>
              <a:t>Appearance</a:t>
            </a:r>
          </a:p>
          <a:p>
            <a:pPr lvl="1" eaLnBrk="1" hangingPunct="1"/>
            <a:r>
              <a:rPr lang="en-US" smtClean="0"/>
              <a:t>Technical correctness of code</a:t>
            </a:r>
          </a:p>
          <a:p>
            <a:pPr lvl="1" eaLnBrk="1" hangingPunct="1"/>
            <a:r>
              <a:rPr lang="en-US" smtClean="0"/>
              <a:t>Proper results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Math with constants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var result1, result2, result3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result1 = 5.1 + 6.23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result2 = 2 * 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result3 = 21 / 7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Math with variables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var result1, result2, result3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result1 = 1 + 3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result2 = 4 * result1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Changes are not retroactive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66FF"/>
                </a:solidFill>
              </a:rPr>
              <a:t>var</a:t>
            </a:r>
            <a:r>
              <a:rPr lang="en-US" sz="3200" dirty="0" smtClean="0">
                <a:solidFill>
                  <a:srgbClr val="0066FF"/>
                </a:solidFill>
              </a:rPr>
              <a:t> x, y, z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x = 12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y = 5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z = x + y</a:t>
            </a:r>
          </a:p>
        </p:txBody>
      </p:sp>
      <p:sp>
        <p:nvSpPr>
          <p:cNvPr id="467972" name="AutoShape 4"/>
          <p:cNvSpPr>
            <a:spLocks/>
          </p:cNvSpPr>
          <p:nvPr/>
        </p:nvSpPr>
        <p:spPr bwMode="auto">
          <a:xfrm>
            <a:off x="3505200" y="4533900"/>
            <a:ext cx="1447800" cy="952500"/>
          </a:xfrm>
          <a:prstGeom prst="borderCallout1">
            <a:avLst>
              <a:gd name="adj1" fmla="val 12000"/>
              <a:gd name="adj2" fmla="val -5264"/>
              <a:gd name="adj3" fmla="val 12000"/>
              <a:gd name="adj4" fmla="val -612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What’s the value of z at this point?</a:t>
            </a:r>
          </a:p>
        </p:txBody>
      </p:sp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936625" y="4906963"/>
            <a:ext cx="1076325" cy="579437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x = 6</a:t>
            </a:r>
          </a:p>
        </p:txBody>
      </p:sp>
      <p:sp>
        <p:nvSpPr>
          <p:cNvPr id="467974" name="AutoShape 6"/>
          <p:cNvSpPr>
            <a:spLocks/>
          </p:cNvSpPr>
          <p:nvPr/>
        </p:nvSpPr>
        <p:spPr bwMode="auto">
          <a:xfrm>
            <a:off x="2895600" y="5105400"/>
            <a:ext cx="1752600" cy="685800"/>
          </a:xfrm>
          <a:prstGeom prst="borderCallout1">
            <a:avLst>
              <a:gd name="adj1" fmla="val 16667"/>
              <a:gd name="adj2" fmla="val -4347"/>
              <a:gd name="adj3" fmla="val 16667"/>
              <a:gd name="adj4" fmla="val -50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Now what’s the value of z?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79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 animBg="1"/>
      <p:bldP spid="467973" grpId="0"/>
      <p:bldP spid="4679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Spaces (white space) ignored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x=3*4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= 3*4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= 3* 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 = 3 * 4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124200" y="3200400"/>
            <a:ext cx="1784350" cy="2286000"/>
            <a:chOff x="1440" y="2016"/>
            <a:chExt cx="1124" cy="1440"/>
          </a:xfrm>
        </p:grpSpPr>
        <p:sp>
          <p:nvSpPr>
            <p:cNvPr id="9221" name="AutoShape 4"/>
            <p:cNvSpPr>
              <a:spLocks/>
            </p:cNvSpPr>
            <p:nvPr/>
          </p:nvSpPr>
          <p:spPr bwMode="auto">
            <a:xfrm>
              <a:off x="1440" y="2016"/>
              <a:ext cx="288" cy="144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Text Box 5"/>
            <p:cNvSpPr txBox="1">
              <a:spLocks noChangeArrowheads="1"/>
            </p:cNvSpPr>
            <p:nvPr/>
          </p:nvSpPr>
          <p:spPr bwMode="auto">
            <a:xfrm>
              <a:off x="1776" y="2608"/>
              <a:ext cx="788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Equivalent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Text box values are stored as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Can’t do mathematical operations on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Ch11-Ex-00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solidFill>
                  <a:srgbClr val="0066FF"/>
                </a:solidFill>
              </a:rPr>
              <a:t>parseFloat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r>
              <a:rPr lang="en-US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Converts a string into a </a:t>
            </a:r>
            <a:r>
              <a:rPr lang="en-US" i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value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solidFill>
                  <a:srgbClr val="0066FF"/>
                </a:solidFill>
              </a:rPr>
              <a:t>parseInt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r>
              <a:rPr lang="en-US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Converts a string into an </a:t>
            </a:r>
            <a:r>
              <a:rPr lang="en-US" i="1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/>
              <a:t> value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Calculations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229600" cy="3962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xStr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“75.2”, 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yStr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=“10.1”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xNum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xStr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yNum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yStr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z = 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xNum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yNum</a:t>
            </a:r>
            <a:endParaRPr lang="en-US" sz="2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Ch11-Ex-01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6727</TotalTime>
  <Words>1354</Words>
  <Application>Microsoft Office PowerPoint</Application>
  <PresentationFormat>On-screen Show (4:3)</PresentationFormat>
  <Paragraphs>293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Pixel</vt:lpstr>
      <vt:lpstr>Programming the Web using XHTML and JavaScript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Calculations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Returning Values from Functions</vt:lpstr>
      <vt:lpstr>Finally, the calculator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196</cp:revision>
  <cp:lastPrinted>1601-01-01T00:00:00Z</cp:lastPrinted>
  <dcterms:created xsi:type="dcterms:W3CDTF">2003-08-24T19:51:36Z</dcterms:created>
  <dcterms:modified xsi:type="dcterms:W3CDTF">2011-07-20T21:58:59Z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