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55"/>
  </p:notesMasterIdLst>
  <p:sldIdLst>
    <p:sldId id="256" r:id="rId2"/>
    <p:sldId id="341" r:id="rId3"/>
    <p:sldId id="289" r:id="rId4"/>
    <p:sldId id="290" r:id="rId5"/>
    <p:sldId id="291" r:id="rId6"/>
    <p:sldId id="295" r:id="rId7"/>
    <p:sldId id="298" r:id="rId8"/>
    <p:sldId id="337" r:id="rId9"/>
    <p:sldId id="299" r:id="rId10"/>
    <p:sldId id="302" r:id="rId11"/>
    <p:sldId id="292" r:id="rId12"/>
    <p:sldId id="293" r:id="rId13"/>
    <p:sldId id="294" r:id="rId14"/>
    <p:sldId id="338" r:id="rId15"/>
    <p:sldId id="300" r:id="rId16"/>
    <p:sldId id="296" r:id="rId17"/>
    <p:sldId id="297" r:id="rId18"/>
    <p:sldId id="303" r:id="rId19"/>
    <p:sldId id="304" r:id="rId20"/>
    <p:sldId id="305" r:id="rId21"/>
    <p:sldId id="306" r:id="rId22"/>
    <p:sldId id="307" r:id="rId23"/>
    <p:sldId id="311" r:id="rId24"/>
    <p:sldId id="308" r:id="rId25"/>
    <p:sldId id="309" r:id="rId26"/>
    <p:sldId id="310" r:id="rId27"/>
    <p:sldId id="312" r:id="rId28"/>
    <p:sldId id="313" r:id="rId29"/>
    <p:sldId id="314" r:id="rId30"/>
    <p:sldId id="315" r:id="rId31"/>
    <p:sldId id="316" r:id="rId32"/>
    <p:sldId id="317" r:id="rId33"/>
    <p:sldId id="340" r:id="rId34"/>
    <p:sldId id="343" r:id="rId35"/>
    <p:sldId id="318" r:id="rId36"/>
    <p:sldId id="319" r:id="rId37"/>
    <p:sldId id="321" r:id="rId38"/>
    <p:sldId id="342" r:id="rId39"/>
    <p:sldId id="322" r:id="rId40"/>
    <p:sldId id="323" r:id="rId41"/>
    <p:sldId id="324" r:id="rId42"/>
    <p:sldId id="344" r:id="rId43"/>
    <p:sldId id="326" r:id="rId44"/>
    <p:sldId id="327" r:id="rId45"/>
    <p:sldId id="329" r:id="rId46"/>
    <p:sldId id="330" r:id="rId47"/>
    <p:sldId id="331" r:id="rId48"/>
    <p:sldId id="332" r:id="rId49"/>
    <p:sldId id="333" r:id="rId50"/>
    <p:sldId id="334" r:id="rId51"/>
    <p:sldId id="335" r:id="rId52"/>
    <p:sldId id="336" r:id="rId53"/>
    <p:sldId id="288" r:id="rId5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3300"/>
    <a:srgbClr val="339933"/>
    <a:srgbClr val="0066FF"/>
    <a:srgbClr val="CC6600"/>
    <a:srgbClr val="0099FF"/>
    <a:srgbClr val="3399FF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C37262E-8491-4943-B666-605C042F2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7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9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10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1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2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4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5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6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9953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5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tabLst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681C8AE6-1CAF-402C-88CC-0BEB3CDF9D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A157EF2-FC86-44E2-B752-22E3CA829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1F130C41-523F-47D7-9163-F8BCED7C2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ECC5BB76-6C5A-42D5-8B93-6C4C87A40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556EAF3A-5591-4D6D-987C-006D44A8E1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2A6E8777-A113-47EF-9183-78A5DF308F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DE31952E-38B2-40EC-93D7-37FE996CE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3C173C2-9049-4F03-ACEB-CE0AEC289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350AFEAB-00EA-4785-A7DE-74BFB9C4C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4F474C41-D40C-4721-987D-C8BC6EA59D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99EFE5B7-D50A-4D6A-BC06-7F0DD0AFC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AE328AB8-D5BF-4A0A-BF47-3A6AE7770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2484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tabLst>
                <a:tab pos="4119563" algn="ctr"/>
                <a:tab pos="8123238" algn="r"/>
              </a:tabLst>
              <a:defRPr sz="800"/>
            </a:lvl1pPr>
          </a:lstStyle>
          <a:p>
            <a:pPr>
              <a:defRPr/>
            </a:pPr>
            <a:r>
              <a:rPr lang="en-US"/>
              <a:t>ITIS 2300  8/24/2003 7:57 PM	Copyright © 2003 by N.B. Long	</a:t>
            </a:r>
            <a:fld id="{9030172B-EFC5-4B9F-80B5-5EA6F344B8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7" name="Group 35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1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892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3892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2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09800" y="48768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02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03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04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12-Ex-05a.html" TargetMode="External"/><Relationship Id="rId2" Type="http://schemas.openxmlformats.org/officeDocument/2006/relationships/hyperlink" Target="../../ITIS2300-Common/HTMLExamples/Ch12-Ex-05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06.html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07.html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08.html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09.html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10.html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12-Ex-11a.html" TargetMode="External"/><Relationship Id="rId2" Type="http://schemas.openxmlformats.org/officeDocument/2006/relationships/hyperlink" Target="../../ITIS2300-Common/HTMLExamples/Ch12-Ex-11.html" TargetMode="Externa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12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13.html" TargetMode="Externa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hyperlink" Target="../../ITIS2300-Common/HTMLExamples/Ch12-Ex-14.html" TargetMode="Externa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ITIS2300-Common/HTMLExamples/Ch12-Ex-01a.html" TargetMode="External"/><Relationship Id="rId2" Type="http://schemas.openxmlformats.org/officeDocument/2006/relationships/hyperlink" Target="../../ITIS2300-Common/HTMLExamples/Ch12-Ex-01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24200" y="1828800"/>
            <a:ext cx="6019800" cy="2209800"/>
          </a:xfrm>
        </p:spPr>
        <p:txBody>
          <a:bodyPr/>
          <a:lstStyle/>
          <a:p>
            <a:pPr eaLnBrk="1" hangingPunct="1"/>
            <a:r>
              <a:rPr lang="en-US" sz="4600" smtClean="0"/>
              <a:t>Programming the Web using XHTML and JavaScript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Chapter 12</a:t>
            </a:r>
          </a:p>
          <a:p>
            <a:pPr eaLnBrk="1" hangingPunct="1"/>
            <a:r>
              <a:rPr lang="en-US" smtClean="0"/>
              <a:t>Increasing the Interactivity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516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smtClean="0"/>
              <a:t>Condition syntax: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i="1" smtClean="0">
                <a:solidFill>
                  <a:srgbClr val="CC00CC"/>
                </a:solidFill>
              </a:rPr>
              <a:t>operand</a:t>
            </a:r>
            <a:r>
              <a:rPr lang="en-US" sz="3200" b="1" i="1" smtClean="0"/>
              <a:t>    </a:t>
            </a:r>
            <a:r>
              <a:rPr lang="en-US" sz="3200" b="1" i="1" smtClean="0">
                <a:solidFill>
                  <a:srgbClr val="339933"/>
                </a:solidFill>
              </a:rPr>
              <a:t>operator</a:t>
            </a:r>
            <a:r>
              <a:rPr lang="en-US" sz="3200" b="1" i="1" smtClean="0"/>
              <a:t>    </a:t>
            </a:r>
            <a:r>
              <a:rPr lang="en-US" sz="3200" b="1" i="1" smtClean="0">
                <a:solidFill>
                  <a:srgbClr val="CC00CC"/>
                </a:solidFill>
              </a:rPr>
              <a:t>operand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b="1" i="1" smtClean="0">
              <a:solidFill>
                <a:srgbClr val="CC00CC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i="1" smtClean="0">
                <a:solidFill>
                  <a:srgbClr val="CC00CC"/>
                </a:solidFill>
              </a:rPr>
              <a:t>variable</a:t>
            </a:r>
            <a:r>
              <a:rPr lang="en-US" sz="3200" b="1" i="1" smtClean="0"/>
              <a:t>    </a:t>
            </a:r>
            <a:r>
              <a:rPr lang="en-US" sz="3200" b="1" i="1" smtClean="0">
                <a:solidFill>
                  <a:srgbClr val="339933"/>
                </a:solidFill>
              </a:rPr>
              <a:t>operator</a:t>
            </a:r>
            <a:r>
              <a:rPr lang="en-US" sz="3200" b="1" i="1" smtClean="0"/>
              <a:t>    </a:t>
            </a:r>
            <a:r>
              <a:rPr lang="en-US" sz="3200" b="1" i="1" smtClean="0">
                <a:solidFill>
                  <a:srgbClr val="CC00CC"/>
                </a:solidFill>
              </a:rPr>
              <a:t>variable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i="1" smtClean="0">
                <a:solidFill>
                  <a:srgbClr val="0066FF"/>
                </a:solidFill>
              </a:rPr>
              <a:t>		      </a:t>
            </a:r>
            <a:r>
              <a:rPr lang="en-US" sz="3200" b="1" smtClean="0">
                <a:solidFill>
                  <a:srgbClr val="0066FF"/>
                </a:solidFill>
              </a:rPr>
              <a:t>result1 &lt;= result2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1000" b="1" i="1" smtClean="0">
              <a:solidFill>
                <a:srgbClr val="CC00CC"/>
              </a:solidFill>
            </a:endParaRP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i="1" smtClean="0">
                <a:solidFill>
                  <a:srgbClr val="CC00CC"/>
                </a:solidFill>
              </a:rPr>
              <a:t>variable</a:t>
            </a:r>
            <a:r>
              <a:rPr lang="en-US" sz="3200" b="1" i="1" smtClean="0"/>
              <a:t>    </a:t>
            </a:r>
            <a:r>
              <a:rPr lang="en-US" sz="3200" b="1" i="1" smtClean="0">
                <a:solidFill>
                  <a:srgbClr val="339933"/>
                </a:solidFill>
              </a:rPr>
              <a:t>operator</a:t>
            </a:r>
            <a:r>
              <a:rPr lang="en-US" sz="3200" b="1" i="1" smtClean="0"/>
              <a:t>    </a:t>
            </a:r>
            <a:r>
              <a:rPr lang="en-US" sz="3200" b="1" i="1" smtClean="0">
                <a:solidFill>
                  <a:srgbClr val="CC00CC"/>
                </a:solidFill>
              </a:rPr>
              <a:t>constant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b="1" i="1" smtClean="0">
                <a:solidFill>
                  <a:srgbClr val="0066FF"/>
                </a:solidFill>
              </a:rPr>
              <a:t>		      </a:t>
            </a:r>
            <a:r>
              <a:rPr lang="en-US" sz="3200" b="1" smtClean="0">
                <a:solidFill>
                  <a:srgbClr val="0066FF"/>
                </a:solidFill>
              </a:rPr>
              <a:t>result1 != 12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6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6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6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99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mtClean="0"/>
              <a:t>Program flow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statement 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statement y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if (condition </a:t>
            </a:r>
            <a:r>
              <a:rPr lang="en-US" sz="3200" b="1" i="1" u="sng" smtClean="0">
                <a:solidFill>
                  <a:srgbClr val="CC6600"/>
                </a:solidFill>
              </a:rPr>
              <a:t>is</a:t>
            </a:r>
            <a:r>
              <a:rPr lang="en-US" sz="3200" i="1" smtClean="0">
                <a:solidFill>
                  <a:srgbClr val="CC6600"/>
                </a:solidFill>
              </a:rPr>
              <a:t> true)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		       statement a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statement z</a:t>
            </a:r>
          </a:p>
        </p:txBody>
      </p:sp>
      <p:sp>
        <p:nvSpPr>
          <p:cNvPr id="504836" name="AutoShape 4"/>
          <p:cNvSpPr>
            <a:spLocks noChangeArrowheads="1"/>
          </p:cNvSpPr>
          <p:nvPr/>
        </p:nvSpPr>
        <p:spPr bwMode="auto">
          <a:xfrm>
            <a:off x="4495800" y="4038600"/>
            <a:ext cx="762000" cy="685800"/>
          </a:xfrm>
          <a:prstGeom prst="curvedLeftArrow">
            <a:avLst>
              <a:gd name="adj1" fmla="val 19213"/>
              <a:gd name="adj2" fmla="val 32639"/>
              <a:gd name="adj3" fmla="val 370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4837" name="AutoShape 5"/>
          <p:cNvSpPr>
            <a:spLocks noChangeArrowheads="1"/>
          </p:cNvSpPr>
          <p:nvPr/>
        </p:nvSpPr>
        <p:spPr bwMode="auto">
          <a:xfrm>
            <a:off x="3352800" y="4572000"/>
            <a:ext cx="762000" cy="838200"/>
          </a:xfrm>
          <a:prstGeom prst="curvedLeftArrow">
            <a:avLst>
              <a:gd name="adj1" fmla="val 21134"/>
              <a:gd name="adj2" fmla="val 35903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4838" name="AutoShape 6"/>
          <p:cNvSpPr>
            <a:spLocks noChangeArrowheads="1"/>
          </p:cNvSpPr>
          <p:nvPr/>
        </p:nvSpPr>
        <p:spPr bwMode="auto">
          <a:xfrm>
            <a:off x="3276600" y="2895600"/>
            <a:ext cx="762000" cy="685800"/>
          </a:xfrm>
          <a:prstGeom prst="curvedLeftArrow">
            <a:avLst>
              <a:gd name="adj1" fmla="val 19213"/>
              <a:gd name="adj2" fmla="val 32639"/>
              <a:gd name="adj3" fmla="val 370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4839" name="AutoShape 7"/>
          <p:cNvSpPr>
            <a:spLocks noChangeArrowheads="1"/>
          </p:cNvSpPr>
          <p:nvPr/>
        </p:nvSpPr>
        <p:spPr bwMode="auto">
          <a:xfrm>
            <a:off x="3276600" y="3505200"/>
            <a:ext cx="762000" cy="685800"/>
          </a:xfrm>
          <a:prstGeom prst="curvedLeftArrow">
            <a:avLst>
              <a:gd name="adj1" fmla="val 19213"/>
              <a:gd name="adj2" fmla="val 32639"/>
              <a:gd name="adj3" fmla="val 370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4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4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48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48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048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048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36" grpId="0" animBg="1"/>
      <p:bldP spid="504837" grpId="0" animBg="1"/>
      <p:bldP spid="504838" grpId="0" animBg="1"/>
      <p:bldP spid="50483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mtClean="0"/>
              <a:t>Program flow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statement 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statement y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if (condition </a:t>
            </a:r>
            <a:r>
              <a:rPr lang="en-US" sz="3200" b="1" i="1" u="sng" smtClean="0">
                <a:solidFill>
                  <a:srgbClr val="CC6600"/>
                </a:solidFill>
              </a:rPr>
              <a:t>is</a:t>
            </a:r>
            <a:r>
              <a:rPr lang="en-US" sz="3200" i="1" smtClean="0">
                <a:solidFill>
                  <a:srgbClr val="CC6600"/>
                </a:solidFill>
              </a:rPr>
              <a:t> false)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		       statement a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statement z</a:t>
            </a:r>
          </a:p>
        </p:txBody>
      </p:sp>
      <p:sp>
        <p:nvSpPr>
          <p:cNvPr id="505860" name="AutoShape 4"/>
          <p:cNvSpPr>
            <a:spLocks noChangeArrowheads="1"/>
          </p:cNvSpPr>
          <p:nvPr/>
        </p:nvSpPr>
        <p:spPr bwMode="auto">
          <a:xfrm>
            <a:off x="3352800" y="4038600"/>
            <a:ext cx="762000" cy="1371600"/>
          </a:xfrm>
          <a:prstGeom prst="curvedLeftArrow">
            <a:avLst>
              <a:gd name="adj1" fmla="val 24583"/>
              <a:gd name="adj2" fmla="val 48750"/>
              <a:gd name="adj3" fmla="val 3333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5862" name="AutoShape 6"/>
          <p:cNvSpPr>
            <a:spLocks noChangeArrowheads="1"/>
          </p:cNvSpPr>
          <p:nvPr/>
        </p:nvSpPr>
        <p:spPr bwMode="auto">
          <a:xfrm>
            <a:off x="3276600" y="2895600"/>
            <a:ext cx="762000" cy="685800"/>
          </a:xfrm>
          <a:prstGeom prst="curvedLeftArrow">
            <a:avLst>
              <a:gd name="adj1" fmla="val 19213"/>
              <a:gd name="adj2" fmla="val 32639"/>
              <a:gd name="adj3" fmla="val 370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5863" name="AutoShape 7"/>
          <p:cNvSpPr>
            <a:spLocks noChangeArrowheads="1"/>
          </p:cNvSpPr>
          <p:nvPr/>
        </p:nvSpPr>
        <p:spPr bwMode="auto">
          <a:xfrm>
            <a:off x="3276600" y="3505200"/>
            <a:ext cx="762000" cy="685800"/>
          </a:xfrm>
          <a:prstGeom prst="curvedLeftArrow">
            <a:avLst>
              <a:gd name="adj1" fmla="val 19213"/>
              <a:gd name="adj2" fmla="val 32639"/>
              <a:gd name="adj3" fmla="val 3703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5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05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0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0" grpId="0" animBg="1"/>
      <p:bldP spid="505862" grpId="0" animBg="1"/>
      <p:bldP spid="5058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One way or another, statement z </a:t>
            </a:r>
            <a:r>
              <a:rPr lang="en-US" u="sng" dirty="0" smtClean="0"/>
              <a:t>is</a:t>
            </a:r>
            <a:r>
              <a:rPr lang="en-US" dirty="0" smtClean="0"/>
              <a:t> being executed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dirty="0" smtClean="0">
                <a:solidFill>
                  <a:srgbClr val="CC6600"/>
                </a:solidFill>
              </a:rPr>
              <a:t>statement x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dirty="0" smtClean="0">
                <a:solidFill>
                  <a:srgbClr val="CC6600"/>
                </a:solidFill>
              </a:rPr>
              <a:t>statement y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dirty="0" smtClean="0">
                <a:solidFill>
                  <a:srgbClr val="CC6600"/>
                </a:solidFill>
              </a:rPr>
              <a:t>if (condition </a:t>
            </a:r>
            <a:r>
              <a:rPr lang="en-US" sz="3200" b="1" i="1" u="sng" dirty="0" smtClean="0">
                <a:solidFill>
                  <a:srgbClr val="CC6600"/>
                </a:solidFill>
              </a:rPr>
              <a:t>is</a:t>
            </a:r>
            <a:r>
              <a:rPr lang="en-US" sz="3200" i="1" dirty="0" smtClean="0">
                <a:solidFill>
                  <a:srgbClr val="CC6600"/>
                </a:solidFill>
              </a:rPr>
              <a:t> false)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dirty="0" smtClean="0">
                <a:solidFill>
                  <a:srgbClr val="CC6600"/>
                </a:solidFill>
              </a:rPr>
              <a:t>		       statement a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dirty="0" smtClean="0">
                <a:solidFill>
                  <a:srgbClr val="CC6600"/>
                </a:solidFill>
              </a:rPr>
              <a:t>statement z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914400" y="4267200"/>
            <a:ext cx="3810000" cy="1066800"/>
            <a:chOff x="2832" y="1776"/>
            <a:chExt cx="2400" cy="672"/>
          </a:xfrm>
        </p:grpSpPr>
        <p:sp>
          <p:nvSpPr>
            <p:cNvPr id="15365" name="AutoShape 5"/>
            <p:cNvSpPr>
              <a:spLocks noChangeArrowheads="1"/>
            </p:cNvSpPr>
            <p:nvPr/>
          </p:nvSpPr>
          <p:spPr bwMode="auto">
            <a:xfrm>
              <a:off x="2832" y="1776"/>
              <a:ext cx="2400" cy="672"/>
            </a:xfrm>
            <a:prstGeom prst="cube">
              <a:avLst>
                <a:gd name="adj" fmla="val 25000"/>
              </a:avLst>
            </a:prstGeom>
            <a:solidFill>
              <a:schemeClr val="tx1"/>
            </a:solidFill>
            <a:ln w="9525">
              <a:solidFill>
                <a:srgbClr val="FF0000"/>
              </a:solidFill>
              <a:miter lim="800000"/>
              <a:headEnd type="none" w="lg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3216" y="2016"/>
              <a:ext cx="1437" cy="365"/>
            </a:xfrm>
            <a:prstGeom prst="rect">
              <a:avLst/>
            </a:prstGeom>
            <a:noFill/>
            <a:ln w="9525">
              <a:noFill/>
              <a:miter lim="800000"/>
              <a:headEnd type="none" w="lg" len="med"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>
                  <a:solidFill>
                    <a:schemeClr val="bg1"/>
                  </a:solidFill>
                </a:rPr>
                <a:t>if statement</a:t>
              </a:r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hlinkClick r:id="rId2" action="ppaction://hlinkfile"/>
              </a:rPr>
              <a:t>Ch12-Ex-02</a:t>
            </a: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239000" cy="4419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JavaScript syntax (optional ways to code):</a:t>
            </a:r>
          </a:p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 statement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               </a:t>
            </a:r>
            <a:r>
              <a:rPr lang="en-US" sz="2800" dirty="0" smtClean="0"/>
              <a:t>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 { statement(s) 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               </a:t>
            </a:r>
            <a:r>
              <a:rPr lang="en-US" sz="2800" dirty="0" smtClean="0"/>
              <a:t>or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66FF"/>
                </a:solidFill>
              </a:rPr>
              <a:t>	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)</a:t>
            </a:r>
            <a:b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  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  statement(s)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66FF"/>
                </a:solidFill>
                <a:latin typeface="Courier New" pitchFamily="49" charset="0"/>
                <a:cs typeface="Courier New" pitchFamily="49" charset="0"/>
              </a:rPr>
              <a:t>	   }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876800" y="2971800"/>
            <a:ext cx="35829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Note: this is one single statement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0" y="5257800"/>
            <a:ext cx="46212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Note: these can be one or more statements</a:t>
            </a:r>
          </a:p>
        </p:txBody>
      </p:sp>
      <p:cxnSp>
        <p:nvCxnSpPr>
          <p:cNvPr id="7" name="Straight Arrow Connector 6"/>
          <p:cNvCxnSpPr>
            <a:cxnSpLocks noChangeShapeType="1"/>
          </p:cNvCxnSpPr>
          <p:nvPr/>
        </p:nvCxnSpPr>
        <p:spPr bwMode="auto">
          <a:xfrm>
            <a:off x="4343400" y="2971800"/>
            <a:ext cx="533400" cy="1841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lg" len="med"/>
            <a:tailEnd/>
          </a:ln>
        </p:spPr>
      </p:cxnSp>
      <p:cxnSp>
        <p:nvCxnSpPr>
          <p:cNvPr id="11" name="Straight Arrow Connector 10"/>
          <p:cNvCxnSpPr>
            <a:cxnSpLocks noChangeShapeType="1"/>
            <a:stCxn id="5" idx="1"/>
          </p:cNvCxnSpPr>
          <p:nvPr/>
        </p:nvCxnSpPr>
        <p:spPr bwMode="auto">
          <a:xfrm flipH="1" flipV="1">
            <a:off x="4038600" y="4038600"/>
            <a:ext cx="533400" cy="1404144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none" w="lg" len="lg"/>
            <a:tailEnd type="triangle" w="med" len="med"/>
          </a:ln>
        </p:spPr>
      </p:cxnSp>
      <p:cxnSp>
        <p:nvCxnSpPr>
          <p:cNvPr id="13" name="Straight Arrow Connector 12"/>
          <p:cNvCxnSpPr>
            <a:cxnSpLocks noChangeShapeType="1"/>
            <a:endCxn id="5" idx="1"/>
          </p:cNvCxnSpPr>
          <p:nvPr/>
        </p:nvCxnSpPr>
        <p:spPr bwMode="auto">
          <a:xfrm flipV="1">
            <a:off x="4038600" y="5442744"/>
            <a:ext cx="533400" cy="119856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 type="triangle" w="lg" len="med"/>
            <a:tailEnd/>
          </a:ln>
        </p:spPr>
      </p:cxn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191000" y="5934075"/>
            <a:ext cx="4953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00CC00"/>
                </a:solidFill>
              </a:rPr>
              <a:t>The curly braces {} are “optional” if you </a:t>
            </a:r>
            <a:r>
              <a:rPr lang="en-US" i="1" u="sng" dirty="0">
                <a:solidFill>
                  <a:srgbClr val="00CC00"/>
                </a:solidFill>
              </a:rPr>
              <a:t>only</a:t>
            </a:r>
            <a:r>
              <a:rPr lang="en-US" b="1" dirty="0">
                <a:solidFill>
                  <a:srgbClr val="00CC00"/>
                </a:solidFill>
              </a:rPr>
              <a:t> want to execute one statement for the if, but you must be careful!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JavaScript syntax (optional </a:t>
            </a:r>
            <a:r>
              <a:rPr lang="en-US" i="1" dirty="0" smtClean="0"/>
              <a:t>else</a:t>
            </a:r>
            <a:r>
              <a:rPr lang="en-US" dirty="0" smtClean="0"/>
              <a:t>):</a:t>
            </a:r>
            <a:br>
              <a:rPr lang="en-US" dirty="0" smtClean="0"/>
            </a:b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if (…)</a:t>
            </a:r>
            <a:b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…</a:t>
            </a:r>
            <a:b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}</a:t>
            </a:r>
            <a:b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else</a:t>
            </a:r>
            <a:br>
              <a:rPr lang="en-US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 {</a:t>
            </a:r>
            <a:br>
              <a:rPr lang="en-US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  …</a:t>
            </a:r>
            <a:br>
              <a:rPr lang="en-US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b="1" dirty="0" smtClean="0">
                <a:solidFill>
                  <a:srgbClr val="339933"/>
                </a:solidFill>
                <a:latin typeface="Courier New" pitchFamily="49" charset="0"/>
                <a:cs typeface="Courier New" pitchFamily="49" charset="0"/>
              </a:rPr>
              <a:t> }</a:t>
            </a:r>
            <a:endParaRPr lang="en-US" sz="1200" b="1" dirty="0" smtClean="0">
              <a:solidFill>
                <a:srgbClr val="339933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endParaRPr lang="en-US" dirty="0" smtClean="0">
              <a:hlinkClick r:id="rId2" action="ppaction://hlinkfile"/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Ch12-Ex-03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US" dirty="0" smtClean="0"/>
          </a:p>
        </p:txBody>
      </p:sp>
      <p:sp>
        <p:nvSpPr>
          <p:cNvPr id="508939" name="AutoShape 11"/>
          <p:cNvSpPr>
            <a:spLocks/>
          </p:cNvSpPr>
          <p:nvPr/>
        </p:nvSpPr>
        <p:spPr bwMode="auto">
          <a:xfrm>
            <a:off x="4648200" y="3048000"/>
            <a:ext cx="914400" cy="723900"/>
          </a:xfrm>
          <a:prstGeom prst="borderCallout1">
            <a:avLst>
              <a:gd name="adj1" fmla="val 15792"/>
              <a:gd name="adj2" fmla="val -8333"/>
              <a:gd name="adj3" fmla="val 15792"/>
              <a:gd name="adj4" fmla="val -241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if clause</a:t>
            </a:r>
          </a:p>
        </p:txBody>
      </p:sp>
      <p:sp>
        <p:nvSpPr>
          <p:cNvPr id="508940" name="AutoShape 12"/>
          <p:cNvSpPr>
            <a:spLocks/>
          </p:cNvSpPr>
          <p:nvPr/>
        </p:nvSpPr>
        <p:spPr bwMode="auto">
          <a:xfrm>
            <a:off x="4648200" y="4343400"/>
            <a:ext cx="914400" cy="723900"/>
          </a:xfrm>
          <a:prstGeom prst="borderCallout1">
            <a:avLst>
              <a:gd name="adj1" fmla="val 15792"/>
              <a:gd name="adj2" fmla="val -8333"/>
              <a:gd name="adj3" fmla="val 15792"/>
              <a:gd name="adj4" fmla="val -241667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dirty="0"/>
              <a:t>else clause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89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0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8939" grpId="0" animBg="1"/>
      <p:bldP spid="50894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876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Compound conditionals</a:t>
            </a:r>
            <a:br>
              <a:rPr lang="en-US" dirty="0" smtClean="0"/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if (… ) {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else if (…){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…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8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 if (…){</a:t>
            </a:r>
            <a:b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b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br>
              <a:rPr lang="en-US" sz="2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else {</a:t>
            </a:r>
            <a:b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…</a:t>
            </a:r>
            <a:b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b="1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Ch12-Ex-04</a:t>
            </a: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800600" y="4191000"/>
            <a:ext cx="3621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Repeat as many times as needed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5029200"/>
            <a:ext cx="3839513" cy="36933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Final else (optional – use if needed)</a:t>
            </a:r>
            <a:endParaRPr lang="en-US" dirty="0">
              <a:solidFill>
                <a:srgbClr val="00B050"/>
              </a:solidFill>
            </a:endParaRPr>
          </a:p>
        </p:txBody>
      </p:sp>
      <p:cxnSp>
        <p:nvCxnSpPr>
          <p:cNvPr id="7" name="Straight Arrow Connector 6"/>
          <p:cNvCxnSpPr>
            <a:stCxn id="4" idx="1"/>
          </p:cNvCxnSpPr>
          <p:nvPr/>
        </p:nvCxnSpPr>
        <p:spPr bwMode="auto">
          <a:xfrm rot="10800000">
            <a:off x="3429000" y="4114800"/>
            <a:ext cx="1371600" cy="260866"/>
          </a:xfrm>
          <a:prstGeom prst="straightConnector1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lg" len="med"/>
            <a:tailEnd type="stealth"/>
          </a:ln>
          <a:effectLst/>
        </p:spPr>
      </p:cxnSp>
      <p:cxnSp>
        <p:nvCxnSpPr>
          <p:cNvPr id="8" name="Straight Arrow Connector 7"/>
          <p:cNvCxnSpPr>
            <a:stCxn id="5" idx="1"/>
          </p:cNvCxnSpPr>
          <p:nvPr/>
        </p:nvCxnSpPr>
        <p:spPr bwMode="auto">
          <a:xfrm rot="10800000">
            <a:off x="2133600" y="4953000"/>
            <a:ext cx="2819400" cy="260866"/>
          </a:xfrm>
          <a:prstGeom prst="straightConnector1">
            <a:avLst/>
          </a:prstGeom>
          <a:noFill/>
          <a:ln w="38100" cap="flat" cmpd="sng" algn="ctr">
            <a:solidFill>
              <a:srgbClr val="00B050"/>
            </a:solidFill>
            <a:prstDash val="solid"/>
            <a:round/>
            <a:headEnd type="none" w="lg" len="med"/>
            <a:tailEnd type="stealth"/>
          </a:ln>
          <a:effectLst/>
        </p:spPr>
      </p:cxn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Nested conditionals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if (</a:t>
            </a:r>
            <a:r>
              <a:rPr lang="en-US" sz="3200" dirty="0" err="1" smtClean="0">
                <a:solidFill>
                  <a:srgbClr val="0066FF"/>
                </a:solidFill>
              </a:rPr>
              <a:t>firstNum</a:t>
            </a:r>
            <a:r>
              <a:rPr lang="en-US" sz="3200" dirty="0" smtClean="0">
                <a:solidFill>
                  <a:srgbClr val="0066FF"/>
                </a:solidFill>
              </a:rPr>
              <a:t> &gt; 12) 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    if (</a:t>
            </a:r>
            <a:r>
              <a:rPr lang="en-US" sz="3200" dirty="0" err="1" smtClean="0">
                <a:solidFill>
                  <a:srgbClr val="0066FF"/>
                </a:solidFill>
              </a:rPr>
              <a:t>firstNum</a:t>
            </a:r>
            <a:r>
              <a:rPr lang="en-US" sz="3200" dirty="0" smtClean="0">
                <a:solidFill>
                  <a:srgbClr val="0066FF"/>
                </a:solidFill>
              </a:rPr>
              <a:t> &lt; 25) 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        alert(“Number is between 12 and 25”)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    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statement x</a:t>
            </a:r>
          </a:p>
        </p:txBody>
      </p:sp>
      <p:sp>
        <p:nvSpPr>
          <p:cNvPr id="517124" name="Rectangle 4"/>
          <p:cNvSpPr>
            <a:spLocks noChangeArrowheads="1"/>
          </p:cNvSpPr>
          <p:nvPr/>
        </p:nvSpPr>
        <p:spPr bwMode="auto">
          <a:xfrm>
            <a:off x="457200" y="1981200"/>
            <a:ext cx="84582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</a:pPr>
            <a:r>
              <a:rPr lang="en-US" sz="3200" dirty="0"/>
              <a:t>Nested conditionals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if </a:t>
            </a:r>
            <a:r>
              <a:rPr lang="en-US" sz="3200" dirty="0">
                <a:solidFill>
                  <a:srgbClr val="0066FF"/>
                </a:solidFill>
              </a:rPr>
              <a:t>(</a:t>
            </a:r>
            <a:r>
              <a:rPr lang="en-US" sz="3200" dirty="0" err="1">
                <a:solidFill>
                  <a:srgbClr val="0066FF"/>
                </a:solidFill>
              </a:rPr>
              <a:t>firstNum</a:t>
            </a:r>
            <a:r>
              <a:rPr lang="en-US" sz="3200" dirty="0">
                <a:solidFill>
                  <a:srgbClr val="0066FF"/>
                </a:solidFill>
              </a:rPr>
              <a:t> &gt; 12) </a:t>
            </a:r>
            <a:r>
              <a:rPr lang="en-US" sz="3200" dirty="0">
                <a:solidFill>
                  <a:srgbClr val="CC3300"/>
                </a:solidFill>
              </a:rPr>
              <a:t>{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 dirty="0">
                <a:solidFill>
                  <a:srgbClr val="CC3300"/>
                </a:solidFill>
              </a:rPr>
              <a:t>    if </a:t>
            </a:r>
            <a:r>
              <a:rPr lang="en-US" sz="3200" dirty="0" smtClean="0">
                <a:solidFill>
                  <a:srgbClr val="CC3300"/>
                </a:solidFill>
              </a:rPr>
              <a:t>(</a:t>
            </a:r>
            <a:r>
              <a:rPr lang="en-US" sz="3200" dirty="0" err="1" smtClean="0">
                <a:solidFill>
                  <a:srgbClr val="CC3300"/>
                </a:solidFill>
              </a:rPr>
              <a:t>firstNum</a:t>
            </a:r>
            <a:r>
              <a:rPr lang="en-US" sz="3200" dirty="0" smtClean="0">
                <a:solidFill>
                  <a:srgbClr val="CC3300"/>
                </a:solidFill>
              </a:rPr>
              <a:t> </a:t>
            </a:r>
            <a:r>
              <a:rPr lang="en-US" sz="3200" dirty="0">
                <a:solidFill>
                  <a:srgbClr val="CC3300"/>
                </a:solidFill>
              </a:rPr>
              <a:t>&lt; 25) </a:t>
            </a:r>
            <a:r>
              <a:rPr lang="en-US" sz="3200" dirty="0">
                <a:solidFill>
                  <a:srgbClr val="00B050"/>
                </a:solidFill>
              </a:rPr>
              <a:t>{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 dirty="0">
                <a:solidFill>
                  <a:srgbClr val="00B050"/>
                </a:solidFill>
              </a:rPr>
              <a:t>        alert(“Number is between 12 and 25”)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 dirty="0">
                <a:solidFill>
                  <a:srgbClr val="00B050"/>
                </a:solidFill>
              </a:rPr>
              <a:t>    }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}</a:t>
            </a:r>
          </a:p>
          <a:p>
            <a:pPr marL="742950" lvl="1" indent="-285750" eaLnBrk="1" hangingPunct="1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3200" dirty="0" smtClean="0">
                <a:solidFill>
                  <a:srgbClr val="0066FF"/>
                </a:solidFill>
              </a:rPr>
              <a:t>statement x</a:t>
            </a:r>
            <a:endParaRPr lang="en-US" sz="32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52600"/>
            <a:ext cx="8610600" cy="4495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Nested conditionals</a:t>
            </a:r>
          </a:p>
          <a:p>
            <a:pPr lvl="1" eaLnBrk="1" hangingPunct="1"/>
            <a:r>
              <a:rPr lang="en-US" sz="2400" dirty="0" smtClean="0">
                <a:solidFill>
                  <a:srgbClr val="FF0000"/>
                </a:solidFill>
              </a:rPr>
              <a:t>Error in this code: won’t always alert the right message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var Num = 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GetNum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()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// confirm if number between 12 to 25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// warn otherwise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if (Num &gt; 12)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  if (Num &lt; 25)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    alert(“Number is between 12 and 25”)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  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else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  alert(“The number is out of bounds”)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099" name="Subtit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43434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Nested conditionals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if (Num &gt; 12)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</a:rPr>
              <a:t>  if (Num &lt; 25)</a:t>
            </a:r>
            <a:r>
              <a:rPr lang="en-US" sz="2000" b="1" dirty="0" smtClean="0">
                <a:solidFill>
                  <a:srgbClr val="CC3300"/>
                </a:solidFill>
                <a:latin typeface="Courier New" pitchFamily="49" charset="0"/>
              </a:rPr>
              <a:t/>
            </a:r>
            <a:br>
              <a:rPr lang="en-US" sz="2000" b="1" dirty="0" smtClean="0">
                <a:solidFill>
                  <a:srgbClr val="CC3300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rgbClr val="CC3300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  alert(“Number is between 12 and 25”)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  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CC3300"/>
                </a:solidFill>
                <a:latin typeface="Courier New" pitchFamily="49" charset="0"/>
              </a:rPr>
              <a:t>  </a:t>
            </a: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else</a:t>
            </a:r>
            <a:b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</a:b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</a:rPr>
              <a:t>  alert(“The number is out of bounds”)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3300"/>
                </a:solidFill>
                <a:latin typeface="Courier New" pitchFamily="49" charset="0"/>
              </a:rPr>
              <a:t>  }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3152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Nested conditionals – fix?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if (Num &gt; 12) </a:t>
            </a:r>
            <a:r>
              <a:rPr lang="en-US" sz="2000" b="1" dirty="0" smtClean="0">
                <a:solidFill>
                  <a:srgbClr val="CC3300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CC3300"/>
                </a:solidFill>
                <a:latin typeface="Courier New" pitchFamily="49" charset="0"/>
              </a:rPr>
              <a:t>  if (Num &lt; 25)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  alert(“Number is between 12 and 25”)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CC3300"/>
                </a:solidFill>
                <a:latin typeface="Courier New" pitchFamily="49" charset="0"/>
              </a:rPr>
              <a:t>  else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  alert(“The number is out of bounds”)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</a:rPr>
              <a:t>  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CC3300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else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  alert(“The number is out of bounds”)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statement x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smtClean="0"/>
              <a:t>Logical operators</a:t>
            </a:r>
          </a:p>
          <a:p>
            <a:pPr lvl="1" eaLnBrk="1" hangingPunct="1"/>
            <a:r>
              <a:rPr lang="en-US" smtClean="0"/>
              <a:t>“and” -  </a:t>
            </a:r>
            <a:r>
              <a:rPr lang="en-US" smtClean="0">
                <a:solidFill>
                  <a:srgbClr val="0066FF"/>
                </a:solidFill>
              </a:rPr>
              <a:t>&amp;&amp;</a:t>
            </a:r>
          </a:p>
          <a:p>
            <a:pPr lvl="1" eaLnBrk="1" hangingPunct="1"/>
            <a:r>
              <a:rPr lang="en-US" smtClean="0"/>
              <a:t>“or”    - </a:t>
            </a:r>
            <a:r>
              <a:rPr lang="en-US" smtClean="0">
                <a:solidFill>
                  <a:srgbClr val="0066FF"/>
                </a:solidFill>
              </a:rPr>
              <a:t> ||</a:t>
            </a:r>
          </a:p>
          <a:p>
            <a:pPr lvl="1" eaLnBrk="1" hangingPunct="1"/>
            <a:r>
              <a:rPr lang="en-US" smtClean="0"/>
              <a:t>“not”  -</a:t>
            </a:r>
            <a:r>
              <a:rPr lang="en-US" smtClean="0">
                <a:solidFill>
                  <a:srgbClr val="0066FF"/>
                </a:solidFill>
              </a:rPr>
              <a:t>  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686800" cy="4343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Logical operators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if </a:t>
            </a:r>
            <a:r>
              <a:rPr lang="en-US" sz="2400" b="1" dirty="0" smtClean="0">
                <a:solidFill>
                  <a:srgbClr val="CC6600"/>
                </a:solidFill>
                <a:latin typeface="Courier New" pitchFamily="49" charset="0"/>
              </a:rPr>
              <a:t>( (Num &gt; 12) &amp;&amp; (Num &lt; 25) )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alert(“Number is between 12 and 25”)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else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alert(“The number is out of bounds”)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statement x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Truth tables</a:t>
            </a:r>
          </a:p>
        </p:txBody>
      </p:sp>
      <p:graphicFrame>
        <p:nvGraphicFramePr>
          <p:cNvPr id="522307" name="Group 67"/>
          <p:cNvGraphicFramePr>
            <a:graphicFrameLocks noGrp="1"/>
          </p:cNvGraphicFramePr>
          <p:nvPr>
            <p:ph sz="half" idx="2"/>
          </p:nvPr>
        </p:nvGraphicFramePr>
        <p:xfrm>
          <a:off x="1752600" y="3048000"/>
          <a:ext cx="5384800" cy="2362200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  <a:gridCol w="1346200"/>
              </a:tblGrid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Prop.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0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(type)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Prop. 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924800" cy="3886200"/>
          </a:xfrm>
        </p:spPr>
        <p:txBody>
          <a:bodyPr/>
          <a:lstStyle/>
          <a:p>
            <a:pPr eaLnBrk="1" hangingPunct="1"/>
            <a:r>
              <a:rPr lang="en-US" sz="2800" smtClean="0"/>
              <a:t>“Today is Tuesday </a:t>
            </a:r>
            <a:r>
              <a:rPr lang="en-US" sz="2800" u="sng" smtClean="0"/>
              <a:t>and</a:t>
            </a:r>
            <a:r>
              <a:rPr lang="en-US" sz="2800" smtClean="0"/>
              <a:t> we’re in class”</a:t>
            </a:r>
          </a:p>
        </p:txBody>
      </p:sp>
      <p:graphicFrame>
        <p:nvGraphicFramePr>
          <p:cNvPr id="524333" name="Group 45"/>
          <p:cNvGraphicFramePr>
            <a:graphicFrameLocks noGrp="1"/>
          </p:cNvGraphicFramePr>
          <p:nvPr>
            <p:ph sz="half" idx="2"/>
          </p:nvPr>
        </p:nvGraphicFramePr>
        <p:xfrm>
          <a:off x="1600200" y="2819400"/>
          <a:ext cx="5384800" cy="2728914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  <a:gridCol w="1346200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Today is Tue.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We’re in class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2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4322" name="Text Box 34"/>
          <p:cNvSpPr txBox="1">
            <a:spLocks noChangeArrowheads="1"/>
          </p:cNvSpPr>
          <p:nvPr/>
        </p:nvSpPr>
        <p:spPr bwMode="auto">
          <a:xfrm>
            <a:off x="4737100" y="41275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FF"/>
                </a:solidFill>
              </a:rPr>
              <a:t>T</a:t>
            </a:r>
            <a:endParaRPr lang="en-US" b="1">
              <a:solidFill>
                <a:srgbClr val="0066FF"/>
              </a:solidFill>
            </a:endParaRPr>
          </a:p>
        </p:txBody>
      </p:sp>
      <p:sp>
        <p:nvSpPr>
          <p:cNvPr id="524324" name="Text Box 36"/>
          <p:cNvSpPr txBox="1">
            <a:spLocks noChangeArrowheads="1"/>
          </p:cNvSpPr>
          <p:nvPr/>
        </p:nvSpPr>
        <p:spPr bwMode="auto">
          <a:xfrm>
            <a:off x="6061075" y="41275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FF"/>
                </a:solidFill>
              </a:rPr>
              <a:t>F</a:t>
            </a:r>
            <a:endParaRPr lang="en-US" b="1">
              <a:solidFill>
                <a:srgbClr val="0066FF"/>
              </a:solidFill>
            </a:endParaRPr>
          </a:p>
        </p:txBody>
      </p:sp>
      <p:sp>
        <p:nvSpPr>
          <p:cNvPr id="524325" name="Text Box 37"/>
          <p:cNvSpPr txBox="1">
            <a:spLocks noChangeArrowheads="1"/>
          </p:cNvSpPr>
          <p:nvPr/>
        </p:nvSpPr>
        <p:spPr bwMode="auto">
          <a:xfrm>
            <a:off x="4737100" y="48133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FF"/>
                </a:solidFill>
              </a:rPr>
              <a:t>F</a:t>
            </a:r>
            <a:endParaRPr lang="en-US" b="1">
              <a:solidFill>
                <a:srgbClr val="0066FF"/>
              </a:solidFill>
            </a:endParaRPr>
          </a:p>
        </p:txBody>
      </p:sp>
      <p:sp>
        <p:nvSpPr>
          <p:cNvPr id="524326" name="Text Box 38"/>
          <p:cNvSpPr txBox="1">
            <a:spLocks noChangeArrowheads="1"/>
          </p:cNvSpPr>
          <p:nvPr/>
        </p:nvSpPr>
        <p:spPr bwMode="auto">
          <a:xfrm>
            <a:off x="6032500" y="48133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FF"/>
                </a:solidFill>
              </a:rPr>
              <a:t>F</a:t>
            </a:r>
            <a:endParaRPr lang="en-US" b="1">
              <a:solidFill>
                <a:srgbClr val="0066FF"/>
              </a:solidFill>
            </a:endParaRPr>
          </a:p>
        </p:txBody>
      </p:sp>
      <p:sp>
        <p:nvSpPr>
          <p:cNvPr id="524327" name="Rectangle 39"/>
          <p:cNvSpPr>
            <a:spLocks noChangeArrowheads="1"/>
          </p:cNvSpPr>
          <p:nvPr/>
        </p:nvSpPr>
        <p:spPr bwMode="auto">
          <a:xfrm>
            <a:off x="4267200" y="3429000"/>
            <a:ext cx="1371600" cy="21336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4328" name="Rectangle 40"/>
          <p:cNvSpPr>
            <a:spLocks noChangeArrowheads="1"/>
          </p:cNvSpPr>
          <p:nvPr/>
        </p:nvSpPr>
        <p:spPr bwMode="auto">
          <a:xfrm>
            <a:off x="2971800" y="4038600"/>
            <a:ext cx="4038600" cy="609600"/>
          </a:xfrm>
          <a:prstGeom prst="rect">
            <a:avLst/>
          </a:prstGeom>
          <a:noFill/>
          <a:ln w="38100">
            <a:solidFill>
              <a:srgbClr val="339933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4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4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24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24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4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4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4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24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2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2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2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2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322" grpId="0"/>
      <p:bldP spid="524324" grpId="0"/>
      <p:bldP spid="524325" grpId="0"/>
      <p:bldP spid="524326" grpId="0"/>
      <p:bldP spid="524327" grpId="0" animBg="1"/>
      <p:bldP spid="52432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924800" cy="3886200"/>
          </a:xfrm>
        </p:spPr>
        <p:txBody>
          <a:bodyPr/>
          <a:lstStyle/>
          <a:p>
            <a:pPr eaLnBrk="1" hangingPunct="1"/>
            <a:r>
              <a:rPr lang="en-US" sz="2800" smtClean="0"/>
              <a:t>“Today is Friday </a:t>
            </a:r>
            <a:r>
              <a:rPr lang="en-US" sz="2800" u="sng" smtClean="0"/>
              <a:t>or</a:t>
            </a:r>
            <a:r>
              <a:rPr lang="en-US" sz="2800" smtClean="0"/>
              <a:t> we’re in class”</a:t>
            </a:r>
          </a:p>
        </p:txBody>
      </p:sp>
      <p:graphicFrame>
        <p:nvGraphicFramePr>
          <p:cNvPr id="525316" name="Group 4"/>
          <p:cNvGraphicFramePr>
            <a:graphicFrameLocks noGrp="1"/>
          </p:cNvGraphicFramePr>
          <p:nvPr>
            <p:ph sz="half" idx="2"/>
          </p:nvPr>
        </p:nvGraphicFramePr>
        <p:xfrm>
          <a:off x="1600200" y="2819400"/>
          <a:ext cx="5384800" cy="2728914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  <a:gridCol w="1346200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Today is Friday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We’re in class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265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5345" name="Text Box 33"/>
          <p:cNvSpPr txBox="1">
            <a:spLocks noChangeArrowheads="1"/>
          </p:cNvSpPr>
          <p:nvPr/>
        </p:nvSpPr>
        <p:spPr bwMode="auto">
          <a:xfrm>
            <a:off x="4737100" y="41275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FF"/>
                </a:solidFill>
              </a:rPr>
              <a:t>T</a:t>
            </a:r>
            <a:endParaRPr lang="en-US" b="1">
              <a:solidFill>
                <a:srgbClr val="0066FF"/>
              </a:solidFill>
            </a:endParaRPr>
          </a:p>
        </p:txBody>
      </p:sp>
      <p:sp>
        <p:nvSpPr>
          <p:cNvPr id="525346" name="Text Box 34"/>
          <p:cNvSpPr txBox="1">
            <a:spLocks noChangeArrowheads="1"/>
          </p:cNvSpPr>
          <p:nvPr/>
        </p:nvSpPr>
        <p:spPr bwMode="auto">
          <a:xfrm>
            <a:off x="6061075" y="41275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FF"/>
                </a:solidFill>
              </a:rPr>
              <a:t>T</a:t>
            </a:r>
            <a:endParaRPr lang="en-US" b="1">
              <a:solidFill>
                <a:srgbClr val="0066FF"/>
              </a:solidFill>
            </a:endParaRPr>
          </a:p>
        </p:txBody>
      </p:sp>
      <p:sp>
        <p:nvSpPr>
          <p:cNvPr id="525347" name="Text Box 35"/>
          <p:cNvSpPr txBox="1">
            <a:spLocks noChangeArrowheads="1"/>
          </p:cNvSpPr>
          <p:nvPr/>
        </p:nvSpPr>
        <p:spPr bwMode="auto">
          <a:xfrm>
            <a:off x="4737100" y="48133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FF"/>
                </a:solidFill>
              </a:rPr>
              <a:t>T</a:t>
            </a:r>
            <a:endParaRPr lang="en-US" b="1">
              <a:solidFill>
                <a:srgbClr val="0066FF"/>
              </a:solidFill>
            </a:endParaRPr>
          </a:p>
        </p:txBody>
      </p:sp>
      <p:sp>
        <p:nvSpPr>
          <p:cNvPr id="525348" name="Text Box 36"/>
          <p:cNvSpPr txBox="1">
            <a:spLocks noChangeArrowheads="1"/>
          </p:cNvSpPr>
          <p:nvPr/>
        </p:nvSpPr>
        <p:spPr bwMode="auto">
          <a:xfrm>
            <a:off x="6032500" y="4813300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FF"/>
                </a:solidFill>
              </a:rPr>
              <a:t>F</a:t>
            </a:r>
            <a:endParaRPr lang="en-US" b="1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2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45" grpId="0"/>
      <p:bldP spid="525346" grpId="0"/>
      <p:bldP spid="525347" grpId="0"/>
      <p:bldP spid="52534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924800" cy="3886200"/>
          </a:xfrm>
        </p:spPr>
        <p:txBody>
          <a:bodyPr/>
          <a:lstStyle/>
          <a:p>
            <a:pPr eaLnBrk="1" hangingPunct="1"/>
            <a:r>
              <a:rPr lang="en-US" sz="2800" smtClean="0"/>
              <a:t>“Today is Friday”</a:t>
            </a:r>
          </a:p>
        </p:txBody>
      </p:sp>
      <p:graphicFrame>
        <p:nvGraphicFramePr>
          <p:cNvPr id="527417" name="Group 57"/>
          <p:cNvGraphicFramePr>
            <a:graphicFrameLocks noGrp="1"/>
          </p:cNvGraphicFramePr>
          <p:nvPr>
            <p:ph sz="half" idx="2"/>
          </p:nvPr>
        </p:nvGraphicFramePr>
        <p:xfrm>
          <a:off x="2057400" y="3276600"/>
          <a:ext cx="4038600" cy="1846264"/>
        </p:xfrm>
        <a:graphic>
          <a:graphicData uri="http://schemas.openxmlformats.org/drawingml/2006/table">
            <a:tbl>
              <a:tblPr/>
              <a:tblGrid>
                <a:gridCol w="1346200"/>
                <a:gridCol w="1346200"/>
                <a:gridCol w="1346200"/>
              </a:tblGrid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Today is Friday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66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NOT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7394" name="Text Box 34"/>
          <p:cNvSpPr txBox="1">
            <a:spLocks noChangeArrowheads="1"/>
          </p:cNvSpPr>
          <p:nvPr/>
        </p:nvSpPr>
        <p:spPr bwMode="auto">
          <a:xfrm>
            <a:off x="5153025" y="4556125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FF"/>
                </a:solidFill>
              </a:rPr>
              <a:t>T</a:t>
            </a:r>
            <a:endParaRPr lang="en-US" b="1">
              <a:solidFill>
                <a:srgbClr val="0066FF"/>
              </a:solidFill>
            </a:endParaRPr>
          </a:p>
        </p:txBody>
      </p:sp>
      <p:sp>
        <p:nvSpPr>
          <p:cNvPr id="527396" name="Text Box 36"/>
          <p:cNvSpPr txBox="1">
            <a:spLocks noChangeArrowheads="1"/>
          </p:cNvSpPr>
          <p:nvPr/>
        </p:nvSpPr>
        <p:spPr bwMode="auto">
          <a:xfrm>
            <a:off x="3857625" y="4556125"/>
            <a:ext cx="473075" cy="519113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en-US" sz="2800" b="1">
                <a:solidFill>
                  <a:srgbClr val="0066FF"/>
                </a:solidFill>
              </a:rPr>
              <a:t>F</a:t>
            </a:r>
            <a:endParaRPr lang="en-US" b="1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7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7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94" grpId="0"/>
      <p:bldP spid="52739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True cases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found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found =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searchDatabase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(data)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if (found)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alert(“Found it”)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else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alert(“Item not found”)</a:t>
            </a: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288925" y="6284913"/>
            <a:ext cx="4857750" cy="366712"/>
          </a:xfrm>
          <a:prstGeom prst="rect">
            <a:avLst/>
          </a:prstGeom>
          <a:noFill/>
          <a:ln w="9525">
            <a:noFill/>
            <a:miter lim="800000"/>
            <a:headEnd type="none" w="lg" len="med"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What is the bad programming practice above?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True cases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found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found =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searchDatabase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(data)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if (found==true)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alert(“Found it”)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else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alert(“Item not found”)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So far…</a:t>
            </a:r>
          </a:p>
          <a:p>
            <a:pPr lvl="1" eaLnBrk="1" hangingPunct="1"/>
            <a:r>
              <a:rPr lang="en-US" dirty="0" smtClean="0"/>
              <a:t>Input some data</a:t>
            </a:r>
          </a:p>
          <a:p>
            <a:pPr lvl="1" eaLnBrk="1" hangingPunct="1"/>
            <a:r>
              <a:rPr lang="en-US" dirty="0" smtClean="0"/>
              <a:t>Output some data</a:t>
            </a:r>
          </a:p>
          <a:p>
            <a:pPr lvl="1" eaLnBrk="1" hangingPunct="1"/>
            <a:r>
              <a:rPr lang="en-US" dirty="0" smtClean="0"/>
              <a:t>Used variables to store information</a:t>
            </a:r>
          </a:p>
          <a:p>
            <a:pPr lvl="1" eaLnBrk="1" hangingPunct="1"/>
            <a:r>
              <a:rPr lang="en-US" dirty="0" smtClean="0"/>
              <a:t>Modified information &amp; page characteristics</a:t>
            </a:r>
          </a:p>
          <a:p>
            <a:pPr eaLnBrk="1" hangingPunct="1"/>
            <a:r>
              <a:rPr lang="en-US" dirty="0" smtClean="0"/>
              <a:t>Basically straight line processing</a:t>
            </a:r>
          </a:p>
          <a:p>
            <a:pPr eaLnBrk="1" hangingPunct="1"/>
            <a:r>
              <a:rPr lang="en-US" dirty="0" smtClean="0"/>
              <a:t>Now, address the need to respond to user’s input and make choices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False cases using “not”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found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found =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searchDatabase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(data)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if (! found)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alert(“Item not found”)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else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alert(“Found it”)</a:t>
            </a:r>
            <a:endParaRPr lang="en-US" sz="3200" b="1" dirty="0" smtClean="0">
              <a:solidFill>
                <a:srgbClr val="0066FF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Using “not”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found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found =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searchDatabase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(data)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if (found == false)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alert(“Item not found”)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else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alert(“Found it”)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Using “not”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var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found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found = 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searchDatabase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(data)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if (found != true)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alert(“Item not found”)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else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alert(“Found it”)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 to Forms!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 boxes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Check Boxes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5720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Captures user responses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To multiple Yes/No or True/False situations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Basic syntax: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&lt;input type    = “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</a:rPr>
              <a:t>checkbox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   name    = “</a:t>
            </a:r>
            <a:r>
              <a:rPr lang="en-US" sz="2400" b="1" dirty="0" err="1" smtClean="0">
                <a:solidFill>
                  <a:srgbClr val="0066FF"/>
                </a:solidFill>
                <a:latin typeface="Courier New" pitchFamily="49" charset="0"/>
              </a:rPr>
              <a:t>perlCB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   checked = “checked” /&gt;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Can have as many checkboxes as you need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Can check as many as you like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Each checkbox has a unique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Note: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&lt;input type=‘checkbox’ …&gt; makes a check box and </a:t>
            </a:r>
            <a:r>
              <a:rPr lang="en-US" sz="2000" dirty="0" smtClean="0">
                <a:solidFill>
                  <a:srgbClr val="FF0000"/>
                </a:solidFill>
              </a:rPr>
              <a:t>nothing else</a:t>
            </a:r>
          </a:p>
          <a:p>
            <a:pPr lvl="3" eaLnBrk="1" hangingPunct="1">
              <a:lnSpc>
                <a:spcPct val="90000"/>
              </a:lnSpc>
            </a:pPr>
            <a:r>
              <a:rPr lang="en-US" sz="1600" dirty="0" smtClean="0"/>
              <a:t>i.e. no text goes with it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000" dirty="0" smtClean="0"/>
              <a:t>You need to supply text or graphics to give the box meaning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 Boxes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7244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Each check box is an object</a:t>
            </a:r>
          </a:p>
          <a:p>
            <a:pPr eaLnBrk="1" hangingPunct="1"/>
            <a:r>
              <a:rPr lang="en-US" sz="2800" dirty="0" smtClean="0"/>
              <a:t>Each has a </a:t>
            </a:r>
            <a:r>
              <a:rPr lang="en-US" sz="2800" dirty="0" smtClean="0">
                <a:solidFill>
                  <a:srgbClr val="0066FF"/>
                </a:solidFill>
              </a:rPr>
              <a:t>checked</a:t>
            </a:r>
            <a:r>
              <a:rPr lang="en-US" sz="2800" dirty="0" smtClean="0"/>
              <a:t> property</a:t>
            </a:r>
          </a:p>
          <a:p>
            <a:pPr lvl="1" eaLnBrk="1" hangingPunct="1"/>
            <a:r>
              <a:rPr lang="en-US" sz="2400" dirty="0" smtClean="0"/>
              <a:t>Value can be </a:t>
            </a:r>
            <a:r>
              <a:rPr lang="en-US" sz="2400" dirty="0" smtClean="0">
                <a:solidFill>
                  <a:srgbClr val="0066FF"/>
                </a:solidFill>
              </a:rPr>
              <a:t>true</a:t>
            </a:r>
            <a:r>
              <a:rPr lang="en-US" sz="2400" dirty="0" smtClean="0"/>
              <a:t> or </a:t>
            </a:r>
            <a:r>
              <a:rPr lang="en-US" sz="2400" dirty="0" smtClean="0">
                <a:solidFill>
                  <a:srgbClr val="0066FF"/>
                </a:solidFill>
              </a:rPr>
              <a:t>false</a:t>
            </a:r>
          </a:p>
          <a:p>
            <a:pPr eaLnBrk="1" hangingPunct="1"/>
            <a:endParaRPr lang="en-US" sz="28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66FF"/>
                </a:solidFill>
              </a:rPr>
              <a:t>	</a:t>
            </a:r>
            <a:r>
              <a:rPr lang="en-US" sz="2400" dirty="0" err="1" smtClean="0">
                <a:solidFill>
                  <a:srgbClr val="0066FF"/>
                </a:solidFill>
              </a:rPr>
              <a:t>document.</a:t>
            </a:r>
            <a:r>
              <a:rPr lang="en-US" sz="2400" i="1" dirty="0" err="1" smtClean="0">
                <a:solidFill>
                  <a:srgbClr val="0066FF"/>
                </a:solidFill>
              </a:rPr>
              <a:t>formName</a:t>
            </a:r>
            <a:r>
              <a:rPr lang="en-US" sz="2400" dirty="0" err="1" smtClean="0">
                <a:solidFill>
                  <a:srgbClr val="0066FF"/>
                </a:solidFill>
              </a:rPr>
              <a:t>.</a:t>
            </a:r>
            <a:r>
              <a:rPr lang="en-US" sz="2400" i="1" dirty="0" err="1" smtClean="0">
                <a:solidFill>
                  <a:srgbClr val="0066FF"/>
                </a:solidFill>
              </a:rPr>
              <a:t>checkboxName</a:t>
            </a:r>
            <a:r>
              <a:rPr lang="en-US" sz="2400" dirty="0" err="1" smtClean="0">
                <a:solidFill>
                  <a:srgbClr val="0066FF"/>
                </a:solidFill>
              </a:rPr>
              <a:t>.checked</a:t>
            </a:r>
            <a:endParaRPr lang="en-US" sz="2400" dirty="0" smtClean="0">
              <a:solidFill>
                <a:srgbClr val="0066FF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2400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sz="2800" dirty="0" smtClean="0">
                <a:hlinkClick r:id="rId2" action="ppaction://hlinkfile"/>
              </a:rPr>
              <a:t>Ch12-Ex-05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Enhanced?:</a:t>
            </a:r>
            <a:endParaRPr lang="en-US" sz="2800" dirty="0" smtClean="0">
              <a:hlinkClick r:id="rId3" action="ppaction://hlinkfile"/>
            </a:endParaRPr>
          </a:p>
          <a:p>
            <a:pPr lvl="1" eaLnBrk="1" hangingPunct="1"/>
            <a:r>
              <a:rPr lang="en-US" sz="2400" dirty="0" smtClean="0">
                <a:hlinkClick r:id="rId3" action="ppaction://hlinkfile"/>
              </a:rPr>
              <a:t>Ch12-Ex-05a</a:t>
            </a:r>
            <a:endParaRPr lang="en-US" sz="2400" dirty="0" smtClean="0"/>
          </a:p>
          <a:p>
            <a:pPr lvl="2" eaLnBrk="1" hangingPunct="1"/>
            <a:r>
              <a:rPr lang="en-US" sz="2000" dirty="0" smtClean="0"/>
              <a:t>Note the subtle logic error!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 Boxes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 boxes include an </a:t>
            </a:r>
            <a:r>
              <a:rPr lang="en-US" dirty="0" err="1" smtClean="0">
                <a:solidFill>
                  <a:srgbClr val="0066FF"/>
                </a:solidFill>
              </a:rPr>
              <a:t>onclick</a:t>
            </a:r>
            <a:r>
              <a:rPr lang="en-US" dirty="0" smtClean="0"/>
              <a:t> event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Ch12-Ex-06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Buttons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Radio Buttons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915400" cy="4876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Captures user response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Use in multiple choice, </a:t>
            </a:r>
            <a:r>
              <a:rPr lang="en-US" sz="2400" i="1" dirty="0" smtClean="0">
                <a:solidFill>
                  <a:srgbClr val="FF0000"/>
                </a:solidFill>
              </a:rPr>
              <a:t>mutually exclusive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situations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For every button </a:t>
            </a:r>
            <a:r>
              <a:rPr lang="en-US" sz="2000" i="1" dirty="0" smtClean="0">
                <a:solidFill>
                  <a:srgbClr val="00CC00"/>
                </a:solidFill>
              </a:rPr>
              <a:t>within that group or set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Basic syntax: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&lt;input type = “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</a:rPr>
              <a:t>radio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”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       name = “</a:t>
            </a:r>
            <a:r>
              <a:rPr lang="en-US" b="1" dirty="0" err="1" smtClean="0">
                <a:solidFill>
                  <a:srgbClr val="0066FF"/>
                </a:solidFill>
                <a:latin typeface="Courier New" pitchFamily="49" charset="0"/>
              </a:rPr>
              <a:t>sodaRB</a:t>
            </a:r>
            <a:r>
              <a:rPr lang="en-US" b="1" dirty="0" smtClean="0">
                <a:solidFill>
                  <a:srgbClr val="0066FF"/>
                </a:solidFill>
                <a:latin typeface="Courier New" pitchFamily="49" charset="0"/>
              </a:rPr>
              <a:t>” /&gt;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Can have multiple sets of radio buttons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Each button in a set must have the same name to be grouped together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Can check one and only one within the </a:t>
            </a:r>
            <a:r>
              <a:rPr lang="en-US" sz="2400" b="1" dirty="0" smtClean="0"/>
              <a:t>group</a:t>
            </a:r>
            <a:r>
              <a:rPr lang="en-US" sz="2400" dirty="0" smtClean="0"/>
              <a:t> having the </a:t>
            </a:r>
            <a:r>
              <a:rPr lang="en-US" sz="2400" b="1" dirty="0" smtClean="0"/>
              <a:t>same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As with the checkbox this makes the radio button only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No names, titles, etc. associated with button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000" dirty="0" smtClean="0"/>
              <a:t>Must add your own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</a:t>
            </a:r>
          </a:p>
          <a:p>
            <a:pPr lvl="1" eaLnBrk="1" hangingPunct="1"/>
            <a:r>
              <a:rPr lang="en-US" smtClean="0"/>
              <a:t>Poses a question that is</a:t>
            </a:r>
          </a:p>
          <a:p>
            <a:pPr lvl="2" eaLnBrk="1" hangingPunct="1"/>
            <a:r>
              <a:rPr lang="en-US" smtClean="0"/>
              <a:t>Unambiguously true or false then</a:t>
            </a:r>
          </a:p>
          <a:p>
            <a:pPr lvl="2" eaLnBrk="1" hangingPunct="1"/>
            <a:r>
              <a:rPr lang="en-US" smtClean="0"/>
              <a:t>Executes one set of statements if true and</a:t>
            </a:r>
          </a:p>
          <a:p>
            <a:pPr lvl="2" eaLnBrk="1" hangingPunct="1"/>
            <a:r>
              <a:rPr lang="en-US" smtClean="0"/>
              <a:t>Optionally executes a </a:t>
            </a:r>
            <a:r>
              <a:rPr lang="en-US" u="sng" smtClean="0"/>
              <a:t>different</a:t>
            </a:r>
            <a:r>
              <a:rPr lang="en-US" smtClean="0"/>
              <a:t> set if false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Radio Buttons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763000" cy="41910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Example:</a:t>
            </a:r>
          </a:p>
          <a:p>
            <a:pPr eaLnBrk="1" hangingPunct="1"/>
            <a:endParaRPr lang="en-US" sz="9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  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&lt;form </a:t>
            </a:r>
            <a:r>
              <a:rPr lang="en-US" sz="2000" b="1" dirty="0" smtClean="0">
                <a:latin typeface="Courier New" pitchFamily="49" charset="0"/>
              </a:rPr>
              <a:t>…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&lt;input type=“radio” name=“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sodaRB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” /&gt;Coke&lt;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br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/&gt;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&lt;input type=“radio” name=“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sodaRB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” /&gt;Pepsi&lt;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br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/&gt;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&lt;input type=“radio” name=“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sodaRB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” /&gt;Sprite&lt;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br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/&gt;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&lt;input type=“radio” name=“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sodaRB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” /&gt;Beer&lt;</a:t>
            </a:r>
            <a:r>
              <a:rPr lang="en-US" sz="2000" b="1" dirty="0" err="1" smtClean="0">
                <a:solidFill>
                  <a:srgbClr val="0066FF"/>
                </a:solidFill>
                <a:latin typeface="Courier New" pitchFamily="49" charset="0"/>
              </a:rPr>
              <a:t>br</a:t>
            </a: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/&gt;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0066FF"/>
                </a:solidFill>
                <a:latin typeface="Courier New" pitchFamily="49" charset="0"/>
              </a:rPr>
              <a:t>  &lt;/form&gt;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Radio Buttons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Every one has the same name!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How to test which was selected?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Use array element notation: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document.</a:t>
            </a:r>
            <a:r>
              <a:rPr lang="en-US" i="1" dirty="0" err="1" smtClean="0">
                <a:solidFill>
                  <a:srgbClr val="0066FF"/>
                </a:solidFill>
              </a:rPr>
              <a:t>formName</a:t>
            </a:r>
            <a:r>
              <a:rPr lang="en-US" dirty="0" err="1" smtClean="0">
                <a:solidFill>
                  <a:srgbClr val="0066FF"/>
                </a:solidFill>
              </a:rPr>
              <a:t>.sodaRB</a:t>
            </a:r>
            <a:r>
              <a:rPr lang="en-US" dirty="0" smtClean="0">
                <a:solidFill>
                  <a:srgbClr val="0066FF"/>
                </a:solidFill>
              </a:rPr>
              <a:t>[0]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document.</a:t>
            </a:r>
            <a:r>
              <a:rPr lang="en-US" i="1" dirty="0" err="1" smtClean="0">
                <a:solidFill>
                  <a:srgbClr val="0066FF"/>
                </a:solidFill>
              </a:rPr>
              <a:t>formName</a:t>
            </a:r>
            <a:r>
              <a:rPr lang="en-US" dirty="0" err="1" smtClean="0">
                <a:solidFill>
                  <a:srgbClr val="0066FF"/>
                </a:solidFill>
              </a:rPr>
              <a:t>.sodaRB</a:t>
            </a:r>
            <a:r>
              <a:rPr lang="en-US" dirty="0" smtClean="0">
                <a:solidFill>
                  <a:srgbClr val="0066FF"/>
                </a:solidFill>
              </a:rPr>
              <a:t>[1]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smtClean="0"/>
              <a:t>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 err="1" smtClean="0">
                <a:solidFill>
                  <a:srgbClr val="0066FF"/>
                </a:solidFill>
              </a:rPr>
              <a:t>document.</a:t>
            </a:r>
            <a:r>
              <a:rPr lang="en-US" i="1" dirty="0" err="1" smtClean="0">
                <a:solidFill>
                  <a:srgbClr val="0066FF"/>
                </a:solidFill>
              </a:rPr>
              <a:t>formName</a:t>
            </a:r>
            <a:r>
              <a:rPr lang="en-US" dirty="0" err="1" smtClean="0">
                <a:solidFill>
                  <a:srgbClr val="0066FF"/>
                </a:solidFill>
              </a:rPr>
              <a:t>.sodaRB</a:t>
            </a:r>
            <a:r>
              <a:rPr lang="en-US" dirty="0" smtClean="0">
                <a:solidFill>
                  <a:srgbClr val="0066FF"/>
                </a:solidFill>
              </a:rPr>
              <a:t>[</a:t>
            </a:r>
            <a:r>
              <a:rPr lang="en-US" dirty="0" smtClean="0"/>
              <a:t>n</a:t>
            </a:r>
            <a:r>
              <a:rPr lang="en-US" dirty="0" smtClean="0">
                <a:solidFill>
                  <a:srgbClr val="0066FF"/>
                </a:solidFill>
              </a:rPr>
              <a:t>]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hlinkClick r:id="rId2" action="ppaction://hlinkfile"/>
              </a:rPr>
              <a:t>Ch12-Ex-07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 ups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AKA drop downs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Pop-Up Menus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Selections appear when the user selects the menu</a:t>
            </a:r>
          </a:p>
          <a:p>
            <a:pPr lvl="1" eaLnBrk="1" hangingPunct="1"/>
            <a:r>
              <a:rPr lang="en-US" dirty="0" smtClean="0"/>
              <a:t>Doesn’t take up space until needed</a:t>
            </a:r>
          </a:p>
          <a:p>
            <a:pPr lvl="1" eaLnBrk="1" hangingPunct="1"/>
            <a:r>
              <a:rPr lang="en-US" dirty="0" smtClean="0"/>
              <a:t>Makes them somewhat better than radio buttons when used for a similar purpose</a:t>
            </a:r>
          </a:p>
          <a:p>
            <a:pPr lvl="2" eaLnBrk="1" hangingPunct="1"/>
            <a:r>
              <a:rPr lang="en-US" dirty="0" smtClean="0"/>
              <a:t>Especially for lots of items to be listed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Created with a form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Uses </a:t>
            </a:r>
            <a:r>
              <a:rPr lang="en-US" sz="2800" dirty="0" smtClean="0">
                <a:solidFill>
                  <a:srgbClr val="0066FF"/>
                </a:solidFill>
              </a:rPr>
              <a:t>select</a:t>
            </a:r>
            <a:r>
              <a:rPr lang="en-US" sz="2800" dirty="0" smtClean="0"/>
              <a:t> and </a:t>
            </a:r>
            <a:r>
              <a:rPr lang="en-US" sz="2800" dirty="0" smtClean="0">
                <a:solidFill>
                  <a:srgbClr val="0066FF"/>
                </a:solidFill>
              </a:rPr>
              <a:t>option </a:t>
            </a:r>
            <a:r>
              <a:rPr lang="en-US" sz="2800" dirty="0" smtClean="0"/>
              <a:t>elements: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&lt;form </a:t>
            </a:r>
            <a:r>
              <a:rPr lang="en-US" sz="2400" b="1" dirty="0" smtClean="0">
                <a:latin typeface="Courier New" pitchFamily="49" charset="0"/>
              </a:rPr>
              <a:t>…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&gt;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&lt;select name=“</a:t>
            </a:r>
            <a:r>
              <a:rPr lang="en-US" sz="2400" b="1" dirty="0" smtClean="0">
                <a:latin typeface="Courier New" pitchFamily="49" charset="0"/>
              </a:rPr>
              <a:t>…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”&gt;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   &lt;option&gt;</a:t>
            </a:r>
            <a:r>
              <a:rPr lang="en-US" sz="2400" b="1" dirty="0" smtClean="0">
                <a:latin typeface="Courier New" pitchFamily="49" charset="0"/>
              </a:rPr>
              <a:t> …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&lt;/option&gt;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   &lt;option&gt;</a:t>
            </a:r>
            <a:r>
              <a:rPr lang="en-US" sz="2400" b="1" dirty="0" smtClean="0">
                <a:latin typeface="Courier New" pitchFamily="49" charset="0"/>
              </a:rPr>
              <a:t> … 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&lt;/option&gt;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   &lt;option&gt;</a:t>
            </a:r>
            <a:r>
              <a:rPr lang="en-US" sz="2400" b="1" dirty="0" smtClean="0">
                <a:latin typeface="Courier New" pitchFamily="49" charset="0"/>
              </a:rPr>
              <a:t> … </a:t>
            </a: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&lt;/option&gt;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    &lt;/select&gt;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rgbClr val="0066FF"/>
                </a:solidFill>
                <a:latin typeface="Courier New" pitchFamily="49" charset="0"/>
              </a:rPr>
              <a:t>&lt;/form&gt;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 </a:t>
            </a:r>
            <a:r>
              <a:rPr lang="en-US" sz="2800" dirty="0" smtClean="0">
                <a:hlinkClick r:id="rId2" action="ppaction://hlinkfile"/>
              </a:rPr>
              <a:t>Ch12-Ex-08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Pop-Up Menus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3429000" y="4038600"/>
            <a:ext cx="5486400" cy="1066800"/>
            <a:chOff x="3429000" y="4038600"/>
            <a:chExt cx="5486400" cy="1066800"/>
          </a:xfrm>
        </p:grpSpPr>
        <p:sp>
          <p:nvSpPr>
            <p:cNvPr id="46089" name="AutoShape 4"/>
            <p:cNvSpPr>
              <a:spLocks/>
            </p:cNvSpPr>
            <p:nvPr/>
          </p:nvSpPr>
          <p:spPr bwMode="auto">
            <a:xfrm>
              <a:off x="7086600" y="4038600"/>
              <a:ext cx="1828800" cy="723900"/>
            </a:xfrm>
            <a:prstGeom prst="borderCallout1">
              <a:avLst>
                <a:gd name="adj1" fmla="val 50879"/>
                <a:gd name="adj2" fmla="val 397"/>
                <a:gd name="adj3" fmla="val -76755"/>
                <a:gd name="adj4" fmla="val -11964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pPr algn="ctr"/>
              <a:r>
                <a:rPr lang="en-US" dirty="0"/>
                <a:t>Creates the menu</a:t>
              </a:r>
            </a:p>
          </p:txBody>
        </p:sp>
        <p:sp>
          <p:nvSpPr>
            <p:cNvPr id="46090" name="Line 5"/>
            <p:cNvSpPr>
              <a:spLocks noChangeShapeType="1"/>
            </p:cNvSpPr>
            <p:nvPr/>
          </p:nvSpPr>
          <p:spPr bwMode="auto">
            <a:xfrm flipH="1">
              <a:off x="3429000" y="4419600"/>
              <a:ext cx="36576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943600" y="3810000"/>
            <a:ext cx="2971800" cy="1028700"/>
            <a:chOff x="6172200" y="6705600"/>
            <a:chExt cx="2971800" cy="1028700"/>
          </a:xfrm>
        </p:grpSpPr>
        <p:sp>
          <p:nvSpPr>
            <p:cNvPr id="46086" name="AutoShape 7"/>
            <p:cNvSpPr>
              <a:spLocks/>
            </p:cNvSpPr>
            <p:nvPr/>
          </p:nvSpPr>
          <p:spPr bwMode="auto">
            <a:xfrm>
              <a:off x="7467600" y="6705600"/>
              <a:ext cx="1676400" cy="1028700"/>
            </a:xfrm>
            <a:prstGeom prst="borderCallout1">
              <a:avLst>
                <a:gd name="adj1" fmla="val 49911"/>
                <a:gd name="adj2" fmla="val 217"/>
                <a:gd name="adj3" fmla="val 11111"/>
                <a:gd name="adj4" fmla="val -7727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/>
            <a:lstStyle/>
            <a:p>
              <a:pPr algn="ctr"/>
              <a:r>
                <a:rPr lang="en-US" dirty="0"/>
                <a:t>Defines the individual menu choices</a:t>
              </a:r>
            </a:p>
          </p:txBody>
        </p:sp>
        <p:cxnSp>
          <p:nvCxnSpPr>
            <p:cNvPr id="14" name="Straight Arrow Connector 13"/>
            <p:cNvCxnSpPr>
              <a:stCxn id="46086" idx="2"/>
            </p:cNvCxnSpPr>
            <p:nvPr/>
          </p:nvCxnSpPr>
          <p:spPr bwMode="auto">
            <a:xfrm rot="10800000" flipV="1">
              <a:off x="6172200" y="7219950"/>
              <a:ext cx="1295400" cy="1905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/>
            </a:ln>
            <a:effectLst/>
          </p:spPr>
        </p:cxnSp>
        <p:cxnSp>
          <p:nvCxnSpPr>
            <p:cNvPr id="16" name="Straight Arrow Connector 15"/>
            <p:cNvCxnSpPr>
              <a:stCxn id="46086" idx="2"/>
            </p:cNvCxnSpPr>
            <p:nvPr/>
          </p:nvCxnSpPr>
          <p:spPr bwMode="auto">
            <a:xfrm rot="10800000" flipV="1">
              <a:off x="6172200" y="7219950"/>
              <a:ext cx="1295400" cy="40005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lg" len="med"/>
              <a:tailEnd type="triangle"/>
            </a:ln>
            <a:effectLst/>
          </p:spPr>
        </p:cxn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Pop-Up Menus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534400" cy="3886200"/>
          </a:xfrm>
        </p:spPr>
        <p:txBody>
          <a:bodyPr/>
          <a:lstStyle/>
          <a:p>
            <a:pPr eaLnBrk="1" hangingPunct="1"/>
            <a:r>
              <a:rPr lang="en-US" sz="2800" smtClean="0"/>
              <a:t>Menu objects have a </a:t>
            </a:r>
            <a:r>
              <a:rPr lang="en-US" sz="2800" smtClean="0">
                <a:solidFill>
                  <a:srgbClr val="0066FF"/>
                </a:solidFill>
              </a:rPr>
              <a:t>selectedIndex</a:t>
            </a:r>
            <a:r>
              <a:rPr lang="en-US" sz="2800" smtClean="0"/>
              <a:t> property</a:t>
            </a:r>
          </a:p>
          <a:p>
            <a:pPr lvl="1" eaLnBrk="1" hangingPunct="1"/>
            <a:r>
              <a:rPr lang="en-US" sz="2400" smtClean="0"/>
              <a:t>The first menu item’s index is zero</a:t>
            </a:r>
          </a:p>
          <a:p>
            <a:pPr lvl="1" eaLnBrk="1" hangingPunct="1"/>
            <a:r>
              <a:rPr lang="en-US" sz="2400" smtClean="0"/>
              <a:t>The second menu item’s index is one, etc.</a:t>
            </a:r>
          </a:p>
          <a:p>
            <a:pPr eaLnBrk="1" hangingPunct="1"/>
            <a:r>
              <a:rPr lang="en-US" sz="2800" smtClean="0"/>
              <a:t>The full name of the property is</a:t>
            </a:r>
          </a:p>
          <a:p>
            <a:pPr eaLnBrk="1" hangingPunct="1"/>
            <a:endParaRPr lang="en-US" sz="100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66FF"/>
                </a:solidFill>
              </a:rPr>
              <a:t>document.</a:t>
            </a:r>
            <a:r>
              <a:rPr lang="en-US" i="1" smtClean="0">
                <a:solidFill>
                  <a:srgbClr val="0066FF"/>
                </a:solidFill>
              </a:rPr>
              <a:t>formName</a:t>
            </a:r>
            <a:r>
              <a:rPr lang="en-US" smtClean="0">
                <a:solidFill>
                  <a:srgbClr val="0066FF"/>
                </a:solidFill>
              </a:rPr>
              <a:t>.</a:t>
            </a:r>
            <a:r>
              <a:rPr lang="en-US" i="1" smtClean="0">
                <a:solidFill>
                  <a:srgbClr val="0066FF"/>
                </a:solidFill>
              </a:rPr>
              <a:t>selectName</a:t>
            </a:r>
            <a:r>
              <a:rPr lang="en-US" smtClean="0">
                <a:solidFill>
                  <a:srgbClr val="0066FF"/>
                </a:solidFill>
              </a:rPr>
              <a:t>.selectedIndex</a:t>
            </a:r>
          </a:p>
          <a:p>
            <a:pPr eaLnBrk="1" hangingPunct="1"/>
            <a:endParaRPr lang="en-US" sz="1000" smtClean="0"/>
          </a:p>
          <a:p>
            <a:pPr eaLnBrk="1" hangingPunct="1"/>
            <a:r>
              <a:rPr lang="en-US" sz="2800" smtClean="0"/>
              <a:t>Use an </a:t>
            </a:r>
            <a:r>
              <a:rPr lang="en-US" sz="2800" smtClean="0">
                <a:solidFill>
                  <a:srgbClr val="0066FF"/>
                </a:solidFill>
              </a:rPr>
              <a:t>if</a:t>
            </a:r>
            <a:r>
              <a:rPr lang="en-US" sz="2800" smtClean="0"/>
              <a:t> statement to find out which menu item was selected</a:t>
            </a:r>
            <a:endParaRPr lang="en-US" smtClean="0">
              <a:solidFill>
                <a:srgbClr val="0066FF"/>
              </a:solidFill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Pop-Up Menus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 make the menu work nicely we’ll add:</a:t>
            </a:r>
          </a:p>
          <a:p>
            <a:pPr lvl="1" eaLnBrk="1" hangingPunct="1"/>
            <a:r>
              <a:rPr lang="en-US" dirty="0" smtClean="0"/>
              <a:t>Some explanatory text</a:t>
            </a:r>
          </a:p>
          <a:p>
            <a:pPr lvl="1" eaLnBrk="1" hangingPunct="1"/>
            <a:r>
              <a:rPr lang="en-US" dirty="0" smtClean="0"/>
              <a:t>A button to invoke a function</a:t>
            </a:r>
          </a:p>
          <a:p>
            <a:pPr lvl="1" eaLnBrk="1" hangingPunct="1"/>
            <a:r>
              <a:rPr lang="en-US" dirty="0" smtClean="0"/>
              <a:t>A function to do process the menu when the button is pressed</a:t>
            </a:r>
          </a:p>
          <a:p>
            <a:pPr eaLnBrk="1" hangingPunct="1"/>
            <a:r>
              <a:rPr lang="en-US" dirty="0" smtClean="0"/>
              <a:t> </a:t>
            </a:r>
            <a:r>
              <a:rPr lang="en-US" dirty="0" smtClean="0">
                <a:hlinkClick r:id="rId2" action="ppaction://hlinkfile"/>
              </a:rPr>
              <a:t>Ch12-Ex-09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Pop-Up Menus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58200" cy="3886200"/>
          </a:xfrm>
        </p:spPr>
        <p:txBody>
          <a:bodyPr/>
          <a:lstStyle/>
          <a:p>
            <a:pPr eaLnBrk="1" hangingPunct="1"/>
            <a:r>
              <a:rPr lang="en-US" dirty="0" smtClean="0"/>
              <a:t>The </a:t>
            </a:r>
            <a:r>
              <a:rPr lang="en-US" dirty="0" smtClean="0">
                <a:solidFill>
                  <a:srgbClr val="0066FF"/>
                </a:solidFill>
              </a:rPr>
              <a:t>&lt;option&gt;</a:t>
            </a:r>
            <a:r>
              <a:rPr lang="en-US" dirty="0" smtClean="0"/>
              <a:t> element includes a </a:t>
            </a:r>
            <a:r>
              <a:rPr lang="en-US" dirty="0" smtClean="0">
                <a:solidFill>
                  <a:srgbClr val="0066FF"/>
                </a:solidFill>
              </a:rPr>
              <a:t>value</a:t>
            </a:r>
            <a:r>
              <a:rPr lang="en-US" dirty="0" smtClean="0"/>
              <a:t> attribute: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66FF"/>
                </a:solidFill>
              </a:rPr>
              <a:t>&lt;option value=“</a:t>
            </a:r>
            <a:r>
              <a:rPr lang="en-US" dirty="0" smtClean="0"/>
              <a:t>I like Coke</a:t>
            </a:r>
            <a:r>
              <a:rPr lang="en-US" dirty="0" smtClean="0">
                <a:solidFill>
                  <a:srgbClr val="0066FF"/>
                </a:solidFill>
              </a:rPr>
              <a:t>”&gt;</a:t>
            </a:r>
            <a:r>
              <a:rPr lang="en-US" dirty="0" smtClean="0"/>
              <a:t>Coke</a:t>
            </a:r>
            <a:r>
              <a:rPr lang="en-US" dirty="0" smtClean="0">
                <a:solidFill>
                  <a:srgbClr val="0066FF"/>
                </a:solidFill>
              </a:rPr>
              <a:t>&lt;/option&gt;</a:t>
            </a:r>
            <a:endParaRPr lang="en-US" sz="3600" dirty="0" smtClean="0">
              <a:solidFill>
                <a:srgbClr val="0066FF"/>
              </a:solidFill>
            </a:endParaRPr>
          </a:p>
          <a:p>
            <a:pPr eaLnBrk="1" hangingPunct="1"/>
            <a:r>
              <a:rPr lang="en-US" dirty="0" smtClean="0"/>
              <a:t>Referred to by: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900" dirty="0" err="1" smtClean="0">
                <a:solidFill>
                  <a:srgbClr val="0066FF"/>
                </a:solidFill>
              </a:rPr>
              <a:t>document.</a:t>
            </a:r>
            <a:r>
              <a:rPr lang="en-US" sz="2900" i="1" dirty="0" err="1" smtClean="0">
                <a:solidFill>
                  <a:srgbClr val="0066FF"/>
                </a:solidFill>
              </a:rPr>
              <a:t>formName</a:t>
            </a:r>
            <a:r>
              <a:rPr lang="en-US" sz="2900" dirty="0" err="1" smtClean="0">
                <a:solidFill>
                  <a:srgbClr val="0066FF"/>
                </a:solidFill>
              </a:rPr>
              <a:t>.</a:t>
            </a:r>
            <a:r>
              <a:rPr lang="en-US" sz="2900" i="1" dirty="0" err="1" smtClean="0">
                <a:solidFill>
                  <a:srgbClr val="0066FF"/>
                </a:solidFill>
              </a:rPr>
              <a:t>selectName</a:t>
            </a:r>
            <a:r>
              <a:rPr lang="en-US" sz="2900" dirty="0" err="1" smtClean="0">
                <a:solidFill>
                  <a:srgbClr val="0066FF"/>
                </a:solidFill>
              </a:rPr>
              <a:t>.options</a:t>
            </a:r>
            <a:r>
              <a:rPr lang="en-US" sz="2900" dirty="0" smtClean="0">
                <a:solidFill>
                  <a:srgbClr val="0066FF"/>
                </a:solidFill>
              </a:rPr>
              <a:t>[</a:t>
            </a:r>
            <a:r>
              <a:rPr lang="en-US" sz="2900" dirty="0" smtClean="0"/>
              <a:t>n</a:t>
            </a:r>
            <a:r>
              <a:rPr lang="en-US" sz="2900" dirty="0" smtClean="0">
                <a:solidFill>
                  <a:srgbClr val="0066FF"/>
                </a:solidFill>
              </a:rPr>
              <a:t>].value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Ch12-Ex-10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Pop-Up Menus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Sometimes you might not want to give one item preference</a:t>
            </a:r>
          </a:p>
          <a:p>
            <a:pPr eaLnBrk="1" hangingPunct="1"/>
            <a:r>
              <a:rPr lang="en-US" dirty="0" smtClean="0"/>
              <a:t>So include a dummy item to start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Ch12-Ex-11</a:t>
            </a:r>
            <a:endParaRPr lang="en-US" dirty="0" smtClean="0"/>
          </a:p>
          <a:p>
            <a:pPr eaLnBrk="1" hangingPunct="1"/>
            <a:r>
              <a:rPr lang="en-US" dirty="0" smtClean="0"/>
              <a:t>Should the top element be “selectable”?</a:t>
            </a:r>
          </a:p>
          <a:p>
            <a:pPr lvl="1" eaLnBrk="1" hangingPunct="1"/>
            <a:r>
              <a:rPr lang="en-US" dirty="0" smtClean="0">
                <a:hlinkClick r:id="rId3" action="ppaction://hlinkfile"/>
              </a:rPr>
              <a:t>Ch12-Ex-11a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Pop-Up Menus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On the other hand perhaps you’d like a default choice</a:t>
            </a:r>
          </a:p>
          <a:p>
            <a:pPr eaLnBrk="1" hangingPunct="1"/>
            <a:r>
              <a:rPr lang="en-US" dirty="0" smtClean="0"/>
              <a:t>Add </a:t>
            </a:r>
            <a:r>
              <a:rPr lang="en-US" dirty="0" smtClean="0">
                <a:solidFill>
                  <a:srgbClr val="0066FF"/>
                </a:solidFill>
              </a:rPr>
              <a:t>selected=“selected”</a:t>
            </a:r>
            <a:r>
              <a:rPr lang="en-US" dirty="0" smtClean="0"/>
              <a:t> to </a:t>
            </a:r>
            <a:r>
              <a:rPr lang="en-US" dirty="0" smtClean="0">
                <a:solidFill>
                  <a:srgbClr val="0066FF"/>
                </a:solidFill>
              </a:rPr>
              <a:t>option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Ch12-Ex-12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Basic syntax (pseudocode):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if some condition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			 is true execute </a:t>
            </a:r>
            <a:r>
              <a:rPr lang="en-US" sz="3200" i="1" smtClean="0">
                <a:solidFill>
                  <a:srgbClr val="CC00CC"/>
                </a:solidFill>
              </a:rPr>
              <a:t>these statements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otherwise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i="1" smtClean="0">
                <a:solidFill>
                  <a:srgbClr val="CC6600"/>
                </a:solidFill>
              </a:rPr>
              <a:t>			execute </a:t>
            </a:r>
            <a:r>
              <a:rPr lang="en-US" sz="3200" i="1" smtClean="0">
                <a:solidFill>
                  <a:srgbClr val="339933"/>
                </a:solidFill>
              </a:rPr>
              <a:t>these statements</a:t>
            </a:r>
          </a:p>
        </p:txBody>
      </p:sp>
      <p:sp>
        <p:nvSpPr>
          <p:cNvPr id="503812" name="Rectangle 4"/>
          <p:cNvSpPr>
            <a:spLocks noChangeArrowheads="1"/>
          </p:cNvSpPr>
          <p:nvPr/>
        </p:nvSpPr>
        <p:spPr bwMode="auto">
          <a:xfrm>
            <a:off x="914400" y="3733800"/>
            <a:ext cx="6248400" cy="12954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 type="none" w="lg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3813" name="AutoShape 5"/>
          <p:cNvSpPr>
            <a:spLocks/>
          </p:cNvSpPr>
          <p:nvPr/>
        </p:nvSpPr>
        <p:spPr bwMode="auto">
          <a:xfrm>
            <a:off x="6705600" y="5638800"/>
            <a:ext cx="1219200" cy="419100"/>
          </a:xfrm>
          <a:prstGeom prst="borderCallout1">
            <a:avLst>
              <a:gd name="adj1" fmla="val 27273"/>
              <a:gd name="adj2" fmla="val -6250"/>
              <a:gd name="adj3" fmla="val -143560"/>
              <a:gd name="adj4" fmla="val -67449"/>
            </a:avLst>
          </a:prstGeom>
          <a:noFill/>
          <a:ln w="38100">
            <a:solidFill>
              <a:srgbClr val="FF0000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Optional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0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12" grpId="0" animBg="1"/>
      <p:bldP spid="503813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Pop-Up Menus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267200"/>
          </a:xfrm>
        </p:spPr>
        <p:txBody>
          <a:bodyPr/>
          <a:lstStyle/>
          <a:p>
            <a:pPr eaLnBrk="1" hangingPunct="1"/>
            <a:r>
              <a:rPr lang="en-US" dirty="0" smtClean="0"/>
              <a:t>Quick links menus can be created using:</a:t>
            </a:r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smtClean="0">
                <a:solidFill>
                  <a:srgbClr val="0066FF"/>
                </a:solidFill>
              </a:rPr>
              <a:t>value</a:t>
            </a:r>
            <a:r>
              <a:rPr lang="en-US" dirty="0" smtClean="0"/>
              <a:t> attribute to hold URLs for each </a:t>
            </a:r>
            <a:r>
              <a:rPr lang="en-US" dirty="0" smtClean="0">
                <a:solidFill>
                  <a:srgbClr val="0066FF"/>
                </a:solidFill>
              </a:rPr>
              <a:t>option</a:t>
            </a:r>
          </a:p>
          <a:p>
            <a:pPr lvl="1" eaLnBrk="1" hangingPunct="1"/>
            <a:r>
              <a:rPr lang="en-US" dirty="0" smtClean="0"/>
              <a:t>The </a:t>
            </a:r>
            <a:r>
              <a:rPr lang="en-US" dirty="0" err="1" smtClean="0">
                <a:solidFill>
                  <a:srgbClr val="0066FF"/>
                </a:solidFill>
              </a:rPr>
              <a:t>onchange</a:t>
            </a:r>
            <a:r>
              <a:rPr lang="en-US" dirty="0" smtClean="0"/>
              <a:t> event handler for the </a:t>
            </a:r>
            <a:r>
              <a:rPr lang="en-US" dirty="0" smtClean="0">
                <a:solidFill>
                  <a:srgbClr val="0066FF"/>
                </a:solidFill>
              </a:rPr>
              <a:t>select</a:t>
            </a:r>
            <a:r>
              <a:rPr lang="en-US" dirty="0" smtClean="0"/>
              <a:t> element</a:t>
            </a:r>
          </a:p>
          <a:p>
            <a:pPr eaLnBrk="1" hangingPunct="1"/>
            <a:r>
              <a:rPr lang="en-US" dirty="0" smtClean="0">
                <a:hlinkClick r:id="rId2" action="ppaction://hlinkfile"/>
              </a:rPr>
              <a:t>Ch12-Ex-13</a:t>
            </a:r>
            <a:endParaRPr lang="en-US" dirty="0" smtClean="0"/>
          </a:p>
          <a:p>
            <a:pPr lvl="1" eaLnBrk="1" hangingPunct="1"/>
            <a:r>
              <a:rPr lang="en-US" dirty="0" smtClean="0"/>
              <a:t>What is an odd behavior in Ex 13?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US" dirty="0" smtClean="0"/>
              <a:t>More on Forms …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34400" cy="502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i="1" dirty="0" smtClean="0">
                <a:solidFill>
                  <a:srgbClr val="0066FF"/>
                </a:solidFill>
              </a:rPr>
              <a:t>Form attributes: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 dirty="0" smtClean="0">
                <a:solidFill>
                  <a:srgbClr val="0066FF"/>
                </a:solidFill>
              </a:rPr>
              <a:t>Method</a:t>
            </a:r>
            <a:r>
              <a:rPr lang="en-US" sz="2400" dirty="0" smtClean="0">
                <a:solidFill>
                  <a:srgbClr val="0066FF"/>
                </a:solidFill>
              </a:rPr>
              <a:t>:</a:t>
            </a:r>
            <a:r>
              <a:rPr lang="en-US" sz="2400" dirty="0" smtClean="0"/>
              <a:t> tells how to pass form elements 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Use </a:t>
            </a:r>
            <a:r>
              <a:rPr lang="en-US" sz="2000" i="1" dirty="0" smtClean="0"/>
              <a:t>method=“post”</a:t>
            </a:r>
            <a:r>
              <a:rPr lang="en-US" sz="2000" dirty="0" smtClean="0"/>
              <a:t> to hide details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 dirty="0" err="1" smtClean="0">
                <a:solidFill>
                  <a:srgbClr val="0066FF"/>
                </a:solidFill>
              </a:rPr>
              <a:t>Enctype</a:t>
            </a:r>
            <a:r>
              <a:rPr lang="en-US" sz="2400" dirty="0" smtClean="0">
                <a:solidFill>
                  <a:srgbClr val="0066FF"/>
                </a:solidFill>
              </a:rPr>
              <a:t>:</a:t>
            </a:r>
            <a:r>
              <a:rPr lang="en-US" sz="2400" dirty="0" smtClean="0"/>
              <a:t> how to send the message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Use </a:t>
            </a:r>
            <a:r>
              <a:rPr lang="en-US" sz="2000" i="1" dirty="0" err="1" smtClean="0"/>
              <a:t>enctype</a:t>
            </a:r>
            <a:r>
              <a:rPr lang="en-US" sz="2000" i="1" dirty="0" smtClean="0"/>
              <a:t>=“text/plain”</a:t>
            </a:r>
            <a:r>
              <a:rPr lang="en-US" sz="2000" dirty="0" smtClean="0"/>
              <a:t> to send the message as unencrypted text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i="1" dirty="0" smtClean="0">
                <a:solidFill>
                  <a:srgbClr val="0066FF"/>
                </a:solidFill>
              </a:rPr>
              <a:t>Action</a:t>
            </a:r>
            <a:r>
              <a:rPr lang="en-US" sz="2400" dirty="0" smtClean="0">
                <a:solidFill>
                  <a:srgbClr val="0066FF"/>
                </a:solidFill>
              </a:rPr>
              <a:t>: </a:t>
            </a:r>
            <a:r>
              <a:rPr lang="en-US" sz="2400" dirty="0" smtClean="0"/>
              <a:t>what to do when the form is submitted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What program is executed when submitted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Use </a:t>
            </a:r>
            <a:r>
              <a:rPr lang="en-US" sz="2000" b="1" i="1" dirty="0" smtClean="0"/>
              <a:t>mailto</a:t>
            </a:r>
            <a:r>
              <a:rPr lang="en-US" sz="2000" dirty="0" smtClean="0"/>
              <a:t> to do an email: </a:t>
            </a:r>
            <a:r>
              <a:rPr lang="en-US" sz="2000" i="1" dirty="0" smtClean="0"/>
              <a:t>action=“mailto:userid@uncc.edu”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Include </a:t>
            </a:r>
            <a:r>
              <a:rPr lang="en-US" sz="2800" dirty="0" smtClean="0">
                <a:solidFill>
                  <a:srgbClr val="0066FF"/>
                </a:solidFill>
              </a:rPr>
              <a:t>name</a:t>
            </a:r>
            <a:r>
              <a:rPr lang="en-US" sz="2800" dirty="0" smtClean="0"/>
              <a:t> attributes for all form elements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The general form for information submitted via a form is:</a:t>
            </a:r>
          </a:p>
          <a:p>
            <a:pPr eaLnBrk="1" hangingPunct="1">
              <a:lnSpc>
                <a:spcPct val="80000"/>
              </a:lnSpc>
            </a:pPr>
            <a:endParaRPr lang="en-US" sz="8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err="1" smtClean="0"/>
              <a:t>Name_Of_Form_Element</a:t>
            </a:r>
            <a:r>
              <a:rPr lang="en-US" sz="2000" dirty="0" smtClean="0"/>
              <a:t> = </a:t>
            </a:r>
            <a:r>
              <a:rPr lang="en-US" sz="2000" dirty="0" err="1" smtClean="0"/>
              <a:t>Value_Of_Information_Entered</a:t>
            </a:r>
            <a:endParaRPr lang="en-US" sz="2000" dirty="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>
                <a:hlinkClick r:id="rId2" action="ppaction://hlinkfile"/>
              </a:rPr>
              <a:t>Ch12-Ex-14</a:t>
            </a:r>
            <a:endParaRPr lang="en-US" sz="2800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on Forms …</a:t>
            </a:r>
          </a:p>
        </p:txBody>
      </p:sp>
      <p:pic>
        <p:nvPicPr>
          <p:cNvPr id="55299" name="Picture 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7085" t="33334" r="39008" b="37254"/>
          <a:stretch>
            <a:fillRect/>
          </a:stretch>
        </p:blipFill>
        <p:spPr>
          <a:xfrm>
            <a:off x="990600" y="2057400"/>
            <a:ext cx="7086600" cy="3795713"/>
          </a:xfrm>
          <a:noFill/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Assignment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981200"/>
            <a:ext cx="8839200" cy="4267200"/>
          </a:xfrm>
        </p:spPr>
        <p:txBody>
          <a:bodyPr/>
          <a:lstStyle/>
          <a:p>
            <a:pPr eaLnBrk="1" hangingPunct="1"/>
            <a:r>
              <a:rPr lang="en-US" smtClean="0"/>
              <a:t>See Assignments Web Page	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JavaScript syntax:</a:t>
            </a:r>
          </a:p>
          <a:p>
            <a:pPr eaLnBrk="1" hangingPunct="1"/>
            <a:endParaRPr lang="en-US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if (</a:t>
            </a:r>
            <a:r>
              <a:rPr lang="en-US" sz="3200" smtClean="0"/>
              <a:t>…</a:t>
            </a:r>
            <a:r>
              <a:rPr lang="en-US" sz="3200" smtClean="0">
                <a:solidFill>
                  <a:srgbClr val="0066FF"/>
                </a:solidFill>
              </a:rPr>
              <a:t>)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/>
              <a:t>…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}</a:t>
            </a:r>
          </a:p>
        </p:txBody>
      </p:sp>
      <p:sp>
        <p:nvSpPr>
          <p:cNvPr id="507908" name="AutoShape 4"/>
          <p:cNvSpPr>
            <a:spLocks/>
          </p:cNvSpPr>
          <p:nvPr/>
        </p:nvSpPr>
        <p:spPr bwMode="auto">
          <a:xfrm>
            <a:off x="1889125" y="4298950"/>
            <a:ext cx="1143000" cy="419100"/>
          </a:xfrm>
          <a:prstGeom prst="borderCallout1">
            <a:avLst>
              <a:gd name="adj1" fmla="val 27273"/>
              <a:gd name="adj2" fmla="val -6667"/>
              <a:gd name="adj3" fmla="val -154926"/>
              <a:gd name="adj4" fmla="val -6125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Keyword</a:t>
            </a:r>
          </a:p>
        </p:txBody>
      </p:sp>
      <p:sp>
        <p:nvSpPr>
          <p:cNvPr id="507909" name="AutoShape 5"/>
          <p:cNvSpPr>
            <a:spLocks/>
          </p:cNvSpPr>
          <p:nvPr/>
        </p:nvSpPr>
        <p:spPr bwMode="auto">
          <a:xfrm>
            <a:off x="2438400" y="4343400"/>
            <a:ext cx="1447800" cy="685800"/>
          </a:xfrm>
          <a:prstGeom prst="borderCallout1">
            <a:avLst>
              <a:gd name="adj1" fmla="val 16667"/>
              <a:gd name="adj2" fmla="val -5264"/>
              <a:gd name="adj3" fmla="val -94676"/>
              <a:gd name="adj4" fmla="val -48356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Conditional statement</a:t>
            </a:r>
          </a:p>
        </p:txBody>
      </p:sp>
      <p:sp>
        <p:nvSpPr>
          <p:cNvPr id="507911" name="AutoShape 7"/>
          <p:cNvSpPr>
            <a:spLocks/>
          </p:cNvSpPr>
          <p:nvPr/>
        </p:nvSpPr>
        <p:spPr bwMode="auto">
          <a:xfrm>
            <a:off x="2667000" y="4648200"/>
            <a:ext cx="2301875" cy="884238"/>
          </a:xfrm>
          <a:prstGeom prst="borderCallout1">
            <a:avLst>
              <a:gd name="adj1" fmla="val 12926"/>
              <a:gd name="adj2" fmla="val -3310"/>
              <a:gd name="adj3" fmla="val 12745"/>
              <a:gd name="adj4" fmla="val -50898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Statement(s) to be executed if condition is true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95400" y="4572000"/>
            <a:ext cx="1981200" cy="609600"/>
            <a:chOff x="2832" y="2112"/>
            <a:chExt cx="1248" cy="384"/>
          </a:xfrm>
        </p:grpSpPr>
        <p:sp>
          <p:nvSpPr>
            <p:cNvPr id="8203" name="AutoShape 6"/>
            <p:cNvSpPr>
              <a:spLocks/>
            </p:cNvSpPr>
            <p:nvPr/>
          </p:nvSpPr>
          <p:spPr bwMode="auto">
            <a:xfrm>
              <a:off x="3408" y="2112"/>
              <a:ext cx="672" cy="384"/>
            </a:xfrm>
            <a:prstGeom prst="borderCallout1">
              <a:avLst>
                <a:gd name="adj1" fmla="val 18750"/>
                <a:gd name="adj2" fmla="val -7144"/>
                <a:gd name="adj3" fmla="val -73958"/>
                <a:gd name="adj4" fmla="val -898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/>
                <a:t>Defines block</a:t>
              </a:r>
            </a:p>
          </p:txBody>
        </p:sp>
        <p:sp>
          <p:nvSpPr>
            <p:cNvPr id="8204" name="Line 8"/>
            <p:cNvSpPr>
              <a:spLocks noChangeShapeType="1"/>
            </p:cNvSpPr>
            <p:nvPr/>
          </p:nvSpPr>
          <p:spPr bwMode="auto">
            <a:xfrm flipH="1">
              <a:off x="2832" y="2208"/>
              <a:ext cx="52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981200" y="2590800"/>
            <a:ext cx="1752600" cy="914400"/>
            <a:chOff x="1248" y="1632"/>
            <a:chExt cx="1104" cy="576"/>
          </a:xfrm>
        </p:grpSpPr>
        <p:sp>
          <p:nvSpPr>
            <p:cNvPr id="8201" name="AutoShape 10"/>
            <p:cNvSpPr>
              <a:spLocks/>
            </p:cNvSpPr>
            <p:nvPr/>
          </p:nvSpPr>
          <p:spPr bwMode="auto">
            <a:xfrm>
              <a:off x="1536" y="1632"/>
              <a:ext cx="816" cy="576"/>
            </a:xfrm>
            <a:prstGeom prst="borderCallout1">
              <a:avLst>
                <a:gd name="adj1" fmla="val 12500"/>
                <a:gd name="adj2" fmla="val -5884"/>
                <a:gd name="adj3" fmla="val 70833"/>
                <a:gd name="adj4" fmla="val -6470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lg" len="med"/>
            </a:ln>
          </p:spPr>
          <p:txBody>
            <a:bodyPr/>
            <a:lstStyle/>
            <a:p>
              <a:pPr algn="ctr"/>
              <a:r>
                <a:rPr lang="en-US"/>
                <a:t>Defines conditional statement</a:t>
              </a:r>
            </a:p>
          </p:txBody>
        </p:sp>
        <p:sp>
          <p:nvSpPr>
            <p:cNvPr id="8202" name="Line 11"/>
            <p:cNvSpPr>
              <a:spLocks noChangeShapeType="1"/>
            </p:cNvSpPr>
            <p:nvPr/>
          </p:nvSpPr>
          <p:spPr bwMode="auto">
            <a:xfrm flipH="1">
              <a:off x="1248" y="1728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lg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79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079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07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7908" grpId="0" animBg="1"/>
      <p:bldP spid="507909" grpId="0" animBg="1"/>
      <p:bldP spid="5079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The question involves a comparison defined by a </a:t>
            </a:r>
            <a:r>
              <a:rPr lang="en-US" i="1" smtClean="0"/>
              <a:t>relational operator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smtClean="0">
              <a:solidFill>
                <a:srgbClr val="0066FF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var result = 12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/>
              <a:t>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if ( result == 12 ) {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/>
              <a:t>…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smtClean="0">
                <a:solidFill>
                  <a:srgbClr val="0066FF"/>
                </a:solidFill>
              </a:rPr>
              <a:t>}</a:t>
            </a:r>
          </a:p>
        </p:txBody>
      </p:sp>
      <p:sp>
        <p:nvSpPr>
          <p:cNvPr id="510980" name="AutoShape 4"/>
          <p:cNvSpPr>
            <a:spLocks/>
          </p:cNvSpPr>
          <p:nvPr/>
        </p:nvSpPr>
        <p:spPr bwMode="auto">
          <a:xfrm>
            <a:off x="4784725" y="4108450"/>
            <a:ext cx="2911475" cy="387350"/>
          </a:xfrm>
          <a:prstGeom prst="borderCallout1">
            <a:avLst>
              <a:gd name="adj1" fmla="val 29509"/>
              <a:gd name="adj2" fmla="val -2616"/>
              <a:gd name="adj3" fmla="val 151231"/>
              <a:gd name="adj4" fmla="val -57523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Equality operator – a test</a:t>
            </a:r>
          </a:p>
        </p:txBody>
      </p:sp>
      <p:sp>
        <p:nvSpPr>
          <p:cNvPr id="510981" name="AutoShape 5"/>
          <p:cNvSpPr>
            <a:spLocks/>
          </p:cNvSpPr>
          <p:nvPr/>
        </p:nvSpPr>
        <p:spPr bwMode="auto">
          <a:xfrm>
            <a:off x="3994150" y="2973388"/>
            <a:ext cx="3702050" cy="455612"/>
          </a:xfrm>
          <a:prstGeom prst="borderCallout1">
            <a:avLst>
              <a:gd name="adj1" fmla="val 25088"/>
              <a:gd name="adj2" fmla="val -2060"/>
              <a:gd name="adj3" fmla="val 141463"/>
              <a:gd name="adj4" fmla="val -2637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lg" len="med"/>
          </a:ln>
        </p:spPr>
        <p:txBody>
          <a:bodyPr/>
          <a:lstStyle/>
          <a:p>
            <a:pPr algn="ctr"/>
            <a:r>
              <a:rPr lang="en-US"/>
              <a:t>Assignment operator – an action</a:t>
            </a: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0980" grpId="0" animBg="1"/>
      <p:bldP spid="51098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 code in the body</a:t>
            </a:r>
          </a:p>
          <a:p>
            <a:pPr lvl="1" eaLnBrk="1" hangingPunct="1"/>
            <a:r>
              <a:rPr lang="en-US" dirty="0" smtClean="0">
                <a:hlinkClick r:id="rId2" action="ppaction://hlinkfile"/>
              </a:rPr>
              <a:t>Ch12-Ex-01</a:t>
            </a:r>
            <a:endParaRPr lang="en-US" dirty="0" smtClean="0"/>
          </a:p>
          <a:p>
            <a:pPr eaLnBrk="1" hangingPunct="1"/>
            <a:r>
              <a:rPr lang="en-US" dirty="0" smtClean="0"/>
              <a:t>In a function</a:t>
            </a:r>
          </a:p>
          <a:p>
            <a:pPr lvl="1" eaLnBrk="1" hangingPunct="1"/>
            <a:r>
              <a:rPr lang="en-US" dirty="0" smtClean="0">
                <a:hlinkClick r:id="rId3" action="ppaction://hlinkfile"/>
              </a:rPr>
              <a:t>Ch12-Ex-01a</a:t>
            </a:r>
            <a:endParaRPr lang="en-US" dirty="0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Conditional Statements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848600" cy="3886200"/>
          </a:xfrm>
        </p:spPr>
        <p:txBody>
          <a:bodyPr/>
          <a:lstStyle/>
          <a:p>
            <a:pPr eaLnBrk="1" hangingPunct="1"/>
            <a:r>
              <a:rPr lang="en-US" smtClean="0"/>
              <a:t>Relational Operators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3200" smtClean="0"/>
          </a:p>
        </p:txBody>
      </p:sp>
      <p:graphicFrame>
        <p:nvGraphicFramePr>
          <p:cNvPr id="512052" name="Group 52"/>
          <p:cNvGraphicFramePr>
            <a:graphicFrameLocks noGrp="1"/>
          </p:cNvGraphicFramePr>
          <p:nvPr>
            <p:ph sz="half" idx="2"/>
          </p:nvPr>
        </p:nvGraphicFramePr>
        <p:xfrm>
          <a:off x="2133600" y="2819400"/>
          <a:ext cx="4705350" cy="3200400"/>
        </p:xfrm>
        <a:graphic>
          <a:graphicData uri="http://schemas.openxmlformats.org/drawingml/2006/table">
            <a:tbl>
              <a:tblPr/>
              <a:tblGrid>
                <a:gridCol w="1284288"/>
                <a:gridCol w="3421062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Symbol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&lt;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than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&gt;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Greater than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&lt;=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Less than or 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&gt;=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Greater than or 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!=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Not 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66FF"/>
                          </a:solidFill>
                          <a:effectLst/>
                          <a:latin typeface="Arial" charset="0"/>
                        </a:rPr>
                        <a:t>==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Equal 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triangle" w="lg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8155</TotalTime>
  <Words>1596</Words>
  <Application>Microsoft Office PowerPoint</Application>
  <PresentationFormat>On-screen Show (4:3)</PresentationFormat>
  <Paragraphs>417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Pixel</vt:lpstr>
      <vt:lpstr>Programming the Web using XHTML and JavaScript</vt:lpstr>
      <vt:lpstr>Conditionals! 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Conditional Statements</vt:lpstr>
      <vt:lpstr>Back to Forms! </vt:lpstr>
      <vt:lpstr>Check boxes</vt:lpstr>
      <vt:lpstr>Check Boxes</vt:lpstr>
      <vt:lpstr>Check Boxes</vt:lpstr>
      <vt:lpstr>Check Boxes</vt:lpstr>
      <vt:lpstr>Radio Buttons</vt:lpstr>
      <vt:lpstr>Radio Buttons</vt:lpstr>
      <vt:lpstr>Radio Buttons</vt:lpstr>
      <vt:lpstr>Radio Buttons</vt:lpstr>
      <vt:lpstr>Pop ups</vt:lpstr>
      <vt:lpstr>Pop-Up Menus</vt:lpstr>
      <vt:lpstr>Pop-Up Menus</vt:lpstr>
      <vt:lpstr>Pop-Up Menus</vt:lpstr>
      <vt:lpstr>Pop-Up Menus</vt:lpstr>
      <vt:lpstr>Pop-Up Menus</vt:lpstr>
      <vt:lpstr>Pop-Up Menus</vt:lpstr>
      <vt:lpstr>Pop-Up Menus</vt:lpstr>
      <vt:lpstr>Pop-Up Menus</vt:lpstr>
      <vt:lpstr>More on Forms …</vt:lpstr>
      <vt:lpstr>More on Forms …</vt:lpstr>
      <vt:lpstr>Assignment</vt:lpstr>
    </vt:vector>
  </TitlesOfParts>
  <Company>UNC Charlotte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the Web using XHTML and JavaScript</dc:title>
  <dc:creator>Bruce Long</dc:creator>
  <cp:lastModifiedBy>tkombol</cp:lastModifiedBy>
  <cp:revision>233</cp:revision>
  <cp:lastPrinted>1601-01-01T00:00:00Z</cp:lastPrinted>
  <dcterms:created xsi:type="dcterms:W3CDTF">2003-08-24T19:51:36Z</dcterms:created>
  <dcterms:modified xsi:type="dcterms:W3CDTF">2012-07-24T19:27:51Z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