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49"/>
  </p:notesMasterIdLst>
  <p:sldIdLst>
    <p:sldId id="256" r:id="rId2"/>
    <p:sldId id="289" r:id="rId3"/>
    <p:sldId id="290" r:id="rId4"/>
    <p:sldId id="291" r:id="rId5"/>
    <p:sldId id="333" r:id="rId6"/>
    <p:sldId id="328" r:id="rId7"/>
    <p:sldId id="329" r:id="rId8"/>
    <p:sldId id="292" r:id="rId9"/>
    <p:sldId id="293" r:id="rId10"/>
    <p:sldId id="294" r:id="rId11"/>
    <p:sldId id="298" r:id="rId12"/>
    <p:sldId id="296" r:id="rId13"/>
    <p:sldId id="297" r:id="rId14"/>
    <p:sldId id="299" r:id="rId15"/>
    <p:sldId id="330" r:id="rId16"/>
    <p:sldId id="300" r:id="rId17"/>
    <p:sldId id="301" r:id="rId18"/>
    <p:sldId id="302" r:id="rId19"/>
    <p:sldId id="304" r:id="rId20"/>
    <p:sldId id="303" r:id="rId21"/>
    <p:sldId id="306" r:id="rId22"/>
    <p:sldId id="305" r:id="rId23"/>
    <p:sldId id="307" r:id="rId24"/>
    <p:sldId id="337" r:id="rId25"/>
    <p:sldId id="331" r:id="rId26"/>
    <p:sldId id="308" r:id="rId27"/>
    <p:sldId id="310" r:id="rId28"/>
    <p:sldId id="332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320" r:id="rId39"/>
    <p:sldId id="322" r:id="rId40"/>
    <p:sldId id="323" r:id="rId41"/>
    <p:sldId id="321" r:id="rId42"/>
    <p:sldId id="325" r:id="rId43"/>
    <p:sldId id="326" r:id="rId44"/>
    <p:sldId id="324" r:id="rId45"/>
    <p:sldId id="335" r:id="rId46"/>
    <p:sldId id="334" r:id="rId47"/>
    <p:sldId id="288" r:id="rId4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CC6600"/>
    <a:srgbClr val="FF0000"/>
    <a:srgbClr val="339933"/>
    <a:srgbClr val="0099FF"/>
    <a:srgbClr val="3399FF"/>
    <a:srgbClr val="00CC00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5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68F2D07-0E45-47F2-81E8-F25E45B1B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tabLst/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2C38F306-8FAE-473A-ACFA-46C98CFD7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7C45CE20-F346-4046-8370-590DF53792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8B8F9AB3-B2CA-44C9-95CD-33ED86591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63A8F3AE-6DA5-4C6E-92D1-9A17A899C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BC3B3719-D0B2-48D2-9BA5-DEB3691851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E24F9057-5EC0-4647-B0FF-D10218EB3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18218294-199E-4500-BA89-240DEE580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A545A6D0-1A6B-4D30-A968-9073DBB34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CF71E0AB-A0F3-4B32-A544-5179E237A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BCA41661-B4AA-4876-BE93-B36834F8A5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AF1D429F-B20D-42D3-BDB5-18068D411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32793EB0-3CFF-46A2-AEC3-168F89D12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4119563" algn="ctr"/>
                <a:tab pos="8123238" algn="r"/>
              </a:tabLst>
              <a:defRPr sz="800" smtClean="0"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9B1B6379-524F-43BC-AFE3-9A23BD222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7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4876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ransition spd="med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4-Ex-01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Ch14-Ex-02a.html" TargetMode="External"/><Relationship Id="rId2" Type="http://schemas.openxmlformats.org/officeDocument/2006/relationships/hyperlink" Target="../../ITIS2300-Common/HTMLExamples/Ch14-Ex-02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4-Ex-03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4-Ex-04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4-Ex-05.html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4-Ex-06.html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4-Ex-07.html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Ch14-Ex-08a.html" TargetMode="External"/><Relationship Id="rId2" Type="http://schemas.openxmlformats.org/officeDocument/2006/relationships/hyperlink" Target="../../ITIS2300-Common/HTMLExamples/Ch14-Ex-08.html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200" y="1828800"/>
            <a:ext cx="6019800" cy="2209800"/>
          </a:xfrm>
        </p:spPr>
        <p:txBody>
          <a:bodyPr/>
          <a:lstStyle/>
          <a:p>
            <a:pPr eaLnBrk="1" hangingPunct="1"/>
            <a:r>
              <a:rPr lang="en-US" sz="4600" dirty="0" smtClean="0"/>
              <a:t>Programming the Web using XHTML and JavaScript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Chapter 14</a:t>
            </a:r>
          </a:p>
          <a:p>
            <a:pPr eaLnBrk="1" hangingPunct="1"/>
            <a:r>
              <a:rPr lang="en-US" dirty="0" smtClean="0"/>
              <a:t>Loops and Arrays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Loops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dirty="0" smtClean="0"/>
              <a:t>Sequence of events: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dirty="0" smtClean="0"/>
              <a:t>Set </a:t>
            </a:r>
            <a:r>
              <a:rPr lang="en-US" sz="2400" dirty="0" err="1" smtClean="0">
                <a:solidFill>
                  <a:srgbClr val="0066FF"/>
                </a:solidFill>
              </a:rPr>
              <a:t>ctr</a:t>
            </a:r>
            <a:r>
              <a:rPr lang="en-US" sz="2400" dirty="0" smtClean="0"/>
              <a:t> to 1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dirty="0" smtClean="0"/>
              <a:t>Is </a:t>
            </a:r>
            <a:r>
              <a:rPr lang="en-US" sz="2400" dirty="0" err="1" smtClean="0">
                <a:solidFill>
                  <a:srgbClr val="0066FF"/>
                </a:solidFill>
              </a:rPr>
              <a:t>ctr</a:t>
            </a:r>
            <a:r>
              <a:rPr lang="en-US" sz="2400" dirty="0" smtClean="0">
                <a:solidFill>
                  <a:srgbClr val="0066FF"/>
                </a:solidFill>
              </a:rPr>
              <a:t>&lt;=5</a:t>
            </a:r>
            <a:r>
              <a:rPr lang="en-US" sz="2400" dirty="0" smtClean="0"/>
              <a:t>?</a:t>
            </a:r>
          </a:p>
          <a:p>
            <a:pPr marL="1390650" lvl="2" indent="-5334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en-US" sz="2000" dirty="0" smtClean="0"/>
              <a:t>If so, execute </a:t>
            </a:r>
            <a:r>
              <a:rPr lang="en-US" sz="2000" i="1" dirty="0" smtClean="0">
                <a:solidFill>
                  <a:srgbClr val="CC6600"/>
                </a:solidFill>
              </a:rPr>
              <a:t>statements</a:t>
            </a:r>
            <a:r>
              <a:rPr lang="en-US" sz="2000" dirty="0" smtClean="0"/>
              <a:t> then continue at step 3</a:t>
            </a:r>
          </a:p>
          <a:p>
            <a:pPr marL="1390650" lvl="2" indent="-5334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en-US" sz="2000" dirty="0" smtClean="0"/>
              <a:t>If not, exit loop and execute statement at step 5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dirty="0" smtClean="0"/>
              <a:t>Increment </a:t>
            </a:r>
            <a:r>
              <a:rPr lang="en-US" sz="2400" dirty="0" err="1" smtClean="0">
                <a:solidFill>
                  <a:srgbClr val="0066FF"/>
                </a:solidFill>
              </a:rPr>
              <a:t>ctr</a:t>
            </a:r>
            <a:r>
              <a:rPr lang="en-US" sz="2400" dirty="0" smtClean="0"/>
              <a:t> by adding the increment value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dirty="0" smtClean="0"/>
              <a:t>Is </a:t>
            </a:r>
            <a:r>
              <a:rPr lang="en-US" sz="2400" dirty="0" err="1" smtClean="0">
                <a:solidFill>
                  <a:srgbClr val="0066FF"/>
                </a:solidFill>
              </a:rPr>
              <a:t>ctr</a:t>
            </a:r>
            <a:r>
              <a:rPr lang="en-US" sz="2400" dirty="0" smtClean="0">
                <a:solidFill>
                  <a:srgbClr val="0066FF"/>
                </a:solidFill>
              </a:rPr>
              <a:t>&lt;=5</a:t>
            </a:r>
            <a:r>
              <a:rPr lang="en-US" sz="2400" dirty="0" smtClean="0"/>
              <a:t>?</a:t>
            </a:r>
          </a:p>
          <a:p>
            <a:pPr marL="1390650" lvl="2" indent="-533400" eaLnBrk="1" hangingPunct="1">
              <a:lnSpc>
                <a:spcPct val="90000"/>
              </a:lnSpc>
              <a:buFont typeface="+mj-lt"/>
              <a:buAutoNum type="alphaLcPeriod"/>
            </a:pPr>
            <a:r>
              <a:rPr lang="en-US" sz="2000" dirty="0" smtClean="0"/>
              <a:t>If so, execute </a:t>
            </a:r>
            <a:r>
              <a:rPr lang="en-US" sz="2000" i="1" dirty="0" smtClean="0">
                <a:solidFill>
                  <a:srgbClr val="CC6600"/>
                </a:solidFill>
              </a:rPr>
              <a:t>statements</a:t>
            </a:r>
            <a:r>
              <a:rPr lang="en-US" sz="2000" dirty="0" smtClean="0">
                <a:solidFill>
                  <a:srgbClr val="CC6600"/>
                </a:solidFill>
              </a:rPr>
              <a:t> </a:t>
            </a:r>
            <a:r>
              <a:rPr lang="en-US" sz="2000" dirty="0" smtClean="0"/>
              <a:t>then continue at step 3</a:t>
            </a:r>
          </a:p>
          <a:p>
            <a:pPr marL="1390650" lvl="2" indent="-533400" eaLnBrk="1" hangingPunct="1">
              <a:lnSpc>
                <a:spcPct val="90000"/>
              </a:lnSpc>
              <a:buFont typeface="+mj-lt"/>
              <a:buAutoNum type="alphaLcPeriod"/>
            </a:pPr>
            <a:r>
              <a:rPr lang="en-US" sz="2000" dirty="0" smtClean="0"/>
              <a:t>If not, exit loop and execute statement at step 5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dirty="0" smtClean="0"/>
              <a:t>Next statement following </a:t>
            </a:r>
            <a:r>
              <a:rPr lang="en-US" sz="2400" dirty="0" smtClean="0">
                <a:solidFill>
                  <a:srgbClr val="0066FF"/>
                </a:solidFill>
              </a:rPr>
              <a:t>for</a:t>
            </a:r>
            <a:r>
              <a:rPr lang="en-US" sz="2400" dirty="0" smtClean="0"/>
              <a:t> block</a:t>
            </a:r>
          </a:p>
          <a:p>
            <a:pPr marL="590550" indent="-533400" eaLnBrk="1" hangingPunct="1">
              <a:lnSpc>
                <a:spcPct val="90000"/>
              </a:lnSpc>
            </a:pPr>
            <a:endParaRPr lang="en-US" dirty="0" smtClean="0">
              <a:hlinkClick r:id="rId2" action="ppaction://hlinkfile"/>
            </a:endParaRPr>
          </a:p>
          <a:p>
            <a:pPr marL="590550" indent="-533400" eaLnBrk="1" hangingPunct="1">
              <a:lnSpc>
                <a:spcPct val="90000"/>
              </a:lnSpc>
            </a:pPr>
            <a:r>
              <a:rPr lang="en-US" dirty="0" smtClean="0">
                <a:hlinkClick r:id="rId2" action="ppaction://hlinkfile"/>
              </a:rPr>
              <a:t>Ch14-Ex-01.html</a:t>
            </a:r>
            <a:endParaRPr lang="en-US" dirty="0" smtClean="0"/>
          </a:p>
          <a:p>
            <a:pPr marL="590550" indent="-533400"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241925" y="1484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34000" y="1828800"/>
            <a:ext cx="3581400" cy="1219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>
            <a:spAutoFit/>
          </a:bodyPr>
          <a:lstStyle/>
          <a:p>
            <a:pPr marL="114300" lvl="1"/>
            <a:r>
              <a:rPr lang="en-US">
                <a:solidFill>
                  <a:srgbClr val="0066FF"/>
                </a:solidFill>
              </a:rPr>
              <a:t>var ctr</a:t>
            </a:r>
          </a:p>
          <a:p>
            <a:pPr marL="114300" lvl="1"/>
            <a:r>
              <a:rPr lang="en-US">
                <a:solidFill>
                  <a:srgbClr val="0066FF"/>
                </a:solidFill>
              </a:rPr>
              <a:t>for (ctr=1; ctr&lt;=5; ctr=ctr+1) {</a:t>
            </a:r>
          </a:p>
          <a:p>
            <a:pPr marL="114300" lvl="1"/>
            <a:r>
              <a:rPr lang="en-US">
                <a:solidFill>
                  <a:srgbClr val="CC6600"/>
                </a:solidFill>
              </a:rPr>
              <a:t>  </a:t>
            </a:r>
            <a:r>
              <a:rPr lang="en-US" i="1">
                <a:solidFill>
                  <a:srgbClr val="CC6600"/>
                </a:solidFill>
              </a:rPr>
              <a:t>  [statements to be executed]</a:t>
            </a:r>
          </a:p>
          <a:p>
            <a:pPr marL="114300" lvl="1"/>
            <a:r>
              <a:rPr lang="en-US">
                <a:solidFill>
                  <a:srgbClr val="0066FF"/>
                </a:solidFill>
              </a:rPr>
              <a:t>}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Loops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Don’t have to start at 1, any value will work: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endParaRPr lang="en-US" sz="2400" b="1" dirty="0" smtClean="0">
              <a:solidFill>
                <a:srgbClr val="0066FF"/>
              </a:solidFill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for (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=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-27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;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&lt;=5;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=ctr+1)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   …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Loops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Can decrement also: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endParaRPr lang="en-US" b="1" dirty="0" smtClean="0">
              <a:solidFill>
                <a:srgbClr val="0066FF"/>
              </a:solidFill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for (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=5;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&gt;1;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=ctr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1)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   …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}</a:t>
            </a:r>
            <a:endParaRPr lang="en-US" b="1" dirty="0" smtClean="0">
              <a:latin typeface="Courier New" pitchFamily="49" charset="0"/>
            </a:endParaRPr>
          </a:p>
          <a:p>
            <a:pPr eaLnBrk="1" hangingPunct="1"/>
            <a:endParaRPr lang="en-US" sz="2800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Loops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Can increment or decrement by values other than one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endParaRPr lang="en-US" sz="2400" b="1" dirty="0" smtClean="0">
              <a:solidFill>
                <a:srgbClr val="0066FF"/>
              </a:solidFill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for (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=1;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&lt;=100;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=ctr+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5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)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   …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Loops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Tips for </a:t>
            </a:r>
            <a:r>
              <a:rPr lang="en-US" b="1" dirty="0" err="1" smtClean="0">
                <a:solidFill>
                  <a:srgbClr val="0066FF"/>
                </a:solidFill>
              </a:rPr>
              <a:t>for</a:t>
            </a:r>
            <a:r>
              <a:rPr lang="en-US" dirty="0" smtClean="0"/>
              <a:t> loops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It’s </a:t>
            </a:r>
            <a:r>
              <a:rPr lang="en-US" u="sng" dirty="0" smtClean="0">
                <a:solidFill>
                  <a:srgbClr val="0066FF"/>
                </a:solidFill>
              </a:rPr>
              <a:t>f</a:t>
            </a:r>
            <a:r>
              <a:rPr lang="en-US" dirty="0" smtClean="0">
                <a:solidFill>
                  <a:srgbClr val="0066FF"/>
                </a:solidFill>
              </a:rPr>
              <a:t>or</a:t>
            </a:r>
            <a:r>
              <a:rPr lang="en-US" dirty="0" smtClean="0"/>
              <a:t> not </a:t>
            </a:r>
            <a:r>
              <a:rPr lang="en-US" u="sng" dirty="0" smtClean="0">
                <a:solidFill>
                  <a:srgbClr val="0066FF"/>
                </a:solidFill>
              </a:rPr>
              <a:t>F</a:t>
            </a:r>
            <a:r>
              <a:rPr lang="en-US" dirty="0" smtClean="0">
                <a:solidFill>
                  <a:srgbClr val="0066FF"/>
                </a:solidFill>
              </a:rPr>
              <a:t>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Separate statements with semicolons: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&lt;=5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=ctr+1) {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… 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>
                <a:solidFill>
                  <a:srgbClr val="0066FF"/>
                </a:solidFill>
              </a:rPr>
              <a:t>ctr</a:t>
            </a:r>
            <a:r>
              <a:rPr lang="en-US" dirty="0" smtClean="0"/>
              <a:t> is not special, any variable can be used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(Why do older programmers use “</a:t>
            </a:r>
            <a:r>
              <a:rPr lang="en-US" dirty="0" err="1" smtClean="0"/>
              <a:t>i</a:t>
            </a:r>
            <a:r>
              <a:rPr lang="en-US" dirty="0" smtClean="0"/>
              <a:t>”?)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Remember the global/local nature of the counter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value of the counter when the loop completes is not necessarily the “stop” value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Three Types of Loops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For</a:t>
            </a:r>
          </a:p>
          <a:p>
            <a:pPr eaLnBrk="1" hangingPunct="1"/>
            <a:r>
              <a:rPr lang="en-US" sz="4000" b="1" i="1" u="sng" smtClean="0">
                <a:solidFill>
                  <a:srgbClr val="FF0000"/>
                </a:solidFill>
              </a:rPr>
              <a:t>While</a:t>
            </a:r>
          </a:p>
          <a:p>
            <a:pPr eaLnBrk="1" hangingPunct="1"/>
            <a:r>
              <a:rPr lang="en-US" sz="4000" smtClean="0"/>
              <a:t>Do-While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While Loops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66FF"/>
                </a:solidFill>
              </a:rPr>
              <a:t>while</a:t>
            </a:r>
            <a:r>
              <a:rPr lang="en-US" dirty="0" smtClean="0"/>
              <a:t> loop</a:t>
            </a:r>
          </a:p>
          <a:p>
            <a:pPr eaLnBrk="1" hangingPunct="1"/>
            <a:r>
              <a:rPr lang="en-US" dirty="0" smtClean="0"/>
              <a:t>Continues execution as long as a condition is true</a:t>
            </a:r>
          </a:p>
          <a:p>
            <a:pPr eaLnBrk="1" hangingPunct="1"/>
            <a:r>
              <a:rPr lang="en-US" dirty="0" smtClean="0"/>
              <a:t>Good for situations where you don’t know exactly how many times the loop should be executed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While Loops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Basic syntax (</a:t>
            </a:r>
            <a:r>
              <a:rPr lang="en-US" dirty="0" err="1" smtClean="0"/>
              <a:t>pseudocode</a:t>
            </a:r>
            <a:r>
              <a:rPr lang="en-US" dirty="0" smtClean="0"/>
              <a:t>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while (some condition is true)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execute these statements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68324" name="AutoShape 4"/>
          <p:cNvSpPr>
            <a:spLocks/>
          </p:cNvSpPr>
          <p:nvPr/>
        </p:nvSpPr>
        <p:spPr bwMode="auto">
          <a:xfrm>
            <a:off x="2466975" y="4159250"/>
            <a:ext cx="1524000" cy="647700"/>
          </a:xfrm>
          <a:prstGeom prst="borderCallout1">
            <a:avLst>
              <a:gd name="adj1" fmla="val 17648"/>
              <a:gd name="adj2" fmla="val -5000"/>
              <a:gd name="adj3" fmla="val -166667"/>
              <a:gd name="adj4" fmla="val -575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Read</a:t>
            </a:r>
          </a:p>
          <a:p>
            <a:pPr algn="ctr"/>
            <a:r>
              <a:rPr lang="en-US"/>
              <a:t>“as long as”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8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While Loops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Unlike a </a:t>
            </a:r>
            <a:r>
              <a:rPr lang="en-US" dirty="0" smtClean="0">
                <a:solidFill>
                  <a:srgbClr val="0066FF"/>
                </a:solidFill>
              </a:rPr>
              <a:t>for</a:t>
            </a:r>
            <a:r>
              <a:rPr lang="en-US" dirty="0" smtClean="0"/>
              <a:t> loop, a </a:t>
            </a:r>
            <a:r>
              <a:rPr lang="en-US" dirty="0" smtClean="0">
                <a:solidFill>
                  <a:srgbClr val="0066FF"/>
                </a:solidFill>
              </a:rPr>
              <a:t>while</a:t>
            </a:r>
            <a:r>
              <a:rPr lang="en-US" dirty="0" smtClean="0"/>
              <a:t> loop:</a:t>
            </a:r>
          </a:p>
          <a:p>
            <a:pPr lvl="1" eaLnBrk="1" hangingPunct="1"/>
            <a:r>
              <a:rPr lang="en-US" dirty="0" smtClean="0"/>
              <a:t>Has no built-in starting value</a:t>
            </a:r>
          </a:p>
          <a:p>
            <a:pPr lvl="1" eaLnBrk="1" hangingPunct="1"/>
            <a:r>
              <a:rPr lang="en-US" dirty="0" smtClean="0"/>
              <a:t>Has no built-in increment instruction</a:t>
            </a:r>
          </a:p>
          <a:p>
            <a:pPr eaLnBrk="1" hangingPunct="1"/>
            <a:r>
              <a:rPr lang="en-US" dirty="0" smtClean="0"/>
              <a:t>The continuing condition is tested at the beginning of the loop</a:t>
            </a:r>
          </a:p>
          <a:p>
            <a:pPr eaLnBrk="1" hangingPunct="1"/>
            <a:endParaRPr lang="en-US" dirty="0" smtClean="0">
              <a:hlinkClick r:id="rId2" action="ppaction://hlinkfile"/>
            </a:endParaRP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Ch14-Ex-02.html</a:t>
            </a:r>
            <a:endParaRPr lang="en-US" dirty="0" smtClean="0"/>
          </a:p>
          <a:p>
            <a:pPr lvl="1" eaLnBrk="1" hangingPunct="1"/>
            <a:r>
              <a:rPr lang="en-US" dirty="0" smtClean="0"/>
              <a:t>Has a potential problem</a:t>
            </a:r>
          </a:p>
          <a:p>
            <a:pPr lvl="1" eaLnBrk="1" hangingPunct="1"/>
            <a:r>
              <a:rPr lang="en-US" dirty="0" smtClean="0"/>
              <a:t>Fix: </a:t>
            </a:r>
            <a:r>
              <a:rPr lang="en-US" dirty="0" smtClean="0">
                <a:hlinkClick r:id="rId3" action="ppaction://hlinkfile"/>
              </a:rPr>
              <a:t>Ch14-Ex-02a.html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While Loops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534400" cy="4495800"/>
          </a:xfrm>
        </p:spPr>
        <p:txBody>
          <a:bodyPr/>
          <a:lstStyle/>
          <a:p>
            <a:pPr eaLnBrk="1" hangingPunct="1"/>
            <a:r>
              <a:rPr lang="en-US" sz="2800" b="1" i="1" dirty="0" smtClean="0"/>
              <a:t>If</a:t>
            </a:r>
            <a:r>
              <a:rPr lang="en-US" sz="2800" dirty="0" smtClean="0"/>
              <a:t> the while is used for counting: </a:t>
            </a:r>
            <a:br>
              <a:rPr lang="en-US" sz="2800" dirty="0" smtClean="0"/>
            </a:br>
            <a:r>
              <a:rPr lang="en-US" sz="2800" dirty="0" smtClean="0"/>
              <a:t>There is no starting condition or increment instruction, the programmer must supply them: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=0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while (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&lt;=3)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  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=ctr+1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   alert(“The counter is “+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Back to Repetitive Code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Problem: the same code is repeated over and over but with minor changes</a:t>
            </a:r>
          </a:p>
          <a:p>
            <a:pPr eaLnBrk="1" hangingPunct="1"/>
            <a:r>
              <a:rPr lang="en-US" dirty="0" smtClean="0"/>
              <a:t>How can this be implemented?</a:t>
            </a:r>
          </a:p>
          <a:p>
            <a:pPr eaLnBrk="1" hangingPunct="1"/>
            <a:r>
              <a:rPr lang="en-US" dirty="0" smtClean="0"/>
              <a:t>Example: A series of conditional statements …</a:t>
            </a:r>
          </a:p>
          <a:p>
            <a:pPr lvl="1" eaLnBrk="1" hangingPunct="1"/>
            <a:r>
              <a:rPr lang="en-US" dirty="0" smtClean="0"/>
              <a:t>Consider a number of questions</a:t>
            </a:r>
          </a:p>
          <a:p>
            <a:pPr lvl="2" eaLnBrk="1" hangingPunct="1"/>
            <a:r>
              <a:rPr lang="en-US" dirty="0" smtClean="0"/>
              <a:t>Meyers-Briggs personality test</a:t>
            </a:r>
          </a:p>
          <a:p>
            <a:pPr lvl="1" eaLnBrk="1" hangingPunct="1"/>
            <a:r>
              <a:rPr lang="en-US" dirty="0" smtClean="0"/>
              <a:t>Each of which has three possible responses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While Loops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>
            <a:normAutofit lnSpcReduction="10000"/>
          </a:bodyPr>
          <a:lstStyle/>
          <a:p>
            <a:pPr marL="609600" indent="-609600" eaLnBrk="1" hangingPunct="1"/>
            <a:r>
              <a:rPr lang="en-US" dirty="0" smtClean="0"/>
              <a:t>Sequence of events: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</a:pPr>
            <a:r>
              <a:rPr lang="en-US" sz="2400" dirty="0" smtClean="0"/>
              <a:t>Set </a:t>
            </a:r>
            <a:r>
              <a:rPr lang="en-US" sz="2400" dirty="0" err="1" smtClean="0">
                <a:solidFill>
                  <a:srgbClr val="0066FF"/>
                </a:solidFill>
              </a:rPr>
              <a:t>ctr</a:t>
            </a:r>
            <a:r>
              <a:rPr lang="en-US" sz="2400" dirty="0" smtClean="0"/>
              <a:t> to 0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</a:pPr>
            <a:r>
              <a:rPr lang="en-US" sz="2400" dirty="0" smtClean="0"/>
              <a:t>Is </a:t>
            </a:r>
            <a:r>
              <a:rPr lang="en-US" sz="2400" dirty="0" err="1" smtClean="0">
                <a:solidFill>
                  <a:srgbClr val="0066FF"/>
                </a:solidFill>
              </a:rPr>
              <a:t>ctr</a:t>
            </a:r>
            <a:r>
              <a:rPr lang="en-US" sz="2400" dirty="0" smtClean="0">
                <a:solidFill>
                  <a:srgbClr val="0066FF"/>
                </a:solidFill>
              </a:rPr>
              <a:t>&lt;=3</a:t>
            </a:r>
            <a:r>
              <a:rPr lang="en-US" sz="2400" dirty="0" smtClean="0"/>
              <a:t>?</a:t>
            </a:r>
          </a:p>
          <a:p>
            <a:pPr marL="1390650" lvl="2" indent="-533400" eaLnBrk="1" hangingPunct="1">
              <a:buFont typeface="+mj-lt"/>
              <a:buAutoNum type="alphaLcParenR"/>
            </a:pPr>
            <a:r>
              <a:rPr lang="en-US" sz="2000" dirty="0" smtClean="0"/>
              <a:t>If so, execute code inside while block</a:t>
            </a:r>
          </a:p>
          <a:p>
            <a:pPr marL="1847850" lvl="3" indent="-533400" eaLnBrk="1" hangingPunct="1">
              <a:buFont typeface="+mj-lt"/>
              <a:buAutoNum type="romanLcPeriod"/>
            </a:pPr>
            <a:r>
              <a:rPr lang="en-US" sz="1600" dirty="0" smtClean="0"/>
              <a:t>Increment </a:t>
            </a:r>
            <a:r>
              <a:rPr lang="en-US" sz="1600" dirty="0" err="1" smtClean="0">
                <a:solidFill>
                  <a:srgbClr val="0066FF"/>
                </a:solidFill>
              </a:rPr>
              <a:t>ctr</a:t>
            </a:r>
            <a:r>
              <a:rPr lang="en-US" sz="1600" dirty="0" smtClean="0"/>
              <a:t> by one</a:t>
            </a:r>
          </a:p>
          <a:p>
            <a:pPr marL="1847850" lvl="3" indent="-533400" eaLnBrk="1" hangingPunct="1">
              <a:buFont typeface="+mj-lt"/>
              <a:buAutoNum type="romanLcPeriod"/>
            </a:pPr>
            <a:r>
              <a:rPr lang="en-US" sz="1600" dirty="0" smtClean="0"/>
              <a:t>Execute the </a:t>
            </a:r>
            <a:r>
              <a:rPr lang="en-US" sz="1600" dirty="0" smtClean="0">
                <a:solidFill>
                  <a:srgbClr val="0066FF"/>
                </a:solidFill>
              </a:rPr>
              <a:t>alert</a:t>
            </a:r>
            <a:r>
              <a:rPr lang="en-US" sz="1600" dirty="0" smtClean="0"/>
              <a:t> statement</a:t>
            </a:r>
          </a:p>
          <a:p>
            <a:pPr marL="1847850" lvl="3" indent="-533400" eaLnBrk="1" hangingPunct="1">
              <a:buFont typeface="+mj-lt"/>
              <a:buAutoNum type="romanLcPeriod"/>
            </a:pPr>
            <a:r>
              <a:rPr lang="en-US" sz="1600" dirty="0" smtClean="0"/>
              <a:t>Continue at step 2 </a:t>
            </a:r>
          </a:p>
          <a:p>
            <a:pPr marL="1390650" lvl="2" indent="-533400" eaLnBrk="1" hangingPunct="1">
              <a:buFont typeface="+mj-lt"/>
              <a:buAutoNum type="alphaLcParenR"/>
            </a:pPr>
            <a:r>
              <a:rPr lang="en-US" sz="2000" dirty="0" smtClean="0"/>
              <a:t>If not, exit loop and execute statement at step 3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</a:pPr>
            <a:r>
              <a:rPr lang="en-US" sz="2400" dirty="0" smtClean="0"/>
              <a:t>Next statement following </a:t>
            </a:r>
            <a:r>
              <a:rPr lang="en-US" sz="2400" dirty="0" smtClean="0">
                <a:solidFill>
                  <a:srgbClr val="0066FF"/>
                </a:solidFill>
              </a:rPr>
              <a:t>while</a:t>
            </a:r>
            <a:r>
              <a:rPr lang="en-US" sz="2400" dirty="0" smtClean="0"/>
              <a:t> block</a:t>
            </a:r>
          </a:p>
          <a:p>
            <a:pPr marL="609600" indent="-609600" eaLnBrk="1" hangingPunct="1"/>
            <a:endParaRPr lang="en-US" dirty="0" smtClean="0">
              <a:hlinkClick r:id="rId2" action="ppaction://hlinkfile"/>
            </a:endParaRPr>
          </a:p>
          <a:p>
            <a:pPr marL="609600" indent="-609600" eaLnBrk="1" hangingPunct="1"/>
            <a:r>
              <a:rPr lang="en-US" dirty="0" smtClean="0">
                <a:hlinkClick r:id="rId2" action="ppaction://hlinkfile"/>
              </a:rPr>
              <a:t>Ch14-Ex-03.html</a:t>
            </a:r>
            <a:endParaRPr lang="en-US" dirty="0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5257800" y="1752600"/>
            <a:ext cx="3228975" cy="14938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pPr marL="114300" lvl="1"/>
            <a:r>
              <a:rPr lang="en-US">
                <a:solidFill>
                  <a:srgbClr val="0066FF"/>
                </a:solidFill>
              </a:rPr>
              <a:t>var ctr=0</a:t>
            </a:r>
          </a:p>
          <a:p>
            <a:pPr marL="114300" lvl="1"/>
            <a:r>
              <a:rPr lang="en-US">
                <a:solidFill>
                  <a:srgbClr val="0066FF"/>
                </a:solidFill>
              </a:rPr>
              <a:t>while (ctr&lt;=3) {</a:t>
            </a:r>
          </a:p>
          <a:p>
            <a:pPr marL="114300" lvl="1"/>
            <a:r>
              <a:rPr lang="en-US">
                <a:solidFill>
                  <a:srgbClr val="0066FF"/>
                </a:solidFill>
              </a:rPr>
              <a:t>    ctr=ctr+1</a:t>
            </a:r>
          </a:p>
          <a:p>
            <a:pPr marL="114300" lvl="1"/>
            <a:r>
              <a:rPr lang="en-US">
                <a:solidFill>
                  <a:srgbClr val="0066FF"/>
                </a:solidFill>
              </a:rPr>
              <a:t>    alert(“The counter is “+ctr)</a:t>
            </a:r>
          </a:p>
          <a:p>
            <a:pPr marL="114300" lvl="1"/>
            <a:r>
              <a:rPr lang="en-US">
                <a:solidFill>
                  <a:srgbClr val="0066FF"/>
                </a:solidFill>
              </a:rPr>
              <a:t>}</a:t>
            </a:r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Infinite Loops (While)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Infinite loops – repeat forever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Usually not a good thing!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= 0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while (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&lt;2 ) {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</a:rPr>
              <a:t> …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+ 1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Infinite Loops (While)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Another “infinite” loop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Loop forever?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= 0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while (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&lt;2 ) {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</a:rPr>
              <a:t> …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- 2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rgbClr val="0066FF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rgbClr val="0066FF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Infinite Loops (For)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Another infinite loop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endParaRPr lang="en-US" b="1" dirty="0" smtClean="0">
              <a:solidFill>
                <a:srgbClr val="0066FF"/>
              </a:solidFill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for (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=1;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&lt;5;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++ )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</a:rPr>
              <a:t> …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= 3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Infinite Loops (For)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Yet another infinite loop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endParaRPr lang="en-US" sz="2400" b="1" dirty="0" smtClean="0">
              <a:solidFill>
                <a:srgbClr val="0066FF"/>
              </a:solidFill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for (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=1;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!=4;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=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+ 2 )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  </a:t>
            </a:r>
            <a:r>
              <a:rPr lang="en-US" sz="2400" b="1" dirty="0" smtClean="0">
                <a:latin typeface="Courier New" pitchFamily="49" charset="0"/>
              </a:rPr>
              <a:t> …</a:t>
            </a:r>
            <a:endParaRPr lang="en-US" sz="2400" b="1" dirty="0" smtClean="0">
              <a:solidFill>
                <a:srgbClr val="0066FF"/>
              </a:solidFill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}</a:t>
            </a:r>
          </a:p>
          <a:p>
            <a:pPr eaLnBrk="1" hangingPunct="1"/>
            <a:endParaRPr lang="en-US" sz="2800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Three Types of Loops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For</a:t>
            </a:r>
          </a:p>
          <a:p>
            <a:pPr eaLnBrk="1" hangingPunct="1"/>
            <a:r>
              <a:rPr lang="en-US" sz="4000" smtClean="0"/>
              <a:t>While</a:t>
            </a:r>
          </a:p>
          <a:p>
            <a:pPr eaLnBrk="1" hangingPunct="1"/>
            <a:r>
              <a:rPr lang="en-US" sz="4000" b="1" i="1" u="sng" smtClean="0">
                <a:solidFill>
                  <a:srgbClr val="FF0000"/>
                </a:solidFill>
              </a:rPr>
              <a:t>Do-While</a:t>
            </a:r>
          </a:p>
          <a:p>
            <a:pPr eaLnBrk="1" hangingPunct="1"/>
            <a:endParaRPr lang="en-US" b="1" i="1" u="sng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Do-While Loops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7244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66FF"/>
                </a:solidFill>
              </a:rPr>
              <a:t>do-while</a:t>
            </a:r>
            <a:r>
              <a:rPr lang="en-US" dirty="0" smtClean="0"/>
              <a:t> loop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Like </a:t>
            </a:r>
            <a:r>
              <a:rPr lang="en-US" dirty="0" smtClean="0">
                <a:solidFill>
                  <a:srgbClr val="0066FF"/>
                </a:solidFill>
              </a:rPr>
              <a:t>while</a:t>
            </a:r>
            <a:r>
              <a:rPr lang="en-US" dirty="0" smtClean="0"/>
              <a:t> except test is at end instead of at beginning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Code in the loop brackets executed </a:t>
            </a:r>
            <a:r>
              <a:rPr lang="en-US" b="1" i="1" dirty="0" smtClean="0"/>
              <a:t>at least</a:t>
            </a:r>
            <a:r>
              <a:rPr lang="en-US" dirty="0" smtClean="0"/>
              <a:t> once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Basic syntax (</a:t>
            </a:r>
            <a:r>
              <a:rPr lang="en-US" dirty="0" err="1" smtClean="0"/>
              <a:t>pseudocode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do {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 these statements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} while (some condition is true)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hlinkClick r:id="rId2" action="ppaction://hlinkfile"/>
              </a:rPr>
              <a:t>Ch14-Ex-04.html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While vs. Do-While Loops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66FF"/>
                </a:solidFill>
              </a:rPr>
              <a:t>while</a:t>
            </a:r>
            <a:r>
              <a:rPr lang="en-US" dirty="0" smtClean="0"/>
              <a:t> is useful when you might not want to execute code in the loop block under certain conditions</a:t>
            </a:r>
          </a:p>
          <a:p>
            <a:pPr eaLnBrk="1" hangingPunct="1"/>
            <a:r>
              <a:rPr lang="en-US" dirty="0" smtClean="0">
                <a:solidFill>
                  <a:srgbClr val="0066FF"/>
                </a:solidFill>
              </a:rPr>
              <a:t>do-while</a:t>
            </a:r>
            <a:r>
              <a:rPr lang="en-US" dirty="0" smtClean="0"/>
              <a:t> is useful when you </a:t>
            </a:r>
            <a:r>
              <a:rPr lang="en-US" i="1" dirty="0" smtClean="0">
                <a:solidFill>
                  <a:srgbClr val="FF0000"/>
                </a:solidFill>
              </a:rPr>
              <a:t>always</a:t>
            </a:r>
            <a:r>
              <a:rPr lang="en-US" dirty="0" smtClean="0"/>
              <a:t> want to execute code in the loop block at least once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9600" smtClean="0"/>
              <a:t>Arrays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Single variables have limited usefulness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Sometimes many of the same “type” of data need to be stored: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Students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Scores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Questions, etc.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programming construct suited for this purpose is an </a:t>
            </a:r>
            <a:r>
              <a:rPr lang="en-US" b="1" smtClean="0">
                <a:solidFill>
                  <a:srgbClr val="FF0000"/>
                </a:solidFill>
              </a:rPr>
              <a:t>array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Repetitive Code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var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</a:rPr>
              <a:t>scoreA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=0,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</a:rPr>
              <a:t>scoreB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=0,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</a:rPr>
              <a:t>scoreC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=0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if      (document.question1.choiceRB[</a:t>
            </a:r>
            <a:r>
              <a:rPr lang="en-US" sz="2000" b="1" dirty="0" smtClean="0">
                <a:solidFill>
                  <a:srgbClr val="339933"/>
                </a:solidFill>
                <a:latin typeface="Courier New" pitchFamily="49" charset="0"/>
              </a:rPr>
              <a:t>0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].checked)</a:t>
            </a:r>
            <a:b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</a:b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/>
            </a:r>
            <a:b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</a:b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 {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</a:rPr>
              <a:t>scoreA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=scoreA+1 }</a:t>
            </a:r>
            <a:b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</a:br>
            <a:endParaRPr lang="en-US" sz="2000" b="1" dirty="0" smtClean="0">
              <a:solidFill>
                <a:srgbClr val="0066FF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else if (document.question1.choiceRB[</a:t>
            </a:r>
            <a:r>
              <a:rPr lang="en-US" sz="2000" b="1" dirty="0" smtClean="0">
                <a:solidFill>
                  <a:srgbClr val="339933"/>
                </a:solidFill>
                <a:latin typeface="Courier New" pitchFamily="49" charset="0"/>
              </a:rPr>
              <a:t>1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].checked)</a:t>
            </a:r>
            <a:b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</a:b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/>
            </a:r>
            <a:b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</a:b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 {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</a:rPr>
              <a:t>scoreB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=scoreB+1 }</a:t>
            </a:r>
            <a:b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</a:br>
            <a:endParaRPr lang="en-US" sz="2000" b="1" dirty="0" smtClean="0">
              <a:solidFill>
                <a:srgbClr val="0066FF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else if (document.question1.choiceRB[</a:t>
            </a:r>
            <a:r>
              <a:rPr lang="en-US" sz="2000" b="1" dirty="0" smtClean="0">
                <a:solidFill>
                  <a:srgbClr val="339933"/>
                </a:solidFill>
                <a:latin typeface="Courier New" pitchFamily="49" charset="0"/>
              </a:rPr>
              <a:t>2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].checked)</a:t>
            </a:r>
            <a:b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</a:br>
            <a:endParaRPr lang="en-US" sz="2000" b="1" dirty="0" smtClean="0">
              <a:solidFill>
                <a:srgbClr val="0066FF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	 {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</a:rPr>
              <a:t>scoreC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=scoreC+1 }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Arrays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Arrays are </a:t>
            </a:r>
            <a:r>
              <a:rPr lang="en-US" dirty="0" smtClean="0">
                <a:solidFill>
                  <a:srgbClr val="339933"/>
                </a:solidFill>
              </a:rPr>
              <a:t>compound variables organized as an ordered collection of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(a bunch of stuff numbered and retrievable by its number)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Collection (array) itself has a name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Individual data items (“array elements”) are referred to by an index value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Arrays</a:t>
            </a:r>
          </a:p>
        </p:txBody>
      </p:sp>
      <p:graphicFrame>
        <p:nvGraphicFramePr>
          <p:cNvPr id="580673" name="Group 65"/>
          <p:cNvGraphicFramePr>
            <a:graphicFrameLocks noGrp="1"/>
          </p:cNvGraphicFramePr>
          <p:nvPr>
            <p:ph sz="half" idx="1"/>
          </p:nvPr>
        </p:nvGraphicFramePr>
        <p:xfrm>
          <a:off x="457200" y="3581400"/>
          <a:ext cx="8001000" cy="685800"/>
        </p:xfrm>
        <a:graphic>
          <a:graphicData uri="http://schemas.openxmlformats.org/drawingml/2006/table">
            <a:tbl>
              <a:tblPr/>
              <a:tblGrid>
                <a:gridCol w="1600200"/>
                <a:gridCol w="1600200"/>
                <a:gridCol w="1600200"/>
                <a:gridCol w="1600200"/>
                <a:gridCol w="1600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57" name="Text Box 20"/>
          <p:cNvSpPr txBox="1">
            <a:spLocks noChangeArrowheads="1"/>
          </p:cNvSpPr>
          <p:nvPr/>
        </p:nvSpPr>
        <p:spPr bwMode="auto">
          <a:xfrm>
            <a:off x="457200" y="2895600"/>
            <a:ext cx="4897438" cy="579438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Array named </a:t>
            </a:r>
            <a:r>
              <a:rPr lang="en-US" sz="3200">
                <a:solidFill>
                  <a:srgbClr val="0066FF"/>
                </a:solidFill>
              </a:rPr>
              <a:t>sampleArray</a:t>
            </a: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457200" y="4343400"/>
            <a:ext cx="8001000" cy="747713"/>
            <a:chOff x="288" y="2736"/>
            <a:chExt cx="5040" cy="471"/>
          </a:xfrm>
        </p:grpSpPr>
        <p:sp>
          <p:nvSpPr>
            <p:cNvPr id="35886" name="Text Box 21"/>
            <p:cNvSpPr txBox="1">
              <a:spLocks noChangeArrowheads="1"/>
            </p:cNvSpPr>
            <p:nvPr/>
          </p:nvSpPr>
          <p:spPr bwMode="auto">
            <a:xfrm>
              <a:off x="2208" y="2976"/>
              <a:ext cx="1244" cy="231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Element numbers</a:t>
              </a:r>
            </a:p>
          </p:txBody>
        </p:sp>
        <p:sp>
          <p:nvSpPr>
            <p:cNvPr id="35887" name="Rectangle 27"/>
            <p:cNvSpPr>
              <a:spLocks noChangeArrowheads="1"/>
            </p:cNvSpPr>
            <p:nvPr/>
          </p:nvSpPr>
          <p:spPr bwMode="auto">
            <a:xfrm>
              <a:off x="4320" y="2736"/>
              <a:ext cx="1008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/>
            <a:lstStyle/>
            <a:p>
              <a:pPr algn="ctr"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/>
                <a:t>4</a:t>
              </a:r>
            </a:p>
          </p:txBody>
        </p:sp>
        <p:sp>
          <p:nvSpPr>
            <p:cNvPr id="35888" name="Rectangle 26"/>
            <p:cNvSpPr>
              <a:spLocks noChangeArrowheads="1"/>
            </p:cNvSpPr>
            <p:nvPr/>
          </p:nvSpPr>
          <p:spPr bwMode="auto">
            <a:xfrm>
              <a:off x="3311" y="2736"/>
              <a:ext cx="1009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/>
            <a:lstStyle/>
            <a:p>
              <a:pPr algn="ctr"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/>
                <a:t>3</a:t>
              </a:r>
            </a:p>
          </p:txBody>
        </p:sp>
        <p:sp>
          <p:nvSpPr>
            <p:cNvPr id="35889" name="Rectangle 25"/>
            <p:cNvSpPr>
              <a:spLocks noChangeArrowheads="1"/>
            </p:cNvSpPr>
            <p:nvPr/>
          </p:nvSpPr>
          <p:spPr bwMode="auto">
            <a:xfrm>
              <a:off x="2305" y="2736"/>
              <a:ext cx="1006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/>
            <a:lstStyle/>
            <a:p>
              <a:pPr algn="ctr"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/>
                <a:t>2</a:t>
              </a:r>
            </a:p>
          </p:txBody>
        </p:sp>
        <p:sp>
          <p:nvSpPr>
            <p:cNvPr id="35890" name="Rectangle 24"/>
            <p:cNvSpPr>
              <a:spLocks noChangeArrowheads="1"/>
            </p:cNvSpPr>
            <p:nvPr/>
          </p:nvSpPr>
          <p:spPr bwMode="auto">
            <a:xfrm>
              <a:off x="1296" y="2736"/>
              <a:ext cx="1009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/>
            <a:lstStyle/>
            <a:p>
              <a:pPr algn="ctr"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/>
                <a:t>1</a:t>
              </a:r>
            </a:p>
          </p:txBody>
        </p:sp>
        <p:sp>
          <p:nvSpPr>
            <p:cNvPr id="35891" name="Rectangle 23"/>
            <p:cNvSpPr>
              <a:spLocks noChangeArrowheads="1"/>
            </p:cNvSpPr>
            <p:nvPr/>
          </p:nvSpPr>
          <p:spPr bwMode="auto">
            <a:xfrm>
              <a:off x="288" y="2736"/>
              <a:ext cx="1008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/>
            <a:lstStyle/>
            <a:p>
              <a:pPr algn="ctr"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/>
                <a:t>0</a:t>
              </a:r>
            </a:p>
          </p:txBody>
        </p:sp>
      </p:grpSp>
      <p:sp>
        <p:nvSpPr>
          <p:cNvPr id="35859" name="Line 28"/>
          <p:cNvSpPr>
            <a:spLocks noChangeShapeType="1"/>
          </p:cNvSpPr>
          <p:nvPr/>
        </p:nvSpPr>
        <p:spPr bwMode="auto">
          <a:xfrm>
            <a:off x="457200" y="4343400"/>
            <a:ext cx="1600200" cy="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0" name="Line 29"/>
          <p:cNvSpPr>
            <a:spLocks noChangeShapeType="1"/>
          </p:cNvSpPr>
          <p:nvPr/>
        </p:nvSpPr>
        <p:spPr bwMode="auto">
          <a:xfrm>
            <a:off x="457200" y="4800600"/>
            <a:ext cx="1600200" cy="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1" name="Line 30"/>
          <p:cNvSpPr>
            <a:spLocks noChangeShapeType="1"/>
          </p:cNvSpPr>
          <p:nvPr/>
        </p:nvSpPr>
        <p:spPr bwMode="auto">
          <a:xfrm>
            <a:off x="457200" y="4343400"/>
            <a:ext cx="0" cy="45720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2" name="Line 35"/>
          <p:cNvSpPr>
            <a:spLocks noChangeShapeType="1"/>
          </p:cNvSpPr>
          <p:nvPr/>
        </p:nvSpPr>
        <p:spPr bwMode="auto">
          <a:xfrm>
            <a:off x="8458200" y="4343400"/>
            <a:ext cx="0" cy="45720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3" name="Line 39"/>
          <p:cNvSpPr>
            <a:spLocks noChangeShapeType="1"/>
          </p:cNvSpPr>
          <p:nvPr/>
        </p:nvSpPr>
        <p:spPr bwMode="auto">
          <a:xfrm>
            <a:off x="2057400" y="4343400"/>
            <a:ext cx="1601788" cy="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4" name="Line 40"/>
          <p:cNvSpPr>
            <a:spLocks noChangeShapeType="1"/>
          </p:cNvSpPr>
          <p:nvPr/>
        </p:nvSpPr>
        <p:spPr bwMode="auto">
          <a:xfrm>
            <a:off x="2057400" y="4800600"/>
            <a:ext cx="1601788" cy="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5" name="Line 41"/>
          <p:cNvSpPr>
            <a:spLocks noChangeShapeType="1"/>
          </p:cNvSpPr>
          <p:nvPr/>
        </p:nvSpPr>
        <p:spPr bwMode="auto">
          <a:xfrm>
            <a:off x="3659188" y="4343400"/>
            <a:ext cx="1597025" cy="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6" name="Line 42"/>
          <p:cNvSpPr>
            <a:spLocks noChangeShapeType="1"/>
          </p:cNvSpPr>
          <p:nvPr/>
        </p:nvSpPr>
        <p:spPr bwMode="auto">
          <a:xfrm>
            <a:off x="3659188" y="4800600"/>
            <a:ext cx="1597025" cy="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7" name="Line 43"/>
          <p:cNvSpPr>
            <a:spLocks noChangeShapeType="1"/>
          </p:cNvSpPr>
          <p:nvPr/>
        </p:nvSpPr>
        <p:spPr bwMode="auto">
          <a:xfrm>
            <a:off x="5256213" y="4343400"/>
            <a:ext cx="1601787" cy="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8" name="Line 44"/>
          <p:cNvSpPr>
            <a:spLocks noChangeShapeType="1"/>
          </p:cNvSpPr>
          <p:nvPr/>
        </p:nvSpPr>
        <p:spPr bwMode="auto">
          <a:xfrm>
            <a:off x="5256213" y="4800600"/>
            <a:ext cx="1601787" cy="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9" name="Line 45"/>
          <p:cNvSpPr>
            <a:spLocks noChangeShapeType="1"/>
          </p:cNvSpPr>
          <p:nvPr/>
        </p:nvSpPr>
        <p:spPr bwMode="auto">
          <a:xfrm>
            <a:off x="6858000" y="4343400"/>
            <a:ext cx="1600200" cy="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70" name="Line 46"/>
          <p:cNvSpPr>
            <a:spLocks noChangeShapeType="1"/>
          </p:cNvSpPr>
          <p:nvPr/>
        </p:nvSpPr>
        <p:spPr bwMode="auto">
          <a:xfrm>
            <a:off x="6858000" y="4800600"/>
            <a:ext cx="1600200" cy="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80675" name="Group 67"/>
          <p:cNvGraphicFramePr>
            <a:graphicFrameLocks noGrp="1"/>
          </p:cNvGraphicFramePr>
          <p:nvPr>
            <p:ph sz="half" idx="2"/>
          </p:nvPr>
        </p:nvGraphicFramePr>
        <p:xfrm>
          <a:off x="455613" y="3582988"/>
          <a:ext cx="8001000" cy="674688"/>
        </p:xfrm>
        <a:graphic>
          <a:graphicData uri="http://schemas.openxmlformats.org/drawingml/2006/table">
            <a:tbl>
              <a:tblPr/>
              <a:tblGrid>
                <a:gridCol w="1600200"/>
                <a:gridCol w="1600200"/>
                <a:gridCol w="1600200"/>
                <a:gridCol w="1600200"/>
                <a:gridCol w="1600200"/>
              </a:tblGrid>
              <a:tr h="674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“Hi”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39.72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-54.9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0690" name="Text Box 82"/>
          <p:cNvSpPr txBox="1">
            <a:spLocks noChangeArrowheads="1"/>
          </p:cNvSpPr>
          <p:nvPr/>
        </p:nvSpPr>
        <p:spPr bwMode="auto">
          <a:xfrm>
            <a:off x="2438400" y="51816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66FF"/>
                </a:solidFill>
              </a:rPr>
              <a:t>sampleArray[0]</a:t>
            </a:r>
            <a:r>
              <a:rPr lang="en-US" sz="2400"/>
              <a:t> contains </a:t>
            </a:r>
            <a:r>
              <a:rPr lang="en-US" sz="2400">
                <a:solidFill>
                  <a:srgbClr val="CC3300"/>
                </a:solidFill>
              </a:rPr>
              <a:t>“Hi”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0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069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Arrays must be created</a:t>
            </a:r>
          </a:p>
          <a:p>
            <a:pPr eaLnBrk="1" hangingPunct="1"/>
            <a:r>
              <a:rPr lang="en-US" dirty="0" smtClean="0"/>
              <a:t>Similar to declaring a variable</a:t>
            </a:r>
          </a:p>
          <a:p>
            <a:pPr eaLnBrk="1" hangingPunct="1"/>
            <a:r>
              <a:rPr lang="en-US" dirty="0" smtClean="0"/>
              <a:t>Syntax (JavaScript):</a:t>
            </a:r>
          </a:p>
          <a:p>
            <a:pPr eaLnBrk="1" hangingPunct="1"/>
            <a:endParaRPr lang="en-US" sz="10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var </a:t>
            </a:r>
            <a:r>
              <a:rPr lang="en-US" sz="3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= new Array(5)</a:t>
            </a:r>
          </a:p>
        </p:txBody>
      </p:sp>
      <p:sp>
        <p:nvSpPr>
          <p:cNvPr id="36868" name="AutoShape 4"/>
          <p:cNvSpPr>
            <a:spLocks/>
          </p:cNvSpPr>
          <p:nvPr/>
        </p:nvSpPr>
        <p:spPr bwMode="auto">
          <a:xfrm>
            <a:off x="3684588" y="4979988"/>
            <a:ext cx="2286000" cy="647700"/>
          </a:xfrm>
          <a:prstGeom prst="borderCallout1">
            <a:avLst>
              <a:gd name="adj1" fmla="val 17648"/>
              <a:gd name="adj2" fmla="val 103333"/>
              <a:gd name="adj3" fmla="val -74755"/>
              <a:gd name="adj4" fmla="val 12215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Number of elements in  sampleArray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Arrays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Array elements are referred to by: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array name 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element number (or </a:t>
            </a:r>
            <a:r>
              <a:rPr lang="en-US" dirty="0" smtClean="0">
                <a:solidFill>
                  <a:srgbClr val="FF0000"/>
                </a:solidFill>
              </a:rPr>
              <a:t>index</a:t>
            </a:r>
            <a:r>
              <a:rPr lang="en-US" dirty="0" smtClean="0"/>
              <a:t>) enclosed in square brackets: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[0] = “Hi”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[1] = 39.72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3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[2] = 25 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3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[3] = true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[4] = -54.9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Arrays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There is </a:t>
            </a:r>
            <a:r>
              <a:rPr lang="en-US" dirty="0" smtClean="0">
                <a:solidFill>
                  <a:srgbClr val="FF0000"/>
                </a:solidFill>
              </a:rPr>
              <a:t>no implied order </a:t>
            </a:r>
            <a:r>
              <a:rPr lang="en-US" dirty="0" smtClean="0"/>
              <a:t>in assignment statements</a:t>
            </a:r>
          </a:p>
          <a:p>
            <a:pPr eaLnBrk="1" hangingPunct="1"/>
            <a:r>
              <a:rPr lang="en-US" dirty="0" smtClean="0"/>
              <a:t>The element number is sufficient</a:t>
            </a:r>
          </a:p>
          <a:p>
            <a:pPr eaLnBrk="1" hangingPunct="1"/>
            <a:endParaRPr lang="en-US" sz="12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 </a:t>
            </a:r>
            <a:r>
              <a:rPr lang="en-US" sz="2000" dirty="0" err="1" smtClean="0">
                <a:solidFill>
                  <a:srgbClr val="0066FF"/>
                </a:solidFill>
              </a:rPr>
              <a:t>sampleArray</a:t>
            </a:r>
            <a:r>
              <a:rPr lang="en-US" sz="2000" dirty="0" smtClean="0">
                <a:solidFill>
                  <a:srgbClr val="0066FF"/>
                </a:solidFill>
              </a:rPr>
              <a:t>[0] = “Hi”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 </a:t>
            </a:r>
            <a:r>
              <a:rPr lang="en-US" sz="2000" dirty="0" err="1" smtClean="0">
                <a:solidFill>
                  <a:srgbClr val="0066FF"/>
                </a:solidFill>
              </a:rPr>
              <a:t>sampleArray</a:t>
            </a:r>
            <a:r>
              <a:rPr lang="en-US" sz="2000" dirty="0" smtClean="0">
                <a:solidFill>
                  <a:srgbClr val="0066FF"/>
                </a:solidFill>
              </a:rPr>
              <a:t>[1] = 39.72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   </a:t>
            </a:r>
            <a:r>
              <a:rPr lang="en-US" sz="2000" dirty="0" smtClean="0"/>
              <a:t> </a:t>
            </a:r>
            <a:r>
              <a:rPr lang="en-US" dirty="0" smtClean="0"/>
              <a:t>is equivalent to</a:t>
            </a:r>
            <a:endParaRPr lang="en-US" sz="20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 </a:t>
            </a:r>
            <a:r>
              <a:rPr lang="en-US" sz="2000" dirty="0" err="1" smtClean="0">
                <a:solidFill>
                  <a:srgbClr val="0066FF"/>
                </a:solidFill>
              </a:rPr>
              <a:t>sampleArray</a:t>
            </a:r>
            <a:r>
              <a:rPr lang="en-US" sz="2000" dirty="0" smtClean="0">
                <a:solidFill>
                  <a:srgbClr val="0066FF"/>
                </a:solidFill>
              </a:rPr>
              <a:t>[1] = 39.72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 </a:t>
            </a:r>
            <a:r>
              <a:rPr lang="en-US" sz="2000" dirty="0" err="1" smtClean="0">
                <a:solidFill>
                  <a:srgbClr val="0066FF"/>
                </a:solidFill>
              </a:rPr>
              <a:t>sampleArray</a:t>
            </a:r>
            <a:r>
              <a:rPr lang="en-US" sz="2000" dirty="0" smtClean="0">
                <a:solidFill>
                  <a:srgbClr val="0066FF"/>
                </a:solidFill>
              </a:rPr>
              <a:t>[0] = “Hi”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array size can be increased even after the array was constructed</a:t>
            </a:r>
          </a:p>
          <a:p>
            <a:pPr marL="342900" lvl="1" indent="-342900" eaLnBrk="1" hangingPunct="1">
              <a:buClr>
                <a:schemeClr val="bg2"/>
              </a:buClr>
              <a:buSzPct val="75000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	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[6]=false</a:t>
            </a:r>
            <a:endParaRPr lang="en-US" sz="3200" b="1" dirty="0" smtClean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dirty="0" smtClean="0"/>
              <a:t>The numbers do not need be contiguous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There are two other ways of creating and filling an array in one statement</a:t>
            </a:r>
          </a:p>
          <a:p>
            <a:pPr eaLnBrk="1" hangingPunct="1"/>
            <a:endParaRPr lang="en-US" sz="1000" dirty="0" smtClean="0"/>
          </a:p>
          <a:p>
            <a:pPr lvl="1" eaLnBrk="1" hangingPunct="1">
              <a:buFont typeface="Wingdings" pitchFamily="2" charset="2"/>
              <a:buNone/>
            </a:pPr>
            <a:endParaRPr lang="en-US" sz="1800" b="1" dirty="0" smtClean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= new Array (“Hi”, 39.72, 25, true, -54.9)</a:t>
            </a:r>
          </a:p>
          <a:p>
            <a:pPr lvl="1" algn="ctr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-or-</a:t>
            </a:r>
            <a:b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= [“Hi”, 39.72, 25, true, -54.9]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Filling then displaying the contents of an array</a:t>
            </a:r>
          </a:p>
          <a:p>
            <a:pPr lvl="1" eaLnBrk="1" hangingPunct="1"/>
            <a:r>
              <a:rPr lang="en-US" sz="3200" dirty="0" smtClean="0">
                <a:hlinkClick r:id="rId2" action="ppaction://hlinkfile"/>
              </a:rPr>
              <a:t>Ch14-Ex-05.html</a:t>
            </a:r>
            <a:endParaRPr lang="en-US" sz="3200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HTML form is like an array</a:t>
            </a:r>
          </a:p>
          <a:p>
            <a:pPr eaLnBrk="1" hangingPunct="1"/>
            <a:r>
              <a:rPr lang="en-US" smtClean="0"/>
              <a:t>There are a certain number of elements</a:t>
            </a:r>
          </a:p>
          <a:p>
            <a:pPr lvl="1" eaLnBrk="1" hangingPunct="1"/>
            <a:r>
              <a:rPr lang="en-US" smtClean="0"/>
              <a:t>Text boxes</a:t>
            </a:r>
          </a:p>
          <a:p>
            <a:pPr lvl="1" eaLnBrk="1" hangingPunct="1"/>
            <a:r>
              <a:rPr lang="en-US" smtClean="0"/>
              <a:t>Radio buttons</a:t>
            </a:r>
          </a:p>
          <a:p>
            <a:pPr lvl="1" eaLnBrk="1" hangingPunct="1"/>
            <a:r>
              <a:rPr lang="en-US" smtClean="0"/>
              <a:t>Check boxes, etc.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600" dirty="0" smtClean="0"/>
              <a:t>The following code: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&lt;form id=“</a:t>
            </a:r>
            <a:r>
              <a:rPr lang="en-US" sz="2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namesForm</a:t>
            </a:r>
            <a:r>
              <a:rPr lang="en-US" sz="2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” name=“</a:t>
            </a:r>
            <a:r>
              <a:rPr lang="en-US" sz="2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namesForm</a:t>
            </a:r>
            <a:r>
              <a:rPr lang="en-US" sz="2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”&gt;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   &lt;input type=“text” name=“n1Box” size=“15”&gt;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   &lt;input type=“text” name=“n2Box” size=“15”&gt;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   &lt;br/&gt;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   &lt;input type=“text” name=“n3Box” size=“15”&gt;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   &lt;input type=“text” name=“n4Box” size=“15”&gt;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&lt;/form&gt;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dirty="0" smtClean="0"/>
              <a:t>Creates a form like this: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Repetitive Code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362200"/>
            <a:ext cx="8229600" cy="2971800"/>
          </a:xfrm>
        </p:spPr>
        <p:txBody>
          <a:bodyPr/>
          <a:lstStyle/>
          <a:p>
            <a:pPr eaLnBrk="1" hangingPunct="1"/>
            <a:r>
              <a:rPr lang="en-US" dirty="0" smtClean="0"/>
              <a:t>Conditional statements</a:t>
            </a:r>
          </a:p>
          <a:p>
            <a:pPr lvl="1" eaLnBrk="1" hangingPunct="1"/>
            <a:r>
              <a:rPr lang="en-US" dirty="0" smtClean="0"/>
              <a:t>Take up a lot of room</a:t>
            </a:r>
          </a:p>
          <a:p>
            <a:pPr lvl="1" eaLnBrk="1" hangingPunct="1"/>
            <a:r>
              <a:rPr lang="en-US" dirty="0" smtClean="0"/>
              <a:t>Offer multiple opportunities for typos</a:t>
            </a:r>
          </a:p>
          <a:p>
            <a:pPr lvl="1" eaLnBrk="1" hangingPunct="1"/>
            <a:r>
              <a:rPr lang="en-US" dirty="0" smtClean="0"/>
              <a:t>Are hard to change later</a:t>
            </a:r>
          </a:p>
          <a:p>
            <a:pPr eaLnBrk="1" hangingPunct="1"/>
            <a:r>
              <a:rPr lang="en-US" dirty="0" smtClean="0"/>
              <a:t>Is there a better alternative?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Arrays</a:t>
            </a:r>
          </a:p>
        </p:txBody>
      </p:sp>
      <p:sp>
        <p:nvSpPr>
          <p:cNvPr id="45059" name="Rectangle 18"/>
          <p:cNvSpPr>
            <a:spLocks noChangeArrowheads="1"/>
          </p:cNvSpPr>
          <p:nvPr/>
        </p:nvSpPr>
        <p:spPr bwMode="auto">
          <a:xfrm>
            <a:off x="1905000" y="2209800"/>
            <a:ext cx="23622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Rectangle 19"/>
          <p:cNvSpPr>
            <a:spLocks noChangeArrowheads="1"/>
          </p:cNvSpPr>
          <p:nvPr/>
        </p:nvSpPr>
        <p:spPr bwMode="auto">
          <a:xfrm>
            <a:off x="4495800" y="2209800"/>
            <a:ext cx="23622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Rectangle 20"/>
          <p:cNvSpPr>
            <a:spLocks noChangeArrowheads="1"/>
          </p:cNvSpPr>
          <p:nvPr/>
        </p:nvSpPr>
        <p:spPr bwMode="auto">
          <a:xfrm>
            <a:off x="4495800" y="2971800"/>
            <a:ext cx="23622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Rectangle 21"/>
          <p:cNvSpPr>
            <a:spLocks noChangeArrowheads="1"/>
          </p:cNvSpPr>
          <p:nvPr/>
        </p:nvSpPr>
        <p:spPr bwMode="auto">
          <a:xfrm>
            <a:off x="1905000" y="2971800"/>
            <a:ext cx="23622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966" name="AutoShape 22"/>
          <p:cNvSpPr>
            <a:spLocks/>
          </p:cNvSpPr>
          <p:nvPr/>
        </p:nvSpPr>
        <p:spPr bwMode="auto">
          <a:xfrm>
            <a:off x="3505200" y="4381500"/>
            <a:ext cx="3886200" cy="419100"/>
          </a:xfrm>
          <a:prstGeom prst="borderCallout1">
            <a:avLst>
              <a:gd name="adj1" fmla="val 27273"/>
              <a:gd name="adj2" fmla="val -1963"/>
              <a:gd name="adj3" fmla="val -445454"/>
              <a:gd name="adj4" fmla="val -1960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>
                <a:solidFill>
                  <a:srgbClr val="0066FF"/>
                </a:solidFill>
              </a:rPr>
              <a:t>document.namesForm.n1Box.value</a:t>
            </a:r>
          </a:p>
        </p:txBody>
      </p:sp>
      <p:sp>
        <p:nvSpPr>
          <p:cNvPr id="594967" name="AutoShape 23"/>
          <p:cNvSpPr>
            <a:spLocks/>
          </p:cNvSpPr>
          <p:nvPr/>
        </p:nvSpPr>
        <p:spPr bwMode="auto">
          <a:xfrm>
            <a:off x="1219200" y="4343400"/>
            <a:ext cx="3886200" cy="419100"/>
          </a:xfrm>
          <a:prstGeom prst="borderCallout1">
            <a:avLst>
              <a:gd name="adj1" fmla="val 27273"/>
              <a:gd name="adj2" fmla="val 101963"/>
              <a:gd name="adj3" fmla="val -427273"/>
              <a:gd name="adj4" fmla="val 11372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>
                <a:solidFill>
                  <a:srgbClr val="0066FF"/>
                </a:solidFill>
              </a:rPr>
              <a:t>document.namesForm.n2Box.value</a:t>
            </a:r>
          </a:p>
        </p:txBody>
      </p:sp>
      <p:sp>
        <p:nvSpPr>
          <p:cNvPr id="594968" name="AutoShape 24"/>
          <p:cNvSpPr>
            <a:spLocks/>
          </p:cNvSpPr>
          <p:nvPr/>
        </p:nvSpPr>
        <p:spPr bwMode="auto">
          <a:xfrm>
            <a:off x="3890963" y="4392613"/>
            <a:ext cx="3886200" cy="419100"/>
          </a:xfrm>
          <a:prstGeom prst="borderCallout1">
            <a:avLst>
              <a:gd name="adj1" fmla="val 27273"/>
              <a:gd name="adj2" fmla="val -1963"/>
              <a:gd name="adj3" fmla="val -263634"/>
              <a:gd name="adj4" fmla="val -201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>
                <a:solidFill>
                  <a:srgbClr val="0066FF"/>
                </a:solidFill>
              </a:rPr>
              <a:t>document.namesForm.n3Box.value</a:t>
            </a:r>
          </a:p>
        </p:txBody>
      </p:sp>
      <p:sp>
        <p:nvSpPr>
          <p:cNvPr id="594969" name="AutoShape 25"/>
          <p:cNvSpPr>
            <a:spLocks/>
          </p:cNvSpPr>
          <p:nvPr/>
        </p:nvSpPr>
        <p:spPr bwMode="auto">
          <a:xfrm>
            <a:off x="1219200" y="4572000"/>
            <a:ext cx="3886200" cy="419100"/>
          </a:xfrm>
          <a:prstGeom prst="borderCallout1">
            <a:avLst>
              <a:gd name="adj1" fmla="val 27273"/>
              <a:gd name="adj2" fmla="val 101963"/>
              <a:gd name="adj3" fmla="val -303407"/>
              <a:gd name="adj4" fmla="val 11633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>
                <a:solidFill>
                  <a:srgbClr val="0066FF"/>
                </a:solidFill>
              </a:rPr>
              <a:t>document.namesForm.n4Box.value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19600" y="685800"/>
            <a:ext cx="4177747" cy="10402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&lt;form id=“</a:t>
            </a:r>
            <a:r>
              <a:rPr lang="en-US" sz="11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namesForm</a:t>
            </a: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” name=“</a:t>
            </a:r>
            <a:r>
              <a:rPr lang="en-US" sz="11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namesForm</a:t>
            </a: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”&gt;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&lt;input type=“text” name=“n1Box” size=“15”&gt;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&lt;input type=“text” name=“n2Box” size=“15”&gt;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&lt;br/&gt;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&lt;input type=“text” name=“n3Box” size=“15”&gt;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&lt;input type=“text” name=“n4Box” size=“15”&gt;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&lt;/form&gt;</a:t>
            </a:r>
            <a:endParaRPr lang="en-US" sz="11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49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4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949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4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949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4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949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4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66" grpId="0" animBg="1"/>
      <p:bldP spid="594967" grpId="0" animBg="1"/>
      <p:bldP spid="594968" grpId="0" animBg="1"/>
      <p:bldP spid="59496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JavaScript treats a form and its components like an array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Each element in a form can be referred to by its: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Name </a:t>
            </a:r>
            <a:br>
              <a:rPr lang="en-US" sz="2400" dirty="0" smtClean="0"/>
            </a:br>
            <a:r>
              <a:rPr lang="en-US" sz="2400" b="1" i="1" dirty="0" smtClean="0">
                <a:solidFill>
                  <a:srgbClr val="FF0000"/>
                </a:solidFill>
              </a:rPr>
              <a:t>- or -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Position in the form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In the </a:t>
            </a:r>
            <a:r>
              <a:rPr lang="en-US" sz="2800" dirty="0" smtClean="0">
                <a:solidFill>
                  <a:srgbClr val="0066FF"/>
                </a:solidFill>
              </a:rPr>
              <a:t>elements</a:t>
            </a:r>
            <a:r>
              <a:rPr lang="en-US" sz="2800" dirty="0" smtClean="0"/>
              <a:t> array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First element in an array is </a:t>
            </a:r>
            <a:r>
              <a:rPr lang="en-US" sz="2400" dirty="0" smtClean="0">
                <a:solidFill>
                  <a:srgbClr val="0066FF"/>
                </a:solidFill>
              </a:rPr>
              <a:t>element[0]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Second element is </a:t>
            </a:r>
            <a:r>
              <a:rPr lang="en-US" sz="2400" dirty="0" smtClean="0">
                <a:solidFill>
                  <a:srgbClr val="0066FF"/>
                </a:solidFill>
              </a:rPr>
              <a:t>element[1]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Etc.</a:t>
            </a:r>
            <a:endParaRPr lang="en-US" sz="2400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Setting and extracting the data in an array:</a:t>
            </a:r>
            <a:endParaRPr lang="en-US" dirty="0" smtClean="0">
              <a:hlinkClick r:id="rId2" action="ppaction://hlinkfile"/>
            </a:endParaRPr>
          </a:p>
          <a:p>
            <a:pPr lvl="1" eaLnBrk="1" hangingPunct="1"/>
            <a:r>
              <a:rPr lang="en-US" dirty="0" smtClean="0">
                <a:hlinkClick r:id="rId2" action="ppaction://hlinkfile"/>
              </a:rPr>
              <a:t>Ch14-Ex-06.html</a:t>
            </a:r>
            <a:endParaRPr lang="en-US" dirty="0" smtClean="0"/>
          </a:p>
          <a:p>
            <a:pPr lvl="1" eaLnBrk="1" hangingPunct="1"/>
            <a:r>
              <a:rPr lang="en-US" dirty="0" smtClean="0"/>
              <a:t>Note: can access by using the element name or the index number!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Arrays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JavaScript also provides a </a:t>
            </a:r>
            <a:r>
              <a:rPr lang="en-US" dirty="0" smtClean="0">
                <a:solidFill>
                  <a:srgbClr val="0066FF"/>
                </a:solidFill>
              </a:rPr>
              <a:t>forms</a:t>
            </a:r>
            <a:r>
              <a:rPr lang="en-US" dirty="0" smtClean="0"/>
              <a:t> array</a:t>
            </a:r>
          </a:p>
          <a:p>
            <a:pPr eaLnBrk="1" hangingPunct="1"/>
            <a:r>
              <a:rPr lang="en-US" dirty="0" smtClean="0"/>
              <a:t>Same as an </a:t>
            </a:r>
            <a:r>
              <a:rPr lang="en-US" dirty="0" smtClean="0">
                <a:solidFill>
                  <a:srgbClr val="0066FF"/>
                </a:solidFill>
              </a:rPr>
              <a:t>elements</a:t>
            </a:r>
            <a:r>
              <a:rPr lang="en-US" dirty="0" smtClean="0"/>
              <a:t> array except it numbers the forms in a document</a:t>
            </a:r>
          </a:p>
          <a:p>
            <a:pPr lvl="1" eaLnBrk="1" hangingPunct="1"/>
            <a:r>
              <a:rPr lang="en-US" dirty="0" smtClean="0"/>
              <a:t>First form is </a:t>
            </a:r>
            <a:r>
              <a:rPr lang="en-US" dirty="0" smtClean="0">
                <a:solidFill>
                  <a:srgbClr val="0066FF"/>
                </a:solidFill>
              </a:rPr>
              <a:t>forms[0]</a:t>
            </a:r>
          </a:p>
          <a:p>
            <a:pPr lvl="1" eaLnBrk="1" hangingPunct="1"/>
            <a:r>
              <a:rPr lang="en-US" dirty="0" smtClean="0"/>
              <a:t>Second form is </a:t>
            </a:r>
            <a:r>
              <a:rPr lang="en-US" dirty="0" smtClean="0">
                <a:solidFill>
                  <a:srgbClr val="0066FF"/>
                </a:solidFill>
              </a:rPr>
              <a:t>forms[1]</a:t>
            </a:r>
          </a:p>
          <a:p>
            <a:pPr lvl="1" eaLnBrk="1" hangingPunct="1"/>
            <a:r>
              <a:rPr lang="en-US" dirty="0" smtClean="0"/>
              <a:t>Etc.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Ch14-Ex-07.html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Arrays – multiple forms </a:t>
            </a:r>
            <a:r>
              <a:rPr lang="en-US" sz="2400" dirty="0" smtClean="0"/>
              <a:t>(by form </a:t>
            </a:r>
            <a:r>
              <a:rPr lang="en-US" sz="2400" dirty="0" smtClean="0">
                <a:solidFill>
                  <a:srgbClr val="FF0000"/>
                </a:solidFill>
              </a:rPr>
              <a:t>name</a:t>
            </a:r>
            <a:r>
              <a:rPr lang="en-US" sz="2400" dirty="0" smtClean="0"/>
              <a:t>)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1905000" y="3352800"/>
            <a:ext cx="23622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4495800" y="3352800"/>
            <a:ext cx="23622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4495800" y="4114800"/>
            <a:ext cx="23622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1905000" y="4114800"/>
            <a:ext cx="23622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6999" name="AutoShape 7"/>
          <p:cNvSpPr>
            <a:spLocks/>
          </p:cNvSpPr>
          <p:nvPr/>
        </p:nvSpPr>
        <p:spPr bwMode="auto">
          <a:xfrm>
            <a:off x="4038600" y="5334000"/>
            <a:ext cx="4419600" cy="419100"/>
          </a:xfrm>
          <a:prstGeom prst="borderCallout1">
            <a:avLst>
              <a:gd name="adj1" fmla="val 27273"/>
              <a:gd name="adj2" fmla="val -1722"/>
              <a:gd name="adj3" fmla="val -409093"/>
              <a:gd name="adj4" fmla="val -2069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>
                <a:solidFill>
                  <a:srgbClr val="0066FF"/>
                </a:solidFill>
              </a:rPr>
              <a:t>document.form1.elements[0].value</a:t>
            </a:r>
          </a:p>
        </p:txBody>
      </p:sp>
      <p:sp>
        <p:nvSpPr>
          <p:cNvPr id="597000" name="AutoShape 8"/>
          <p:cNvSpPr>
            <a:spLocks/>
          </p:cNvSpPr>
          <p:nvPr/>
        </p:nvSpPr>
        <p:spPr bwMode="auto">
          <a:xfrm>
            <a:off x="762000" y="5334000"/>
            <a:ext cx="4648200" cy="419100"/>
          </a:xfrm>
          <a:prstGeom prst="borderCallout1">
            <a:avLst>
              <a:gd name="adj1" fmla="val 27273"/>
              <a:gd name="adj2" fmla="val 101639"/>
              <a:gd name="adj3" fmla="val -393181"/>
              <a:gd name="adj4" fmla="val 10778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>
                <a:solidFill>
                  <a:srgbClr val="0066FF"/>
                </a:solidFill>
              </a:rPr>
              <a:t>document.form1. elements[1].value</a:t>
            </a:r>
          </a:p>
        </p:txBody>
      </p:sp>
      <p:sp>
        <p:nvSpPr>
          <p:cNvPr id="597001" name="AutoShape 9"/>
          <p:cNvSpPr>
            <a:spLocks/>
          </p:cNvSpPr>
          <p:nvPr/>
        </p:nvSpPr>
        <p:spPr bwMode="auto">
          <a:xfrm>
            <a:off x="3810000" y="5562600"/>
            <a:ext cx="4572000" cy="419100"/>
          </a:xfrm>
          <a:prstGeom prst="borderCallout1">
            <a:avLst>
              <a:gd name="adj1" fmla="val 27273"/>
              <a:gd name="adj2" fmla="val -1667"/>
              <a:gd name="adj3" fmla="val -263634"/>
              <a:gd name="adj4" fmla="val -1715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>
                <a:solidFill>
                  <a:srgbClr val="0066FF"/>
                </a:solidFill>
              </a:rPr>
              <a:t>document.form2. elements[0].value</a:t>
            </a:r>
          </a:p>
        </p:txBody>
      </p:sp>
      <p:sp>
        <p:nvSpPr>
          <p:cNvPr id="597002" name="AutoShape 10"/>
          <p:cNvSpPr>
            <a:spLocks/>
          </p:cNvSpPr>
          <p:nvPr/>
        </p:nvSpPr>
        <p:spPr bwMode="auto">
          <a:xfrm>
            <a:off x="685800" y="5867400"/>
            <a:ext cx="4445000" cy="419100"/>
          </a:xfrm>
          <a:prstGeom prst="borderCallout1">
            <a:avLst>
              <a:gd name="adj1" fmla="val 27273"/>
              <a:gd name="adj2" fmla="val 101713"/>
              <a:gd name="adj3" fmla="val -331440"/>
              <a:gd name="adj4" fmla="val 11478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>
                <a:solidFill>
                  <a:srgbClr val="0066FF"/>
                </a:solidFill>
              </a:rPr>
              <a:t>document.form2. elements[1].value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48200" y="1524000"/>
            <a:ext cx="4343400" cy="1590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Form 1: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&lt;form id="form1" name="form1"&gt;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&lt;input type="text" name="n1Box" size="15"&gt;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&lt;input type="text" name="n2Box" size="15"&gt;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&lt;/form&gt;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&lt;br/&gt;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Form 2: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&lt;form id="form2" name="form2"&gt;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&lt;input type="text" name="n3Box" size="15"&gt;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&lt;input type="text" name="n4Box" size="15"&gt;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&lt;/form&gt; </a:t>
            </a:r>
            <a:endParaRPr lang="en-US" sz="1100" b="1" dirty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69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6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970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7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970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7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970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7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6999" grpId="0" animBg="1"/>
      <p:bldP spid="597000" grpId="0" animBg="1"/>
      <p:bldP spid="597001" grpId="0" animBg="1"/>
      <p:bldP spid="59700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Arrays – multiple forms </a:t>
            </a:r>
            <a:r>
              <a:rPr lang="en-US" sz="2400" dirty="0" smtClean="0"/>
              <a:t>(by form </a:t>
            </a:r>
            <a:r>
              <a:rPr lang="en-US" sz="2400" dirty="0" smtClean="0">
                <a:solidFill>
                  <a:srgbClr val="FF0000"/>
                </a:solidFill>
              </a:rPr>
              <a:t>index</a:t>
            </a:r>
            <a:r>
              <a:rPr lang="en-US" sz="2400" dirty="0" smtClean="0"/>
              <a:t>)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1981200" y="3429000"/>
            <a:ext cx="23622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572000" y="3429000"/>
            <a:ext cx="23622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4572000" y="4191000"/>
            <a:ext cx="23622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1981200" y="4191000"/>
            <a:ext cx="23622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1335" name="AutoShape 7"/>
          <p:cNvSpPr>
            <a:spLocks/>
          </p:cNvSpPr>
          <p:nvPr/>
        </p:nvSpPr>
        <p:spPr bwMode="auto">
          <a:xfrm>
            <a:off x="4114800" y="5410200"/>
            <a:ext cx="4419600" cy="419100"/>
          </a:xfrm>
          <a:prstGeom prst="borderCallout1">
            <a:avLst>
              <a:gd name="adj1" fmla="val 27273"/>
              <a:gd name="adj2" fmla="val -1722"/>
              <a:gd name="adj3" fmla="val -409093"/>
              <a:gd name="adj4" fmla="val -2069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>
                <a:solidFill>
                  <a:srgbClr val="0066FF"/>
                </a:solidFill>
              </a:rPr>
              <a:t>document.forms[0].elements[0].value</a:t>
            </a:r>
          </a:p>
        </p:txBody>
      </p:sp>
      <p:sp>
        <p:nvSpPr>
          <p:cNvPr id="611336" name="AutoShape 8"/>
          <p:cNvSpPr>
            <a:spLocks/>
          </p:cNvSpPr>
          <p:nvPr/>
        </p:nvSpPr>
        <p:spPr bwMode="auto">
          <a:xfrm>
            <a:off x="838200" y="5410200"/>
            <a:ext cx="4648200" cy="419100"/>
          </a:xfrm>
          <a:prstGeom prst="borderCallout1">
            <a:avLst>
              <a:gd name="adj1" fmla="val 27273"/>
              <a:gd name="adj2" fmla="val 101639"/>
              <a:gd name="adj3" fmla="val -393181"/>
              <a:gd name="adj4" fmla="val 10778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>
                <a:solidFill>
                  <a:srgbClr val="0066FF"/>
                </a:solidFill>
              </a:rPr>
              <a:t>document.forms[0]. elements[1].value</a:t>
            </a:r>
          </a:p>
        </p:txBody>
      </p:sp>
      <p:sp>
        <p:nvSpPr>
          <p:cNvPr id="611337" name="AutoShape 9"/>
          <p:cNvSpPr>
            <a:spLocks/>
          </p:cNvSpPr>
          <p:nvPr/>
        </p:nvSpPr>
        <p:spPr bwMode="auto">
          <a:xfrm>
            <a:off x="3886200" y="5638800"/>
            <a:ext cx="4572000" cy="419100"/>
          </a:xfrm>
          <a:prstGeom prst="borderCallout1">
            <a:avLst>
              <a:gd name="adj1" fmla="val 27273"/>
              <a:gd name="adj2" fmla="val -1667"/>
              <a:gd name="adj3" fmla="val -263634"/>
              <a:gd name="adj4" fmla="val -1715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>
                <a:solidFill>
                  <a:srgbClr val="0066FF"/>
                </a:solidFill>
              </a:rPr>
              <a:t>document.forms[1]. elements[0].value</a:t>
            </a:r>
          </a:p>
        </p:txBody>
      </p:sp>
      <p:sp>
        <p:nvSpPr>
          <p:cNvPr id="611338" name="AutoShape 10"/>
          <p:cNvSpPr>
            <a:spLocks/>
          </p:cNvSpPr>
          <p:nvPr/>
        </p:nvSpPr>
        <p:spPr bwMode="auto">
          <a:xfrm>
            <a:off x="762000" y="5943600"/>
            <a:ext cx="4445000" cy="419100"/>
          </a:xfrm>
          <a:prstGeom prst="borderCallout1">
            <a:avLst>
              <a:gd name="adj1" fmla="val 27273"/>
              <a:gd name="adj2" fmla="val 101713"/>
              <a:gd name="adj3" fmla="val -331440"/>
              <a:gd name="adj4" fmla="val 11478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>
                <a:solidFill>
                  <a:srgbClr val="0066FF"/>
                </a:solidFill>
              </a:rPr>
              <a:t>document.forms[1]. elements[1].value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48200" y="1524000"/>
            <a:ext cx="4343400" cy="1590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Form 1: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&lt;form id="form1" name="form1"&gt;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&lt;input type="text" name="n1Box" size="15"&gt;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&lt;input type="text" name="n2Box" size="15"&gt;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&lt;/form&gt;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&lt;br/&gt;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Form 2: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&lt;form id="form2" name="form2"&gt;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&lt;input type="text" name="n3Box" size="15"&gt;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&lt;input type="text" name="n4Box" size="15"&gt;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1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&lt;/form&gt; </a:t>
            </a:r>
            <a:endParaRPr lang="en-US" sz="1100" b="1" dirty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13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13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13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13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1335" grpId="0" animBg="1"/>
      <p:bldP spid="611336" grpId="0" animBg="1"/>
      <p:bldP spid="611337" grpId="0" animBg="1"/>
      <p:bldP spid="61133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5344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Warning: the order the elements are “entered” in the code gives the item its index</a:t>
            </a:r>
          </a:p>
          <a:p>
            <a:pPr lvl="1" eaLnBrk="1" hangingPunct="1"/>
            <a:r>
              <a:rPr lang="en-US" dirty="0" smtClean="0"/>
              <a:t>Original order:</a:t>
            </a:r>
          </a:p>
          <a:p>
            <a:pPr lvl="2" eaLnBrk="1" hangingPunct="1"/>
            <a:r>
              <a:rPr lang="en-US" dirty="0" smtClean="0">
                <a:hlinkClick r:id="rId2" action="ppaction://hlinkfile"/>
              </a:rPr>
              <a:t>Ch14-Ex-08.html</a:t>
            </a:r>
            <a:endParaRPr lang="en-US" dirty="0" smtClean="0"/>
          </a:p>
          <a:p>
            <a:pPr lvl="1" eaLnBrk="1" hangingPunct="1"/>
            <a:r>
              <a:rPr lang="en-US" dirty="0" smtClean="0"/>
              <a:t>After order change</a:t>
            </a:r>
            <a:r>
              <a:rPr lang="en-US" dirty="0" smtClean="0"/>
              <a:t>:</a:t>
            </a:r>
            <a:endParaRPr lang="en-US" dirty="0" smtClean="0"/>
          </a:p>
          <a:p>
            <a:pPr lvl="2" eaLnBrk="1" hangingPunct="1"/>
            <a:r>
              <a:rPr lang="en-US" dirty="0" smtClean="0">
                <a:hlinkClick r:id="rId3" action="ppaction://hlinkfile"/>
              </a:rPr>
              <a:t>Ch14-Ex-08a.html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smtClean="0"/>
              <a:t>PTW14</a:t>
            </a:r>
          </a:p>
          <a:p>
            <a:pPr lvl="1" eaLnBrk="1" hangingPunct="1"/>
            <a:r>
              <a:rPr lang="en-US" smtClean="0"/>
              <a:t>See Assignments web page</a:t>
            </a:r>
          </a:p>
          <a:p>
            <a:pPr eaLnBrk="1" hangingPunct="1"/>
            <a:r>
              <a:rPr lang="en-US" smtClean="0"/>
              <a:t>Grade based on:</a:t>
            </a:r>
          </a:p>
          <a:p>
            <a:pPr lvl="1" eaLnBrk="1" hangingPunct="1"/>
            <a:r>
              <a:rPr lang="en-US" smtClean="0"/>
              <a:t>Appearance</a:t>
            </a:r>
          </a:p>
          <a:p>
            <a:pPr lvl="1" eaLnBrk="1" hangingPunct="1"/>
            <a:r>
              <a:rPr lang="en-US" smtClean="0"/>
              <a:t>Technical correctness of code</a:t>
            </a:r>
          </a:p>
          <a:p>
            <a:pPr lvl="1" eaLnBrk="1" hangingPunct="1"/>
            <a:r>
              <a:rPr lang="en-US" smtClean="0"/>
              <a:t>Proper results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9600" smtClean="0"/>
              <a:t>Loops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Loop: A programming construct that controls the repetition of code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Three Types of Loops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For</a:t>
            </a:r>
          </a:p>
          <a:p>
            <a:pPr eaLnBrk="1" hangingPunct="1"/>
            <a:r>
              <a:rPr lang="en-US" sz="4000" smtClean="0"/>
              <a:t>While</a:t>
            </a:r>
          </a:p>
          <a:p>
            <a:pPr eaLnBrk="1" hangingPunct="1"/>
            <a:r>
              <a:rPr lang="en-US" sz="4000" smtClean="0"/>
              <a:t>Do-While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Three Types of Loops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400" b="1" i="1" u="sng" smtClean="0">
                <a:solidFill>
                  <a:srgbClr val="FF0000"/>
                </a:solidFill>
              </a:rPr>
              <a:t>For</a:t>
            </a:r>
          </a:p>
          <a:p>
            <a:pPr eaLnBrk="1" hangingPunct="1"/>
            <a:r>
              <a:rPr lang="en-US" sz="4000" smtClean="0"/>
              <a:t>While</a:t>
            </a:r>
          </a:p>
          <a:p>
            <a:pPr eaLnBrk="1" hangingPunct="1"/>
            <a:r>
              <a:rPr lang="en-US" sz="4000" smtClean="0"/>
              <a:t>Do-While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Loops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0066FF"/>
                </a:solidFill>
              </a:rPr>
              <a:t>for</a:t>
            </a:r>
            <a:r>
              <a:rPr lang="en-US" smtClean="0"/>
              <a:t> loop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Repeats a set of instructions </a:t>
            </a:r>
            <a:r>
              <a:rPr lang="en-US" i="1" smtClean="0">
                <a:solidFill>
                  <a:srgbClr val="CC3300"/>
                </a:solidFill>
              </a:rPr>
              <a:t>for</a:t>
            </a:r>
            <a:r>
              <a:rPr lang="en-US" smtClean="0"/>
              <a:t> a number of times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Basic syntax (pseudocode)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for (some number of times) {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    execute this set of instructions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}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Loops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“Some number of times” is the hard part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JavaScript syntax: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endParaRPr lang="en-US" b="1" dirty="0" smtClean="0">
              <a:solidFill>
                <a:srgbClr val="0066FF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for (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=1;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&lt;=5;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=ctr+1) </a:t>
            </a: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</a:rPr>
              <a:t>{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  <a:latin typeface="Courier New" pitchFamily="49" charset="0"/>
              </a:rPr>
              <a:t>    …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60132" name="AutoShape 4"/>
          <p:cNvSpPr>
            <a:spLocks/>
          </p:cNvSpPr>
          <p:nvPr/>
        </p:nvSpPr>
        <p:spPr bwMode="auto">
          <a:xfrm>
            <a:off x="3048000" y="4953000"/>
            <a:ext cx="1219200" cy="647700"/>
          </a:xfrm>
          <a:prstGeom prst="borderCallout1">
            <a:avLst>
              <a:gd name="adj1" fmla="val 17648"/>
              <a:gd name="adj2" fmla="val -6250"/>
              <a:gd name="adj3" fmla="val -147060"/>
              <a:gd name="adj4" fmla="val -625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Starting value</a:t>
            </a:r>
          </a:p>
        </p:txBody>
      </p:sp>
      <p:sp>
        <p:nvSpPr>
          <p:cNvPr id="560133" name="AutoShape 5"/>
          <p:cNvSpPr>
            <a:spLocks/>
          </p:cNvSpPr>
          <p:nvPr/>
        </p:nvSpPr>
        <p:spPr bwMode="auto">
          <a:xfrm>
            <a:off x="3429000" y="3124200"/>
            <a:ext cx="1143000" cy="419100"/>
          </a:xfrm>
          <a:prstGeom prst="borderCallout1">
            <a:avLst>
              <a:gd name="adj1" fmla="val 27273"/>
              <a:gd name="adj2" fmla="val -6667"/>
              <a:gd name="adj3" fmla="val 35986"/>
              <a:gd name="adj4" fmla="val -694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Counter</a:t>
            </a:r>
          </a:p>
        </p:txBody>
      </p:sp>
      <p:sp>
        <p:nvSpPr>
          <p:cNvPr id="560134" name="AutoShape 6"/>
          <p:cNvSpPr>
            <a:spLocks/>
          </p:cNvSpPr>
          <p:nvPr/>
        </p:nvSpPr>
        <p:spPr bwMode="auto">
          <a:xfrm>
            <a:off x="4724400" y="4953000"/>
            <a:ext cx="1371600" cy="647700"/>
          </a:xfrm>
          <a:prstGeom prst="borderCallout1">
            <a:avLst>
              <a:gd name="adj1" fmla="val 17648"/>
              <a:gd name="adj2" fmla="val -5556"/>
              <a:gd name="adj3" fmla="val -147060"/>
              <a:gd name="adj4" fmla="val -555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Continuing condition</a:t>
            </a:r>
          </a:p>
        </p:txBody>
      </p:sp>
      <p:sp>
        <p:nvSpPr>
          <p:cNvPr id="560135" name="AutoShape 7"/>
          <p:cNvSpPr>
            <a:spLocks/>
          </p:cNvSpPr>
          <p:nvPr/>
        </p:nvSpPr>
        <p:spPr bwMode="auto">
          <a:xfrm>
            <a:off x="6705600" y="4953000"/>
            <a:ext cx="1676400" cy="647700"/>
          </a:xfrm>
          <a:prstGeom prst="borderCallout1">
            <a:avLst>
              <a:gd name="adj1" fmla="val 17648"/>
              <a:gd name="adj2" fmla="val -4546"/>
              <a:gd name="adj3" fmla="val -135296"/>
              <a:gd name="adj4" fmla="val -4545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Incrementing instruction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01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60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601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60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32" grpId="0" animBg="1"/>
      <p:bldP spid="560133" grpId="0" animBg="1"/>
      <p:bldP spid="560134" grpId="0" animBg="1"/>
      <p:bldP spid="560135" grpId="0" animBg="1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triangle" w="lg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triangle" w="lg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7817</TotalTime>
  <Words>1685</Words>
  <Application>Microsoft Office PowerPoint</Application>
  <PresentationFormat>On-screen Show (4:3)</PresentationFormat>
  <Paragraphs>347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Pixel</vt:lpstr>
      <vt:lpstr>Programming the Web using XHTML and JavaScript</vt:lpstr>
      <vt:lpstr>Back to Repetitive Code</vt:lpstr>
      <vt:lpstr>Repetitive Code</vt:lpstr>
      <vt:lpstr>Repetitive Code</vt:lpstr>
      <vt:lpstr>Loops</vt:lpstr>
      <vt:lpstr>Three Types of Loops</vt:lpstr>
      <vt:lpstr>Three Types of Loops</vt:lpstr>
      <vt:lpstr>For Loops</vt:lpstr>
      <vt:lpstr>For Loops</vt:lpstr>
      <vt:lpstr>For Loops</vt:lpstr>
      <vt:lpstr>For Loops</vt:lpstr>
      <vt:lpstr>For Loops</vt:lpstr>
      <vt:lpstr>For Loops</vt:lpstr>
      <vt:lpstr>For Loops</vt:lpstr>
      <vt:lpstr>Three Types of Loops</vt:lpstr>
      <vt:lpstr>While Loops</vt:lpstr>
      <vt:lpstr>While Loops</vt:lpstr>
      <vt:lpstr>While Loops</vt:lpstr>
      <vt:lpstr>While Loops</vt:lpstr>
      <vt:lpstr>While Loops</vt:lpstr>
      <vt:lpstr>Infinite Loops (While)</vt:lpstr>
      <vt:lpstr>Infinite Loops (While)</vt:lpstr>
      <vt:lpstr>Infinite Loops (For)</vt:lpstr>
      <vt:lpstr>Infinite Loops (For)</vt:lpstr>
      <vt:lpstr>Three Types of Loops</vt:lpstr>
      <vt:lpstr>Do-While Loops</vt:lpstr>
      <vt:lpstr>While vs. Do-While Loops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 – multiple forms (by form name)</vt:lpstr>
      <vt:lpstr>Arrays – multiple forms (by form index)</vt:lpstr>
      <vt:lpstr>Arrays</vt:lpstr>
      <vt:lpstr>Assignment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the Web using XHTML and JavaScript</dc:title>
  <dc:creator>Bruce Long</dc:creator>
  <cp:lastModifiedBy>tkombol</cp:lastModifiedBy>
  <cp:revision>261</cp:revision>
  <cp:lastPrinted>1601-01-01T00:00:00Z</cp:lastPrinted>
  <dcterms:created xsi:type="dcterms:W3CDTF">2003-08-24T19:51:36Z</dcterms:created>
  <dcterms:modified xsi:type="dcterms:W3CDTF">2011-07-26T16:36:44Z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