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8"/>
  </p:notesMasterIdLst>
  <p:sldIdLst>
    <p:sldId id="256" r:id="rId2"/>
    <p:sldId id="385" r:id="rId3"/>
    <p:sldId id="381" r:id="rId4"/>
    <p:sldId id="328" r:id="rId5"/>
    <p:sldId id="329" r:id="rId6"/>
    <p:sldId id="379" r:id="rId7"/>
    <p:sldId id="330" r:id="rId8"/>
    <p:sldId id="331" r:id="rId9"/>
    <p:sldId id="332" r:id="rId10"/>
    <p:sldId id="333" r:id="rId11"/>
    <p:sldId id="334" r:id="rId12"/>
    <p:sldId id="336" r:id="rId13"/>
    <p:sldId id="337" r:id="rId14"/>
    <p:sldId id="346" r:id="rId15"/>
    <p:sldId id="375" r:id="rId16"/>
    <p:sldId id="338" r:id="rId17"/>
    <p:sldId id="378" r:id="rId18"/>
    <p:sldId id="339" r:id="rId19"/>
    <p:sldId id="340" r:id="rId20"/>
    <p:sldId id="386" r:id="rId21"/>
    <p:sldId id="341" r:id="rId22"/>
    <p:sldId id="342" r:id="rId23"/>
    <p:sldId id="343" r:id="rId24"/>
    <p:sldId id="344" r:id="rId25"/>
    <p:sldId id="374" r:id="rId26"/>
    <p:sldId id="345" r:id="rId27"/>
    <p:sldId id="347" r:id="rId28"/>
    <p:sldId id="348" r:id="rId29"/>
    <p:sldId id="380" r:id="rId30"/>
    <p:sldId id="349" r:id="rId31"/>
    <p:sldId id="350" r:id="rId32"/>
    <p:sldId id="351" r:id="rId33"/>
    <p:sldId id="382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1" r:id="rId43"/>
    <p:sldId id="362" r:id="rId44"/>
    <p:sldId id="363" r:id="rId45"/>
    <p:sldId id="364" r:id="rId46"/>
    <p:sldId id="365" r:id="rId47"/>
    <p:sldId id="366" r:id="rId48"/>
    <p:sldId id="371" r:id="rId49"/>
    <p:sldId id="367" r:id="rId50"/>
    <p:sldId id="368" r:id="rId51"/>
    <p:sldId id="370" r:id="rId52"/>
    <p:sldId id="372" r:id="rId53"/>
    <p:sldId id="373" r:id="rId54"/>
    <p:sldId id="376" r:id="rId55"/>
    <p:sldId id="377" r:id="rId56"/>
    <p:sldId id="288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6600"/>
    <a:srgbClr val="0099FF"/>
    <a:srgbClr val="3399FF"/>
    <a:srgbClr val="00CC00"/>
    <a:srgbClr val="339933"/>
    <a:srgbClr val="CC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1743DB-962E-4EA3-97B2-896E6F1F2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743DB-962E-4EA3-97B2-896E6F1F283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A58C00E-110F-4D91-9132-D9779B058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4D143CF-0EF3-4CB5-9BB6-70BF7D4ED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6EAA7CF-1900-4670-8830-367EE3570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F69471A-BDEB-4585-BEBC-45671B792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4F402D8-15D4-438E-AACD-808FEDB3B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72C011B-A336-476D-B83F-59EBC2CDC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A2FC466-B0CF-479B-AD52-CC197C18E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CD06D3B-2EC9-4D07-9C7F-460BB36A4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BF1800E-8260-4B7E-B256-056CEE415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F3FC606-F228-40E4-BA24-BBA78CE11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0B60C12-3A87-45E2-9BC1-5FEFC0A3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6B34FF0-74C5-4761-BA2B-2C51EE994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2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2a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3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4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5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6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7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8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09.html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10.html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11.html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12.html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5-Ex-13.html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15</a:t>
            </a:r>
          </a:p>
          <a:p>
            <a:pPr eaLnBrk="1" hangingPunct="1"/>
            <a:r>
              <a:rPr lang="en-US" smtClean="0"/>
              <a:t>Strings, Dates, and Cookies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Assume the form looks like this …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Value stored in the SID text box is referred to as: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document.surferInfo.SIDBox.value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This is a string object so its length is referred to as: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document.surferInfo.SIDBox.value.length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Can validate its length with a conditional statement like this …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hlinkClick r:id="rId2" action="ppaction://hlinkfile"/>
              </a:rPr>
              <a:t>Ch15-Ex-02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Validation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can we check the individual string characters?</a:t>
            </a:r>
          </a:p>
          <a:p>
            <a:pPr eaLnBrk="1" hangingPunct="1"/>
            <a:r>
              <a:rPr lang="en-US" smtClean="0"/>
              <a:t>String objects include a </a:t>
            </a:r>
            <a:r>
              <a:rPr lang="en-US" smtClean="0">
                <a:solidFill>
                  <a:srgbClr val="0066FF"/>
                </a:solidFill>
              </a:rPr>
              <a:t>substring</a:t>
            </a:r>
            <a:r>
              <a:rPr lang="en-US" smtClean="0"/>
              <a:t> method</a:t>
            </a:r>
          </a:p>
          <a:p>
            <a:pPr eaLnBrk="1" hangingPunct="1"/>
            <a:r>
              <a:rPr lang="en-US" smtClean="0"/>
              <a:t>Syntax (JavaScript) is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smtClean="0">
                <a:solidFill>
                  <a:srgbClr val="0066FF"/>
                </a:solidFill>
                <a:latin typeface="Courier New" pitchFamily="49" charset="0"/>
              </a:rPr>
              <a:t>substring(</a:t>
            </a:r>
            <a:r>
              <a:rPr lang="en-US" sz="3200" b="1" smtClean="0">
                <a:latin typeface="Courier New" pitchFamily="49" charset="0"/>
              </a:rPr>
              <a:t>n</a:t>
            </a:r>
            <a:r>
              <a:rPr lang="en-US" sz="3200" b="1" smtClean="0">
                <a:solidFill>
                  <a:srgbClr val="0066FF"/>
                </a:solidFill>
                <a:latin typeface="Courier New" pitchFamily="49" charset="0"/>
              </a:rPr>
              <a:t>,</a:t>
            </a:r>
            <a:r>
              <a:rPr lang="en-US" sz="3200" b="1" smtClean="0">
                <a:latin typeface="Courier New" pitchFamily="49" charset="0"/>
              </a:rPr>
              <a:t>m</a:t>
            </a:r>
            <a:r>
              <a:rPr lang="en-US" sz="3200" b="1" smtClean="0">
                <a:solidFill>
                  <a:srgbClr val="0066FF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610308" name="AutoShape 4"/>
          <p:cNvSpPr>
            <a:spLocks/>
          </p:cNvSpPr>
          <p:nvPr/>
        </p:nvSpPr>
        <p:spPr bwMode="auto">
          <a:xfrm>
            <a:off x="1676400" y="5029200"/>
            <a:ext cx="1219200" cy="914400"/>
          </a:xfrm>
          <a:prstGeom prst="borderCallout1">
            <a:avLst>
              <a:gd name="adj1" fmla="val 12500"/>
              <a:gd name="adj2" fmla="val 106250"/>
              <a:gd name="adj3" fmla="val -40106"/>
              <a:gd name="adj4" fmla="val 1532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Starting character position</a:t>
            </a:r>
          </a:p>
        </p:txBody>
      </p:sp>
      <p:sp>
        <p:nvSpPr>
          <p:cNvPr id="610309" name="AutoShape 5"/>
          <p:cNvSpPr>
            <a:spLocks/>
          </p:cNvSpPr>
          <p:nvPr/>
        </p:nvSpPr>
        <p:spPr bwMode="auto">
          <a:xfrm>
            <a:off x="4419600" y="5029200"/>
            <a:ext cx="1981200" cy="1447800"/>
          </a:xfrm>
          <a:prstGeom prst="borderCallout1">
            <a:avLst>
              <a:gd name="adj1" fmla="val 7894"/>
              <a:gd name="adj2" fmla="val -3847"/>
              <a:gd name="adj3" fmla="val -26426"/>
              <a:gd name="adj4" fmla="val -1899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Ending character position </a:t>
            </a:r>
            <a:r>
              <a:rPr lang="en-US" u="sng" dirty="0"/>
              <a:t>plus one, </a:t>
            </a:r>
            <a:r>
              <a:rPr lang="en-US" u="sng" dirty="0">
                <a:solidFill>
                  <a:srgbClr val="FF0000"/>
                </a:solidFill>
              </a:rPr>
              <a:t>i.e. up to but not including this character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nimBg="1"/>
      <p:bldP spid="6103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Thus,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myName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= “Bruce”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char1  =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myName.substring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(0,1)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would result in </a:t>
            </a:r>
            <a:r>
              <a:rPr lang="en-US" dirty="0" smtClean="0">
                <a:solidFill>
                  <a:srgbClr val="0066FF"/>
                </a:solidFill>
              </a:rPr>
              <a:t>char1</a:t>
            </a:r>
            <a:r>
              <a:rPr lang="en-US" dirty="0" smtClean="0"/>
              <a:t> containing “B”</a:t>
            </a:r>
          </a:p>
          <a:p>
            <a:pPr eaLnBrk="1" hangingPunct="1"/>
            <a:r>
              <a:rPr lang="en-US" dirty="0" smtClean="0"/>
              <a:t>Also,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myName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= “Bruce”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char1  =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myName.substring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(2,4)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would result in </a:t>
            </a:r>
            <a:r>
              <a:rPr lang="en-US" dirty="0" smtClean="0">
                <a:solidFill>
                  <a:srgbClr val="0066FF"/>
                </a:solidFill>
              </a:rPr>
              <a:t>char1</a:t>
            </a:r>
            <a:r>
              <a:rPr lang="en-US" dirty="0" smtClean="0"/>
              <a:t> containing “</a:t>
            </a:r>
            <a:r>
              <a:rPr lang="en-US" dirty="0" err="1" smtClean="0"/>
              <a:t>uc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</a:t>
            </a:r>
            <a:r>
              <a:rPr lang="en-US" dirty="0" smtClean="0">
                <a:solidFill>
                  <a:srgbClr val="0066FF"/>
                </a:solidFill>
              </a:rPr>
              <a:t>substring(</a:t>
            </a:r>
            <a:r>
              <a:rPr lang="en-US" dirty="0" err="1" smtClean="0"/>
              <a:t>n</a:t>
            </a:r>
            <a:r>
              <a:rPr lang="en-US" dirty="0" err="1" smtClean="0">
                <a:solidFill>
                  <a:srgbClr val="0066FF"/>
                </a:solidFill>
              </a:rPr>
              <a:t>,</a:t>
            </a:r>
            <a:r>
              <a:rPr lang="en-US" dirty="0" err="1" smtClean="0"/>
              <a:t>m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r>
              <a:rPr lang="en-US" dirty="0" smtClean="0"/>
              <a:t>, the number of characters that are being referred to is: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solidFill>
                <a:srgbClr val="0066FF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m – n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/>
            <a:r>
              <a:rPr lang="en-US" dirty="0" smtClean="0"/>
              <a:t>So, </a:t>
            </a:r>
            <a:r>
              <a:rPr lang="en-US" dirty="0" smtClean="0">
                <a:solidFill>
                  <a:srgbClr val="0066FF"/>
                </a:solidFill>
              </a:rPr>
              <a:t>substring(</a:t>
            </a:r>
            <a:r>
              <a:rPr lang="en-US" dirty="0" smtClean="0"/>
              <a:t>2</a:t>
            </a:r>
            <a:r>
              <a:rPr lang="en-US" dirty="0" smtClean="0">
                <a:solidFill>
                  <a:srgbClr val="0066FF"/>
                </a:solidFill>
              </a:rPr>
              <a:t>,</a:t>
            </a:r>
            <a:r>
              <a:rPr lang="en-US" dirty="0" smtClean="0"/>
              <a:t>4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r>
              <a:rPr lang="en-US" dirty="0" smtClean="0"/>
              <a:t> refers to</a:t>
            </a:r>
          </a:p>
          <a:p>
            <a:pPr lvl="1" eaLnBrk="1" hangingPunct="1"/>
            <a:r>
              <a:rPr lang="en-US" dirty="0" smtClean="0"/>
              <a:t>2 characters (4-2=2) </a:t>
            </a:r>
          </a:p>
          <a:p>
            <a:pPr lvl="1" eaLnBrk="1" hangingPunct="1"/>
            <a:r>
              <a:rPr lang="en-US" dirty="0" smtClean="0"/>
              <a:t>Specifically the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 </a:t>
            </a:r>
            <a:r>
              <a:rPr lang="en-US" dirty="0" smtClean="0"/>
              <a:t>characters 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Just to confuse you:</a:t>
            </a:r>
          </a:p>
          <a:p>
            <a:pPr eaLnBrk="1" hangingPunct="1"/>
            <a:r>
              <a:rPr lang="en-US" dirty="0" smtClean="0"/>
              <a:t>There is another substring function</a:t>
            </a:r>
          </a:p>
          <a:p>
            <a:pPr lvl="1" eaLnBrk="1" hangingPunct="1"/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substr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US" b="1" i="1" dirty="0" err="1" smtClean="0">
                <a:solidFill>
                  <a:srgbClr val="0066FF"/>
                </a:solidFill>
                <a:latin typeface="Courier New" pitchFamily="49" charset="0"/>
              </a:rPr>
              <a:t>,l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)</a:t>
            </a:r>
          </a:p>
          <a:p>
            <a:pPr lvl="1" eaLnBrk="1" hangingPunct="1"/>
            <a:r>
              <a:rPr lang="en-US" dirty="0" smtClean="0"/>
              <a:t>Where:</a:t>
            </a:r>
          </a:p>
          <a:p>
            <a:pPr lvl="2" eaLnBrk="1" hangingPunct="1"/>
            <a:r>
              <a:rPr lang="en-US" dirty="0" smtClean="0"/>
              <a:t>s: starting position (required)</a:t>
            </a:r>
          </a:p>
          <a:p>
            <a:pPr lvl="2" eaLnBrk="1" hangingPunct="1"/>
            <a:r>
              <a:rPr lang="en-US" dirty="0" smtClean="0"/>
              <a:t>l: length (optional)</a:t>
            </a:r>
          </a:p>
          <a:p>
            <a:pPr lvl="2" eaLnBrk="1" hangingPunct="1"/>
            <a:r>
              <a:rPr lang="en-US" dirty="0" smtClean="0"/>
              <a:t>To count back from the end of the string use a negative number for </a:t>
            </a:r>
            <a:r>
              <a:rPr lang="en-US" i="1" dirty="0" smtClean="0"/>
              <a:t>s</a:t>
            </a:r>
          </a:p>
          <a:p>
            <a:pPr lvl="2" eaLnBrk="1" hangingPunct="1"/>
            <a:r>
              <a:rPr lang="en-US" dirty="0" smtClean="0"/>
              <a:t>If length is omitted the substring is taken to the end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There is also a single character extraction function: </a:t>
            </a:r>
            <a:r>
              <a:rPr lang="en-US" dirty="0" err="1" smtClean="0">
                <a:solidFill>
                  <a:srgbClr val="0066FF"/>
                </a:solidFill>
              </a:rPr>
              <a:t>charAt</a:t>
            </a:r>
            <a:r>
              <a:rPr lang="en-US" dirty="0" smtClean="0">
                <a:solidFill>
                  <a:srgbClr val="0066FF"/>
                </a:solidFill>
              </a:rPr>
              <a:t>(</a:t>
            </a:r>
            <a:r>
              <a:rPr lang="en-US" dirty="0" smtClean="0">
                <a:solidFill>
                  <a:srgbClr val="339933"/>
                </a:solidFill>
              </a:rPr>
              <a:t>n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That extracts the </a:t>
            </a:r>
            <a:r>
              <a:rPr lang="en-US" dirty="0" smtClean="0">
                <a:solidFill>
                  <a:srgbClr val="339933"/>
                </a:solidFill>
              </a:rPr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character: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</a:rPr>
              <a:t>myName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 = “Bruce”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 char1 = </a:t>
            </a: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</a:rPr>
              <a:t>myName.charAt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(1)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Results in </a:t>
            </a:r>
            <a:r>
              <a:rPr lang="en-US" sz="3200" dirty="0" smtClean="0">
                <a:solidFill>
                  <a:srgbClr val="0066FF"/>
                </a:solidFill>
              </a:rPr>
              <a:t>char1</a:t>
            </a:r>
            <a:r>
              <a:rPr lang="en-US" sz="3200" dirty="0" smtClean="0"/>
              <a:t> containing “r”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Note that “extract” really means “copy”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Handy Function: </a:t>
            </a:r>
            <a:r>
              <a:rPr lang="en-US" dirty="0" err="1" smtClean="0"/>
              <a:t>indexOf</a:t>
            </a:r>
            <a:r>
              <a:rPr lang="en-US" dirty="0" smtClean="0"/>
              <a:t>()</a:t>
            </a:r>
          </a:p>
          <a:p>
            <a:pPr eaLnBrk="1" hangingPunct="1"/>
            <a:r>
              <a:rPr lang="en-US" dirty="0" smtClean="0"/>
              <a:t>Returns the </a:t>
            </a:r>
            <a:r>
              <a:rPr lang="en-US" i="1" dirty="0" smtClean="0"/>
              <a:t>first</a:t>
            </a:r>
            <a:r>
              <a:rPr lang="en-US" dirty="0" smtClean="0"/>
              <a:t> position of a character or string of characters</a:t>
            </a:r>
          </a:p>
          <a:p>
            <a:pPr lvl="1" eaLnBrk="1" hangingPunct="1"/>
            <a:r>
              <a:rPr lang="en-US" dirty="0" smtClean="0"/>
              <a:t>If not found returns -1</a:t>
            </a:r>
          </a:p>
          <a:p>
            <a:pPr lvl="1" eaLnBrk="1" hangingPunct="1"/>
            <a:r>
              <a:rPr lang="en-US" dirty="0" smtClean="0"/>
              <a:t>First position is 0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Ch15-Ex-02a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Collating sequence</a:t>
            </a:r>
          </a:p>
          <a:p>
            <a:pPr lvl="1" eaLnBrk="1" hangingPunct="1"/>
            <a:r>
              <a:rPr lang="en-US" smtClean="0"/>
              <a:t>Computers represent </a:t>
            </a:r>
            <a:r>
              <a:rPr lang="en-US" u="sng" smtClean="0"/>
              <a:t>everything</a:t>
            </a:r>
            <a:r>
              <a:rPr lang="en-US" smtClean="0"/>
              <a:t> as a numeric value</a:t>
            </a:r>
          </a:p>
          <a:p>
            <a:pPr lvl="1" eaLnBrk="1" hangingPunct="1"/>
            <a:r>
              <a:rPr lang="en-US" smtClean="0"/>
              <a:t>Thus, every keyboard symbol has a value</a:t>
            </a:r>
          </a:p>
          <a:p>
            <a:pPr lvl="1" eaLnBrk="1" hangingPunct="1"/>
            <a:r>
              <a:rPr lang="en-US" smtClean="0"/>
              <a:t>The ASCII code (used in PCs) defines the values for all symbols</a:t>
            </a:r>
          </a:p>
          <a:p>
            <a:pPr lvl="2" eaLnBrk="1" hangingPunct="1"/>
            <a:r>
              <a:rPr lang="en-US" smtClean="0"/>
              <a:t>7 bits – 128 values</a:t>
            </a:r>
          </a:p>
          <a:p>
            <a:pPr lvl="2" eaLnBrk="1" hangingPunct="1"/>
            <a:r>
              <a:rPr lang="en-US" smtClean="0"/>
              <a:t>Extended uses 8 bits – 256 total values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 cstate="print"/>
          <a:srcRect l="2979" t="28537" r="26726" b="9158"/>
          <a:stretch>
            <a:fillRect/>
          </a:stretch>
        </p:blipFill>
        <p:spPr bwMode="auto">
          <a:xfrm>
            <a:off x="0" y="381000"/>
            <a:ext cx="9144000" cy="60785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934200" y="6583363"/>
            <a:ext cx="1943100" cy="274637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http://www.asciitable.com/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3676650" y="47625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ASCII Codes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Introduction to strings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8991600" cy="525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136046" y="457200"/>
            <a:ext cx="4446475" cy="369332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One of the extended ASCII Code pages</a:t>
            </a:r>
            <a:endParaRPr lang="en-US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Since every symbol has a value, a hierarchy can be established</a:t>
            </a:r>
          </a:p>
          <a:p>
            <a:pPr eaLnBrk="1" hangingPunct="1"/>
            <a:r>
              <a:rPr lang="en-US" sz="2800" dirty="0" smtClean="0"/>
              <a:t>Thus, “A” is “less than” “B” because the ASCII code for an A (65) is less than the ASCII code for a B (66)</a:t>
            </a:r>
          </a:p>
          <a:p>
            <a:pPr eaLnBrk="1" hangingPunct="1"/>
            <a:r>
              <a:rPr lang="en-US" sz="2800" dirty="0" smtClean="0"/>
              <a:t>“Z” (90) is less than “a” (97)</a:t>
            </a:r>
          </a:p>
          <a:p>
            <a:pPr eaLnBrk="1" hangingPunct="1"/>
            <a:r>
              <a:rPr lang="en-US" sz="2800" dirty="0" smtClean="0"/>
              <a:t>Can use these relationships to see if a character in a string falls within a given range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validate the SID, we want to:</a:t>
            </a:r>
          </a:p>
          <a:p>
            <a:pPr lvl="1" eaLnBrk="1" hangingPunct="1"/>
            <a:r>
              <a:rPr lang="en-US" smtClean="0"/>
              <a:t>Extract a single character</a:t>
            </a:r>
          </a:p>
          <a:p>
            <a:pPr lvl="1" eaLnBrk="1" hangingPunct="1"/>
            <a:r>
              <a:rPr lang="en-US" smtClean="0"/>
              <a:t>Check to see that it’s a value in the numeric digit range (decimal values 48 – 57)</a:t>
            </a:r>
          </a:p>
          <a:p>
            <a:pPr lvl="1" eaLnBrk="1" hangingPunct="1"/>
            <a:r>
              <a:rPr lang="en-US" smtClean="0"/>
              <a:t>Repeat until all characters have been checked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85344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document.surferInfo.SIDBox.value.substring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(0,1)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&lt; "0" ||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&gt; "9") alert("Invalid SID")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Really means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If (the ASCII value of the character is less than 48 or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 the ASCII value of the character greater than 57) alert(“Invalid SID”)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Validation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With a loop it is easy to repeat the process for each character in </a:t>
            </a:r>
            <a:r>
              <a:rPr lang="en-US" dirty="0" err="1" smtClean="0"/>
              <a:t>SIDBox</a:t>
            </a:r>
            <a:r>
              <a:rPr lang="en-US" dirty="0" smtClean="0"/>
              <a:t>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 (…) </a:t>
            </a:r>
            <a:b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document.surferInfo.SIDBox.value.substring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0,1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&lt;“0” ||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&gt;”9“) alert(“Invalid SID”)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Validation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Now we have to repeat this process for each character in </a:t>
            </a:r>
            <a:r>
              <a:rPr lang="en-US" dirty="0" err="1" smtClean="0"/>
              <a:t>SIDBox</a:t>
            </a:r>
            <a:r>
              <a:rPr lang="en-US" dirty="0" smtClean="0"/>
              <a:t>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&lt;=7;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{   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document.surferInfo.SIDBox.value.substring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0,1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if (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&lt;“0” ||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&gt;”9“) alert(“Invalid SID”)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Need some way to control the loop </a:t>
            </a:r>
            <a:r>
              <a:rPr lang="en-US" u="sng" dirty="0" smtClean="0"/>
              <a:t>and</a:t>
            </a:r>
            <a:r>
              <a:rPr lang="en-US" dirty="0" smtClean="0"/>
              <a:t> refer to subsequent characters in the substring: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&lt;=7;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{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document.surferInfo.SIDBox.value.substring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&lt;“0” || 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theChar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&gt;”9“) alert(“Invalid SID”)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Ch15-Ex-03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Once we know the SID is invalid there’s no point in continuing the loop</a:t>
            </a:r>
          </a:p>
          <a:p>
            <a:pPr lvl="1" eaLnBrk="1" hangingPunct="1"/>
            <a:r>
              <a:rPr lang="en-US" dirty="0" smtClean="0"/>
              <a:t>(Unless we want to painfully point out each invalid character individually)</a:t>
            </a:r>
          </a:p>
          <a:p>
            <a:pPr eaLnBrk="1" hangingPunct="1"/>
            <a:r>
              <a:rPr lang="en-US" dirty="0" smtClean="0"/>
              <a:t>So, how to we stop a loop before it’s finished?</a:t>
            </a:r>
          </a:p>
          <a:p>
            <a:pPr eaLnBrk="1" hangingPunct="1"/>
            <a:r>
              <a:rPr lang="en-US" dirty="0" smtClean="0"/>
              <a:t>With a </a:t>
            </a:r>
            <a:r>
              <a:rPr lang="en-US" dirty="0" smtClean="0">
                <a:solidFill>
                  <a:srgbClr val="0066FF"/>
                </a:solidFill>
              </a:rPr>
              <a:t>break</a:t>
            </a:r>
            <a:r>
              <a:rPr lang="en-US" dirty="0" smtClean="0"/>
              <a:t> statement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JavaScript encounters </a:t>
            </a:r>
            <a:r>
              <a:rPr lang="en-US" dirty="0" smtClean="0">
                <a:solidFill>
                  <a:srgbClr val="0066FF"/>
                </a:solidFill>
              </a:rPr>
              <a:t>break</a:t>
            </a:r>
            <a:r>
              <a:rPr lang="en-US" dirty="0" smtClean="0"/>
              <a:t> it acts like the continuing condition of the loop is false and immediately exits the loop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Ch15-Ex-04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 Objects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Verification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 Objects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can access the computer’s date and time via a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</a:t>
            </a:r>
          </a:p>
          <a:p>
            <a:pPr eaLnBrk="1" hangingPunct="1"/>
            <a:r>
              <a:rPr lang="en-US" dirty="0" smtClean="0"/>
              <a:t>Create a new one by: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66FF"/>
                </a:solidFill>
              </a:rPr>
              <a:t>var</a:t>
            </a:r>
            <a:r>
              <a:rPr lang="en-US" sz="3200" dirty="0" smtClean="0">
                <a:solidFill>
                  <a:srgbClr val="0066FF"/>
                </a:solidFill>
              </a:rPr>
              <a:t> </a:t>
            </a:r>
            <a:r>
              <a:rPr lang="en-US" sz="3200" dirty="0" err="1" smtClean="0">
                <a:solidFill>
                  <a:srgbClr val="0066FF"/>
                </a:solidFill>
              </a:rPr>
              <a:t>timeandDate</a:t>
            </a:r>
            <a:r>
              <a:rPr lang="en-US" sz="3200" dirty="0" smtClean="0">
                <a:solidFill>
                  <a:srgbClr val="0066FF"/>
                </a:solidFill>
              </a:rPr>
              <a:t> = new Date()</a:t>
            </a:r>
          </a:p>
          <a:p>
            <a:pPr eaLnBrk="1" hangingPunct="1"/>
            <a:r>
              <a:rPr lang="en-US" dirty="0" smtClean="0"/>
              <a:t>Date objects include a number of methods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 Objects</a:t>
            </a:r>
          </a:p>
        </p:txBody>
      </p:sp>
      <p:graphicFrame>
        <p:nvGraphicFramePr>
          <p:cNvPr id="624694" name="Group 54"/>
          <p:cNvGraphicFramePr>
            <a:graphicFrameLocks noGrp="1"/>
          </p:cNvGraphicFramePr>
          <p:nvPr/>
        </p:nvGraphicFramePr>
        <p:xfrm>
          <a:off x="838200" y="1828800"/>
          <a:ext cx="7519988" cy="4145280"/>
        </p:xfrm>
        <a:graphic>
          <a:graphicData uri="http://schemas.openxmlformats.org/drawingml/2006/table">
            <a:tbl>
              <a:tblPr/>
              <a:tblGrid>
                <a:gridCol w="2479675"/>
                <a:gridCol w="2301875"/>
                <a:gridCol w="2738438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getFullYear()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4-digit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2000, 2001,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getMonth()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Month 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getDate()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 of month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getDay()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 of week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getHours()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 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getMinutes()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Minute 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getSeconds()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 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 Objects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can use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objects to display the current date and time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Ch15-Ex-05</a:t>
            </a:r>
            <a:endParaRPr lang="en-US" dirty="0" smtClean="0"/>
          </a:p>
          <a:p>
            <a:pPr lvl="1" eaLnBrk="1" hangingPunct="1"/>
            <a:r>
              <a:rPr lang="en-US" dirty="0" smtClean="0"/>
              <a:t>What is the “problem”?</a:t>
            </a:r>
          </a:p>
          <a:p>
            <a:pPr lvl="2" eaLnBrk="1" hangingPunct="1"/>
            <a:r>
              <a:rPr lang="en-US" dirty="0" smtClean="0"/>
              <a:t>Hint: there are two</a:t>
            </a:r>
          </a:p>
          <a:p>
            <a:pPr lvl="1" eaLnBrk="1" hangingPunct="1"/>
            <a:r>
              <a:rPr lang="en-US" dirty="0" smtClean="0"/>
              <a:t>How can this be improved?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Persistent</a:t>
            </a:r>
            <a:r>
              <a:rPr lang="en-US" smtClean="0"/>
              <a:t> data is data that exists over a long term</a:t>
            </a:r>
          </a:p>
          <a:p>
            <a:pPr eaLnBrk="1" hangingPunct="1"/>
            <a:r>
              <a:rPr lang="en-US" smtClean="0"/>
              <a:t>Data created and manipulated in a JavaScript program ceases to exist when the containing Web page is changed</a:t>
            </a:r>
          </a:p>
          <a:p>
            <a:pPr eaLnBrk="1" hangingPunct="1"/>
            <a:r>
              <a:rPr lang="en-US" smtClean="0"/>
              <a:t>Problem: How can we maintain data over a long period of time?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not write directly to the user’s hard drive?</a:t>
            </a:r>
          </a:p>
          <a:p>
            <a:pPr lvl="1" eaLnBrk="1" hangingPunct="1"/>
            <a:r>
              <a:rPr lang="en-US" smtClean="0"/>
              <a:t>Security!</a:t>
            </a:r>
          </a:p>
          <a:p>
            <a:pPr eaLnBrk="1" hangingPunct="1"/>
            <a:r>
              <a:rPr lang="en-US" smtClean="0"/>
              <a:t>Imagine if </a:t>
            </a:r>
            <a:r>
              <a:rPr lang="en-US" u="sng" smtClean="0"/>
              <a:t>any</a:t>
            </a:r>
            <a:r>
              <a:rPr lang="en-US" smtClean="0"/>
              <a:t> Web page you accessed could write data/programs to </a:t>
            </a:r>
            <a:r>
              <a:rPr lang="en-US" u="sng" smtClean="0"/>
              <a:t>your</a:t>
            </a:r>
            <a:r>
              <a:rPr lang="en-US" smtClean="0"/>
              <a:t> hard drive</a:t>
            </a:r>
          </a:p>
          <a:p>
            <a:pPr eaLnBrk="1" hangingPunct="1"/>
            <a:r>
              <a:rPr lang="en-US" smtClean="0"/>
              <a:t>Instead 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smtClean="0"/>
              <a:t>Cookies</a:t>
            </a:r>
          </a:p>
          <a:p>
            <a:pPr lvl="1" eaLnBrk="1" hangingPunct="1"/>
            <a:r>
              <a:rPr lang="en-US" smtClean="0">
                <a:solidFill>
                  <a:srgbClr val="00B0F0"/>
                </a:solidFill>
              </a:rPr>
              <a:t>String </a:t>
            </a:r>
            <a:r>
              <a:rPr lang="en-US" smtClean="0"/>
              <a:t>data stored in a special format</a:t>
            </a:r>
          </a:p>
          <a:p>
            <a:pPr lvl="1" eaLnBrk="1" hangingPunct="1"/>
            <a:r>
              <a:rPr lang="en-US" smtClean="0"/>
              <a:t>May be long term </a:t>
            </a:r>
            <a:r>
              <a:rPr lang="en-US" i="1" smtClean="0">
                <a:solidFill>
                  <a:srgbClr val="FF0000"/>
                </a:solidFill>
              </a:rPr>
              <a:t>persistent</a:t>
            </a:r>
            <a:r>
              <a:rPr lang="en-US" smtClean="0"/>
              <a:t> or temporary</a:t>
            </a:r>
          </a:p>
          <a:p>
            <a:pPr lvl="1" eaLnBrk="1" hangingPunct="1"/>
            <a:r>
              <a:rPr lang="en-US" smtClean="0"/>
              <a:t>Small file (2,000 – 4,000 characters max.)</a:t>
            </a:r>
          </a:p>
          <a:p>
            <a:pPr lvl="1" eaLnBrk="1" hangingPunct="1"/>
            <a:r>
              <a:rPr lang="en-US" smtClean="0"/>
              <a:t>Not more than a certain number from any one Internet domain (300 for Netscape)</a:t>
            </a:r>
          </a:p>
          <a:p>
            <a:pPr lvl="1" eaLnBrk="1" hangingPunct="1"/>
            <a:r>
              <a:rPr lang="en-US" smtClean="0"/>
              <a:t>Create a cookie by assigning a string value to the </a:t>
            </a:r>
            <a:r>
              <a:rPr lang="en-US" smtClean="0">
                <a:solidFill>
                  <a:srgbClr val="0066FF"/>
                </a:solidFill>
              </a:rPr>
              <a:t>cookie</a:t>
            </a:r>
            <a:r>
              <a:rPr lang="en-US" smtClean="0"/>
              <a:t> property of the </a:t>
            </a:r>
            <a:r>
              <a:rPr lang="en-US" smtClean="0">
                <a:solidFill>
                  <a:srgbClr val="0066FF"/>
                </a:solidFill>
              </a:rPr>
              <a:t>document</a:t>
            </a:r>
            <a:r>
              <a:rPr lang="en-US" smtClean="0"/>
              <a:t> object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A cookie string consists of five parts in the following order:</a:t>
            </a:r>
          </a:p>
          <a:p>
            <a:pPr lvl="1" eaLnBrk="1" hangingPunct="1"/>
            <a:r>
              <a:rPr lang="en-US" dirty="0" smtClean="0"/>
              <a:t>Cookie’s name and value</a:t>
            </a:r>
          </a:p>
          <a:p>
            <a:pPr lvl="1" eaLnBrk="1" hangingPunct="1"/>
            <a:r>
              <a:rPr lang="en-US" dirty="0" smtClean="0"/>
              <a:t>Expiration date</a:t>
            </a:r>
          </a:p>
          <a:p>
            <a:pPr lvl="1" eaLnBrk="1" hangingPunct="1"/>
            <a:r>
              <a:rPr lang="en-US" dirty="0" smtClean="0"/>
              <a:t>Pathname of the Web page creating the cookie</a:t>
            </a:r>
          </a:p>
          <a:p>
            <a:pPr lvl="1" eaLnBrk="1" hangingPunct="1"/>
            <a:r>
              <a:rPr lang="en-US" dirty="0" smtClean="0"/>
              <a:t>Domain name of the server creating the cookie</a:t>
            </a:r>
          </a:p>
          <a:p>
            <a:pPr lvl="1" eaLnBrk="1" hangingPunct="1"/>
            <a:r>
              <a:rPr lang="en-US" dirty="0" smtClean="0"/>
              <a:t>Security parameter to restrict access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For example, creating only the first part (name and value):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document.cookie = “userName=Fred”</a:t>
            </a:r>
          </a:p>
        </p:txBody>
      </p:sp>
      <p:sp>
        <p:nvSpPr>
          <p:cNvPr id="630788" name="AutoShape 4"/>
          <p:cNvSpPr>
            <a:spLocks/>
          </p:cNvSpPr>
          <p:nvPr/>
        </p:nvSpPr>
        <p:spPr bwMode="auto">
          <a:xfrm>
            <a:off x="3810000" y="4054475"/>
            <a:ext cx="914400" cy="609600"/>
          </a:xfrm>
          <a:prstGeom prst="borderCallout1">
            <a:avLst>
              <a:gd name="adj1" fmla="val 18750"/>
              <a:gd name="adj2" fmla="val 108333"/>
              <a:gd name="adj3" fmla="val -65106"/>
              <a:gd name="adj4" fmla="val 181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Cookie Name</a:t>
            </a:r>
          </a:p>
        </p:txBody>
      </p:sp>
      <p:sp>
        <p:nvSpPr>
          <p:cNvPr id="630789" name="AutoShape 5"/>
          <p:cNvSpPr>
            <a:spLocks/>
          </p:cNvSpPr>
          <p:nvPr/>
        </p:nvSpPr>
        <p:spPr bwMode="auto">
          <a:xfrm>
            <a:off x="7620000" y="4114800"/>
            <a:ext cx="868363" cy="412750"/>
          </a:xfrm>
          <a:prstGeom prst="borderCallout1">
            <a:avLst>
              <a:gd name="adj1" fmla="val 27694"/>
              <a:gd name="adj2" fmla="val -8773"/>
              <a:gd name="adj3" fmla="val -136537"/>
              <a:gd name="adj4" fmla="val -351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630790" name="Rectangle 6"/>
          <p:cNvSpPr>
            <a:spLocks noChangeArrowheads="1"/>
          </p:cNvSpPr>
          <p:nvPr/>
        </p:nvSpPr>
        <p:spPr bwMode="auto">
          <a:xfrm>
            <a:off x="381000" y="48831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/>
              <a:t>Creates a cookie named </a:t>
            </a:r>
            <a:r>
              <a:rPr lang="en-US" sz="3200">
                <a:solidFill>
                  <a:srgbClr val="0066FF"/>
                </a:solidFill>
              </a:rPr>
              <a:t>userName</a:t>
            </a:r>
            <a:r>
              <a:rPr lang="en-US" sz="3200"/>
              <a:t> whose value is </a:t>
            </a:r>
            <a:r>
              <a:rPr lang="en-US" sz="3200">
                <a:solidFill>
                  <a:srgbClr val="0066FF"/>
                </a:solidFill>
              </a:rPr>
              <a:t>Fred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 build="p"/>
      <p:bldP spid="630788" grpId="0" animBg="1"/>
      <p:bldP spid="630789" grpId="0" animBg="1"/>
      <p:bldP spid="630790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the expiration date requires storing two data items in the cookie:</a:t>
            </a:r>
          </a:p>
          <a:p>
            <a:pPr lvl="1" eaLnBrk="1" hangingPunct="1"/>
            <a:r>
              <a:rPr lang="en-US" smtClean="0"/>
              <a:t>Name </a:t>
            </a:r>
            <a:r>
              <a:rPr lang="en-US" i="1" smtClean="0"/>
              <a:t>and </a:t>
            </a:r>
            <a:r>
              <a:rPr lang="en-US" smtClean="0"/>
              <a:t>value</a:t>
            </a:r>
          </a:p>
          <a:p>
            <a:pPr lvl="1" eaLnBrk="1" hangingPunct="1"/>
            <a:r>
              <a:rPr lang="en-US" smtClean="0"/>
              <a:t>Expiration date</a:t>
            </a:r>
          </a:p>
          <a:p>
            <a:pPr eaLnBrk="1" hangingPunct="1"/>
            <a:r>
              <a:rPr lang="en-US" smtClean="0"/>
              <a:t>Expiration date </a:t>
            </a:r>
            <a:r>
              <a:rPr lang="en-US" u="sng" smtClean="0"/>
              <a:t>must</a:t>
            </a:r>
            <a:r>
              <a:rPr lang="en-US" smtClean="0"/>
              <a:t> be specified in Greenwich Mean Time (GMT) format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 vs. Verification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Valid – meets certain criteria</a:t>
            </a:r>
          </a:p>
          <a:p>
            <a:pPr lvl="1" eaLnBrk="1" hangingPunct="1"/>
            <a:r>
              <a:rPr lang="en-US" sz="2400" dirty="0" smtClean="0"/>
              <a:t>For example:</a:t>
            </a:r>
          </a:p>
          <a:p>
            <a:pPr lvl="2" eaLnBrk="1" hangingPunct="1"/>
            <a:r>
              <a:rPr lang="en-US" sz="2000" dirty="0" smtClean="0"/>
              <a:t>a value is purely numeric</a:t>
            </a:r>
          </a:p>
          <a:p>
            <a:pPr lvl="2" eaLnBrk="1" hangingPunct="1"/>
            <a:r>
              <a:rPr lang="en-US" sz="2000" dirty="0" smtClean="0"/>
              <a:t>a text value is no more than seven characters in length</a:t>
            </a:r>
          </a:p>
          <a:p>
            <a:pPr eaLnBrk="1" hangingPunct="1"/>
            <a:r>
              <a:rPr lang="en-US" sz="2800" dirty="0" smtClean="0"/>
              <a:t>Verified – “represents the truth”</a:t>
            </a:r>
          </a:p>
          <a:p>
            <a:pPr lvl="1" eaLnBrk="1" hangingPunct="1"/>
            <a:r>
              <a:rPr lang="en-US" sz="2400" dirty="0" smtClean="0"/>
              <a:t>User is allowed to access system</a:t>
            </a:r>
          </a:p>
          <a:p>
            <a:pPr lvl="2" eaLnBrk="1" hangingPunct="1"/>
            <a:r>
              <a:rPr lang="en-US" sz="2000" dirty="0" smtClean="0"/>
              <a:t>User ID is defined to the system</a:t>
            </a:r>
          </a:p>
          <a:p>
            <a:pPr lvl="2" eaLnBrk="1" hangingPunct="1"/>
            <a:r>
              <a:rPr lang="en-US" sz="2000" dirty="0" smtClean="0"/>
              <a:t>Password is correct a given User ID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Browsers store time as the number of milliseconds (thousandths of a second) from January 1, 1970 to now</a:t>
            </a:r>
          </a:p>
          <a:p>
            <a:pPr eaLnBrk="1" hangingPunct="1"/>
            <a:r>
              <a:rPr lang="en-US" smtClean="0"/>
              <a:t>When we create a new </a:t>
            </a:r>
            <a:r>
              <a:rPr lang="en-US" smtClean="0">
                <a:solidFill>
                  <a:srgbClr val="0066FF"/>
                </a:solidFill>
              </a:rPr>
              <a:t>Date</a:t>
            </a:r>
            <a:r>
              <a:rPr lang="en-US" smtClean="0"/>
              <a:t> object, the browser sets its value to the number of milliseconds from 1/1/1970.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change the value of a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 we need to add a certain number of milliseconds to 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Compute milliseconds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Assign new value to the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0066FF"/>
                </a:solidFill>
              </a:rPr>
              <a:t>getTime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method of a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 returns the current date in millisecond format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Ch15-Ex-06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Now all we have to do is compute the number of milliseconds from now until the cookie should expire</a:t>
            </a:r>
          </a:p>
          <a:p>
            <a:pPr eaLnBrk="1" hangingPunct="1"/>
            <a:r>
              <a:rPr lang="en-US" smtClean="0"/>
              <a:t>For a 30-day expiration that’s:</a:t>
            </a:r>
          </a:p>
          <a:p>
            <a:pPr eaLnBrk="1" hangingPunct="1"/>
            <a:endParaRPr lang="en-US" sz="1000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3200" smtClean="0"/>
              <a:t>30 * 24 * 60 * 60 * 1000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create an expiration date: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66FF"/>
                </a:solidFill>
                <a:latin typeface="Courier New" pitchFamily="49" charset="0"/>
              </a:rPr>
              <a:t>var expDate = new Date()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66FF"/>
                </a:solidFill>
                <a:latin typeface="Courier New" pitchFamily="49" charset="0"/>
              </a:rPr>
              <a:t>var currentDate = expDate.getTime()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66FF"/>
                </a:solidFill>
                <a:latin typeface="Courier New" pitchFamily="49" charset="0"/>
              </a:rPr>
              <a:t>var thirtyDays = 30*24*60*60*1000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66FF"/>
                </a:solidFill>
                <a:latin typeface="Courier New" pitchFamily="49" charset="0"/>
              </a:rPr>
              <a:t>var fromNow = currentDate + thirtyDays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Cookies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Now set the </a:t>
            </a:r>
            <a:r>
              <a:rPr lang="en-US" dirty="0" smtClean="0">
                <a:solidFill>
                  <a:srgbClr val="0066FF"/>
                </a:solidFill>
              </a:rPr>
              <a:t>date</a:t>
            </a:r>
            <a:r>
              <a:rPr lang="en-US" dirty="0" smtClean="0"/>
              <a:t> object to that value using the </a:t>
            </a:r>
            <a:r>
              <a:rPr lang="en-US" dirty="0" err="1" smtClean="0">
                <a:solidFill>
                  <a:srgbClr val="0066FF"/>
                </a:solidFill>
              </a:rPr>
              <a:t>setTime</a:t>
            </a:r>
            <a:r>
              <a:rPr lang="en-US" dirty="0" smtClean="0"/>
              <a:t> method:</a:t>
            </a:r>
          </a:p>
          <a:p>
            <a:pPr eaLnBrk="1" hangingPunct="1"/>
            <a:endParaRPr lang="en-US" sz="1200" dirty="0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66FF"/>
                </a:solidFill>
              </a:rPr>
              <a:t>expDate.setTime</a:t>
            </a:r>
            <a:r>
              <a:rPr lang="en-US" sz="3200" dirty="0" smtClean="0">
                <a:solidFill>
                  <a:srgbClr val="0066FF"/>
                </a:solidFill>
              </a:rPr>
              <a:t>(</a:t>
            </a:r>
            <a:r>
              <a:rPr lang="en-US" sz="3200" dirty="0" err="1" smtClean="0">
                <a:solidFill>
                  <a:srgbClr val="0066FF"/>
                </a:solidFill>
              </a:rPr>
              <a:t>fromNow</a:t>
            </a:r>
            <a:r>
              <a:rPr lang="en-US" sz="3200" dirty="0" smtClean="0">
                <a:solidFill>
                  <a:srgbClr val="0066FF"/>
                </a:solidFill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Ch15-Ex-07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3886200"/>
          </a:xfrm>
        </p:spPr>
        <p:txBody>
          <a:bodyPr/>
          <a:lstStyle/>
          <a:p>
            <a:pPr eaLnBrk="1" hangingPunct="1"/>
            <a:r>
              <a:rPr lang="en-US" smtClean="0"/>
              <a:t>More compactly: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var expDate = new Date()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expDate.setTime(expDate.getTime() + 30*24*60*60*1000)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also provides: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dirty="0" err="1" smtClean="0">
                <a:solidFill>
                  <a:srgbClr val="0066FF"/>
                </a:solidFill>
              </a:rPr>
              <a:t>setMonth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method to set month values directly …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Ch15-Ex-08</a:t>
            </a:r>
            <a:endParaRPr lang="en-US" dirty="0" smtClean="0"/>
          </a:p>
          <a:p>
            <a:pPr lvl="1" eaLnBrk="1" hangingPunct="1"/>
            <a:r>
              <a:rPr lang="en-US" dirty="0" smtClean="0"/>
              <a:t>As well as a </a:t>
            </a:r>
            <a:r>
              <a:rPr lang="en-US" dirty="0" err="1" smtClean="0">
                <a:solidFill>
                  <a:srgbClr val="0066FF"/>
                </a:solidFill>
              </a:rPr>
              <a:t>toGMTString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method to convert date/time strings directly to GMT format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Once you’ve established a cookie’s expiration date you assign it to a cookie: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28600" y="3124200"/>
            <a:ext cx="8915400" cy="131445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lvl="1"/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expDate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 = new Date()</a:t>
            </a:r>
          </a:p>
          <a:p>
            <a:pPr lvl="1"/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currentMonth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expDate.getMonth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expDate.setMonth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(currentMonth+1)</a:t>
            </a:r>
          </a:p>
          <a:p>
            <a:pPr lvl="1"/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document.cookie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</a:rPr>
              <a:t>"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</a:rPr>
              <a:t>userName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</a:rPr>
              <a:t>=</a:t>
            </a:r>
            <a:r>
              <a:rPr lang="en-US" sz="1600" b="1" dirty="0" err="1" smtClean="0">
                <a:solidFill>
                  <a:srgbClr val="0066FF"/>
                </a:solidFill>
                <a:latin typeface="Courier New" pitchFamily="49" charset="0"/>
              </a:rPr>
              <a:t>Fred;expires</a:t>
            </a:r>
            <a:r>
              <a:rPr lang="en-US" sz="1600" b="1" dirty="0" smtClean="0">
                <a:solidFill>
                  <a:srgbClr val="0066FF"/>
                </a:solidFill>
                <a:latin typeface="Courier New" pitchFamily="49" charset="0"/>
              </a:rPr>
              <a:t>=" 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+ </a:t>
            </a:r>
            <a:r>
              <a:rPr lang="en-US" sz="1600" b="1" dirty="0" err="1">
                <a:solidFill>
                  <a:srgbClr val="0066FF"/>
                </a:solidFill>
                <a:latin typeface="Courier New" pitchFamily="49" charset="0"/>
              </a:rPr>
              <a:t>expDate.toGMTString</a:t>
            </a:r>
            <a:r>
              <a:rPr lang="en-US" sz="1600" b="1" dirty="0">
                <a:solidFill>
                  <a:srgbClr val="0066FF"/>
                </a:solidFill>
                <a:latin typeface="Courier New" pitchFamily="49" charset="0"/>
              </a:rPr>
              <a:t>()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However, JavaScript limited to reading only the “name=value” part of a cookie, not it’s expiration date</a:t>
            </a:r>
          </a:p>
          <a:p>
            <a:pPr eaLnBrk="1" hangingPunct="1"/>
            <a:r>
              <a:rPr lang="en-US" smtClean="0"/>
              <a:t>How can you read the value of an existing cookie?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By using the string method named </a:t>
            </a:r>
            <a:r>
              <a:rPr lang="en-US" dirty="0" smtClean="0">
                <a:solidFill>
                  <a:srgbClr val="0066FF"/>
                </a:solidFill>
              </a:rPr>
              <a:t>split()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split()</a:t>
            </a:r>
            <a:r>
              <a:rPr lang="en-US" dirty="0" smtClean="0"/>
              <a:t> requires a parameter</a:t>
            </a:r>
          </a:p>
          <a:p>
            <a:pPr lvl="1" eaLnBrk="1" hangingPunct="1"/>
            <a:r>
              <a:rPr lang="en-US" dirty="0" smtClean="0"/>
              <a:t>Used to parse a string into substrings at every location of the parameter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 vs. Verification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Verification is hard to accomplish “safely” with JavaScript</a:t>
            </a:r>
          </a:p>
          <a:p>
            <a:pPr eaLnBrk="1" hangingPunct="1"/>
            <a:r>
              <a:rPr lang="en-US" smtClean="0"/>
              <a:t>Why?</a:t>
            </a:r>
          </a:p>
          <a:p>
            <a:pPr lvl="1" eaLnBrk="1" hangingPunct="1"/>
            <a:r>
              <a:rPr lang="en-US" smtClean="0"/>
              <a:t>Two reasons ---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For example: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basicString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= "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alpha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beta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gamma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"</a:t>
            </a:r>
          </a:p>
          <a:p>
            <a:pPr lvl="1" eaLnBrk="1" hangingPunct="1"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thePieces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=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basicString.split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("&amp;")</a:t>
            </a:r>
          </a:p>
          <a:p>
            <a:pPr eaLnBrk="1" hangingPunct="1"/>
            <a:r>
              <a:rPr lang="en-US" sz="2800" dirty="0" smtClean="0"/>
              <a:t>Creates an array of strings named </a:t>
            </a:r>
            <a:r>
              <a:rPr lang="en-US" sz="2800" dirty="0" err="1" smtClean="0">
                <a:solidFill>
                  <a:srgbClr val="0066FF"/>
                </a:solidFill>
              </a:rPr>
              <a:t>thePieces</a:t>
            </a:r>
            <a:r>
              <a:rPr lang="en-US" sz="2800" dirty="0" smtClean="0"/>
              <a:t> such that:</a:t>
            </a:r>
            <a:br>
              <a:rPr lang="en-US" sz="2800" dirty="0" smtClean="0"/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thePieces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= “alpha”</a:t>
            </a:r>
            <a:b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thePieces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“beta”</a:t>
            </a:r>
            <a:b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thePieces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 = “gamma”</a:t>
            </a:r>
            <a:endParaRPr lang="en-US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>
                <a:hlinkClick r:id="rId2" action="ppaction://hlinkfile"/>
              </a:rPr>
              <a:t>Ch15-Ex-09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3886200"/>
          </a:xfrm>
        </p:spPr>
        <p:txBody>
          <a:bodyPr/>
          <a:lstStyle/>
          <a:p>
            <a:pPr eaLnBrk="1" hangingPunct="1"/>
            <a:r>
              <a:rPr lang="en-US" smtClean="0"/>
              <a:t>How can we create multiple cookies?</a:t>
            </a:r>
          </a:p>
          <a:p>
            <a:pPr eaLnBrk="1" hangingPunct="1"/>
            <a:r>
              <a:rPr lang="en-US" smtClean="0"/>
              <a:t>By assigning a new “name=value” to </a:t>
            </a:r>
            <a:r>
              <a:rPr lang="en-US" smtClean="0">
                <a:solidFill>
                  <a:srgbClr val="0066FF"/>
                </a:solidFill>
              </a:rPr>
              <a:t>document.cookie</a:t>
            </a:r>
          </a:p>
          <a:p>
            <a:pPr eaLnBrk="1" hangingPunct="1"/>
            <a:r>
              <a:rPr lang="en-US" smtClean="0"/>
              <a:t>But, there is only one </a:t>
            </a:r>
            <a:r>
              <a:rPr lang="en-US" smtClean="0">
                <a:solidFill>
                  <a:srgbClr val="0066FF"/>
                </a:solidFill>
              </a:rPr>
              <a:t>document.cookie</a:t>
            </a:r>
            <a:r>
              <a:rPr lang="en-US" smtClean="0"/>
              <a:t> file?	</a:t>
            </a:r>
          </a:p>
          <a:p>
            <a:pPr lvl="1" eaLnBrk="1" hangingPunct="1"/>
            <a:r>
              <a:rPr lang="en-US" smtClean="0"/>
              <a:t>It can contain multiple “cookies”!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66FF"/>
                </a:solidFill>
              </a:rPr>
              <a:t>document.cookie</a:t>
            </a:r>
            <a:r>
              <a:rPr lang="en-US" sz="3200" dirty="0" smtClean="0">
                <a:solidFill>
                  <a:srgbClr val="0066FF"/>
                </a:solidFill>
              </a:rPr>
              <a:t>=“</a:t>
            </a:r>
            <a:r>
              <a:rPr lang="en-US" sz="3200" dirty="0" err="1" smtClean="0">
                <a:solidFill>
                  <a:srgbClr val="0066FF"/>
                </a:solidFill>
              </a:rPr>
              <a:t>userName</a:t>
            </a:r>
            <a:r>
              <a:rPr lang="en-US" sz="3200" dirty="0" smtClean="0">
                <a:solidFill>
                  <a:srgbClr val="0066FF"/>
                </a:solidFill>
              </a:rPr>
              <a:t>=Fred”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66FF"/>
                </a:solidFill>
              </a:rPr>
              <a:t>document.cookie</a:t>
            </a:r>
            <a:r>
              <a:rPr lang="en-US" sz="3200" dirty="0" smtClean="0">
                <a:solidFill>
                  <a:srgbClr val="0066FF"/>
                </a:solidFill>
              </a:rPr>
              <a:t>=“password=George”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It looks like the second statement replaces the first </a:t>
            </a:r>
            <a:r>
              <a:rPr lang="en-US" dirty="0" err="1" smtClean="0"/>
              <a:t>document.cookie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However, there is only </a:t>
            </a:r>
            <a:r>
              <a:rPr lang="en-US" u="sng" dirty="0" smtClean="0"/>
              <a:t>one</a:t>
            </a:r>
            <a:r>
              <a:rPr lang="en-US" dirty="0" smtClean="0"/>
              <a:t> cookie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 what really happens is that the two values are appended together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hlinkClick r:id="rId2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Ch15-Ex-10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Cookies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separate these into their constituent parts we execute a </a:t>
            </a:r>
            <a:r>
              <a:rPr lang="en-US" dirty="0" smtClean="0">
                <a:solidFill>
                  <a:srgbClr val="0066FF"/>
                </a:solidFill>
              </a:rPr>
              <a:t>split</a:t>
            </a:r>
            <a:r>
              <a:rPr lang="en-US" dirty="0" smtClean="0"/>
              <a:t> twice</a:t>
            </a:r>
          </a:p>
          <a:p>
            <a:pPr eaLnBrk="1" hangingPunct="1"/>
            <a:endParaRPr lang="en-US" dirty="0" smtClean="0">
              <a:hlinkClick r:id="rId2" action="ppaction://hlinkfile"/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Ch15-Ex-11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 Information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Text Boxes: How to keep passwords private while typing them in</a:t>
            </a:r>
          </a:p>
          <a:p>
            <a:pPr lvl="1" eaLnBrk="1" hangingPunct="1"/>
            <a:r>
              <a:rPr lang="en-US" dirty="0" smtClean="0"/>
              <a:t>PW:&lt;input type='</a:t>
            </a:r>
            <a:r>
              <a:rPr lang="en-US" i="1" dirty="0" smtClean="0">
                <a:solidFill>
                  <a:srgbClr val="0066FF"/>
                </a:solidFill>
              </a:rPr>
              <a:t>password</a:t>
            </a:r>
            <a:r>
              <a:rPr lang="en-US" dirty="0" smtClean="0"/>
              <a:t>' name='pw'&gt;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Ch15-Ex-12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 Information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534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Upper or Lower Case?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When validating information case matters!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People out of habit may use capitalization,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Site may require all upper case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 real pain to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How to ease the problem?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toUpperCase</a:t>
            </a:r>
            <a:r>
              <a:rPr lang="en-US" sz="2400" dirty="0" smtClean="0"/>
              <a:t>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toLowerCase</a:t>
            </a:r>
            <a:r>
              <a:rPr lang="en-US" sz="2400" dirty="0" smtClean="0"/>
              <a:t>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hlinkClick r:id="rId2" action="ppaction://hlinkfile"/>
              </a:rPr>
              <a:t>Ch15-Ex-13</a:t>
            </a:r>
            <a:endParaRPr lang="en-US" sz="24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See Assignments Web Page</a:t>
            </a:r>
          </a:p>
          <a:p>
            <a:pPr eaLnBrk="1" hangingPunct="1"/>
            <a:r>
              <a:rPr lang="en-US" smtClean="0"/>
              <a:t>Grade based on: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  <a:p>
            <a:pPr lvl="1" eaLnBrk="1" hangingPunct="1"/>
            <a:r>
              <a:rPr lang="en-US" smtClean="0"/>
              <a:t>Proper results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and program to verify have to reside on the user’s computer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the list of UIDs and passwords</a:t>
            </a:r>
          </a:p>
          <a:p>
            <a:pPr lvl="2" eaLnBrk="1" hangingPunct="1"/>
            <a:r>
              <a:rPr lang="en-US" dirty="0" smtClean="0"/>
              <a:t>Need to be downloaded to the user’s PC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</a:rPr>
              <a:t>Takes time to download </a:t>
            </a:r>
            <a:r>
              <a:rPr lang="en-US" dirty="0" smtClean="0"/>
              <a:t>(and verify)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Anyone can see!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Validation accomplished easily in JavaScript</a:t>
            </a:r>
          </a:p>
          <a:p>
            <a:pPr eaLnBrk="1" hangingPunct="1"/>
            <a:r>
              <a:rPr lang="en-US" sz="2800" dirty="0" smtClean="0"/>
              <a:t>Assume an input screen that requests:</a:t>
            </a:r>
          </a:p>
          <a:p>
            <a:pPr lvl="1" eaLnBrk="1" hangingPunct="1"/>
            <a:r>
              <a:rPr lang="en-US" sz="2400" dirty="0" smtClean="0"/>
              <a:t>Name</a:t>
            </a:r>
          </a:p>
          <a:p>
            <a:pPr lvl="2" eaLnBrk="1" hangingPunct="1"/>
            <a:r>
              <a:rPr lang="en-US" sz="2000" dirty="0" smtClean="0"/>
              <a:t>Must have at least an entry</a:t>
            </a:r>
          </a:p>
          <a:p>
            <a:pPr lvl="1" eaLnBrk="1" hangingPunct="1"/>
            <a:r>
              <a:rPr lang="en-US" sz="2400" dirty="0" smtClean="0"/>
              <a:t>Student Identification Number (SID) </a:t>
            </a:r>
          </a:p>
          <a:p>
            <a:pPr lvl="2" eaLnBrk="1" hangingPunct="1"/>
            <a:r>
              <a:rPr lang="en-US" sz="2000" dirty="0" smtClean="0"/>
              <a:t>Rules:</a:t>
            </a:r>
          </a:p>
          <a:p>
            <a:pPr lvl="3" eaLnBrk="1" hangingPunct="1"/>
            <a:r>
              <a:rPr lang="en-US" sz="1800" dirty="0" smtClean="0"/>
              <a:t>Exactly eight digits</a:t>
            </a:r>
          </a:p>
          <a:p>
            <a:pPr lvl="3" eaLnBrk="1" hangingPunct="1"/>
            <a:r>
              <a:rPr lang="en-US" sz="1800" dirty="0" smtClean="0"/>
              <a:t>Numerals only (no alphabetical characters)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validate the SID check:</a:t>
            </a:r>
          </a:p>
          <a:p>
            <a:pPr lvl="1" eaLnBrk="1" hangingPunct="1"/>
            <a:r>
              <a:rPr lang="en-US" dirty="0" smtClean="0"/>
              <a:t>Entry is exactly eight digits in length</a:t>
            </a:r>
          </a:p>
          <a:p>
            <a:pPr lvl="1" eaLnBrk="1" hangingPunct="1"/>
            <a:r>
              <a:rPr lang="en-US" u="sng" dirty="0" smtClean="0"/>
              <a:t>Each</a:t>
            </a:r>
            <a:r>
              <a:rPr lang="en-US" dirty="0" smtClean="0"/>
              <a:t> digit is in the range 0 to 9 only</a:t>
            </a:r>
          </a:p>
          <a:p>
            <a:pPr eaLnBrk="1" hangingPunct="1"/>
            <a:r>
              <a:rPr lang="en-US" dirty="0" smtClean="0"/>
              <a:t>Remember</a:t>
            </a:r>
          </a:p>
          <a:p>
            <a:pPr lvl="1" eaLnBrk="1" hangingPunct="1"/>
            <a:r>
              <a:rPr lang="en-US" dirty="0" smtClean="0"/>
              <a:t>Data input via a </a:t>
            </a:r>
            <a:r>
              <a:rPr lang="en-US" i="1" dirty="0" smtClean="0">
                <a:solidFill>
                  <a:srgbClr val="0066FF"/>
                </a:solidFill>
              </a:rPr>
              <a:t>text box </a:t>
            </a:r>
            <a:r>
              <a:rPr lang="en-US" dirty="0" smtClean="0"/>
              <a:t>appears to JavaScript as a </a:t>
            </a:r>
            <a:r>
              <a:rPr lang="en-US" i="1" dirty="0" smtClean="0">
                <a:solidFill>
                  <a:srgbClr val="0066FF"/>
                </a:solidFill>
              </a:rPr>
              <a:t>string</a:t>
            </a:r>
          </a:p>
          <a:p>
            <a:pPr eaLnBrk="1" hangingPunct="1"/>
            <a:r>
              <a:rPr lang="en-US" dirty="0" smtClean="0"/>
              <a:t>String variables are actually string objects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String objects possess:</a:t>
            </a:r>
          </a:p>
          <a:p>
            <a:pPr lvl="1" eaLnBrk="1" hangingPunct="1"/>
            <a:r>
              <a:rPr lang="en-US" dirty="0" smtClean="0"/>
              <a:t>~30 </a:t>
            </a:r>
            <a:r>
              <a:rPr lang="en-US" dirty="0" smtClean="0"/>
              <a:t>methods</a:t>
            </a:r>
          </a:p>
          <a:p>
            <a:pPr lvl="2" eaLnBrk="1" hangingPunct="1"/>
            <a:r>
              <a:rPr lang="en-US" dirty="0" smtClean="0"/>
              <a:t>For example:</a:t>
            </a:r>
          </a:p>
          <a:p>
            <a:pPr lvl="3" eaLnBrk="1" hangingPunct="1"/>
            <a:r>
              <a:rPr lang="en-US" dirty="0" smtClean="0"/>
              <a:t>Search within the string for a substring</a:t>
            </a:r>
          </a:p>
          <a:p>
            <a:pPr lvl="3" eaLnBrk="1" hangingPunct="1"/>
            <a:r>
              <a:rPr lang="en-US" dirty="0" smtClean="0"/>
              <a:t>Change the case of the string</a:t>
            </a:r>
          </a:p>
          <a:p>
            <a:pPr lvl="3" eaLnBrk="1" hangingPunct="1"/>
            <a:r>
              <a:rPr lang="en-US" dirty="0" smtClean="0"/>
              <a:t>Replace one character in a string with another character</a:t>
            </a:r>
          </a:p>
          <a:p>
            <a:pPr lvl="1" eaLnBrk="1" hangingPunct="1"/>
            <a:r>
              <a:rPr lang="en-US" dirty="0" smtClean="0"/>
              <a:t>One property: </a:t>
            </a:r>
          </a:p>
          <a:p>
            <a:pPr lvl="2" eaLnBrk="1" hangingPunct="1"/>
            <a:r>
              <a:rPr lang="en-US" dirty="0" smtClean="0">
                <a:solidFill>
                  <a:srgbClr val="0066FF"/>
                </a:solidFill>
              </a:rPr>
              <a:t>length</a:t>
            </a:r>
            <a:r>
              <a:rPr lang="en-US" dirty="0" smtClean="0"/>
              <a:t> (the number of characters in the string)</a:t>
            </a:r>
            <a:endParaRPr lang="en-US" dirty="0" smtClean="0">
              <a:solidFill>
                <a:srgbClr val="0066FF"/>
              </a:solidFill>
            </a:endParaRP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8921</TotalTime>
  <Words>1824</Words>
  <Application>Microsoft Office PowerPoint</Application>
  <PresentationFormat>On-screen Show (4:3)</PresentationFormat>
  <Paragraphs>325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Pixel</vt:lpstr>
      <vt:lpstr>Programming the Web using XHTML and JavaScript</vt:lpstr>
      <vt:lpstr>Introduction to strings</vt:lpstr>
      <vt:lpstr>Validation  and Verification </vt:lpstr>
      <vt:lpstr>Validation vs. Verification</vt:lpstr>
      <vt:lpstr>Validation vs. Verification</vt:lpstr>
      <vt:lpstr>Verification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Slide 19</vt:lpstr>
      <vt:lpstr>Slide 20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Validation</vt:lpstr>
      <vt:lpstr>Date Objects</vt:lpstr>
      <vt:lpstr>Date Objects</vt:lpstr>
      <vt:lpstr>Date Objects</vt:lpstr>
      <vt:lpstr>Date Objects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Cookies</vt:lpstr>
      <vt:lpstr>Extra Information</vt:lpstr>
      <vt:lpstr>Extra Information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241</cp:revision>
  <cp:lastPrinted>1601-01-01T00:00:00Z</cp:lastPrinted>
  <dcterms:created xsi:type="dcterms:W3CDTF">2003-08-24T19:51:36Z</dcterms:created>
  <dcterms:modified xsi:type="dcterms:W3CDTF">2011-07-27T16:31:19Z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