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2"/>
  </p:notesMasterIdLst>
  <p:sldIdLst>
    <p:sldId id="256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9" r:id="rId13"/>
    <p:sldId id="340" r:id="rId14"/>
    <p:sldId id="341" r:id="rId15"/>
    <p:sldId id="342" r:id="rId16"/>
    <p:sldId id="343" r:id="rId17"/>
    <p:sldId id="344" r:id="rId18"/>
    <p:sldId id="346" r:id="rId19"/>
    <p:sldId id="347" r:id="rId20"/>
    <p:sldId id="345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CC6600"/>
    <a:srgbClr val="0066FF"/>
    <a:srgbClr val="0099FF"/>
    <a:srgbClr val="3399FF"/>
    <a:srgbClr val="339933"/>
    <a:srgbClr val="CC33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4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17DBF3A-7E2D-44D4-BECC-BE5BAC9A4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tabLst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4A89CF76-CF41-4B93-9BB1-4A9EBA60A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2C0B956F-F161-4F05-A55D-C823A09C5F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F0699F77-08A4-4597-A6B7-3772AB213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4AA820AF-4A30-4665-B9D7-1E97E4881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6A72BC3A-F5F3-4BCA-B3EB-1D9786D8A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A02C6AF0-053B-45C5-ADAE-2173D381E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8624783D-F262-4614-BBAC-3AA1AD74A2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4ED3EAFF-3050-4D6B-9027-55CDB4BD73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05CAD8E8-2FE0-40B8-9A1A-53AAFB18A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7A8DDCCA-7B4E-4506-B2A6-723B204F0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6A831969-DFA1-4667-A6FB-C8A2D22FF4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E2D2D812-0AE1-4C9F-9426-2781012ECA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4119563" algn="ctr"/>
                <a:tab pos="8123238" algn="r"/>
              </a:tabLst>
              <a:defRPr sz="800"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C907600E-3376-47DA-98B4-15298E0B2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7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09800" y="48768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ransition spd="med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6-Ex-01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6-Ex-02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6-Ex-03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24200" y="1828800"/>
            <a:ext cx="6019800" cy="2209800"/>
          </a:xfrm>
        </p:spPr>
        <p:txBody>
          <a:bodyPr/>
          <a:lstStyle/>
          <a:p>
            <a:pPr eaLnBrk="1" hangingPunct="1"/>
            <a:r>
              <a:rPr lang="en-US" sz="4600" smtClean="0"/>
              <a:t>Programming the Web using XHTML and JavaScript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16</a:t>
            </a:r>
          </a:p>
          <a:p>
            <a:pPr eaLnBrk="1" hangingPunct="1"/>
            <a:r>
              <a:rPr lang="en-US" smtClean="0"/>
              <a:t>Custom Objects: Creating and Searching a Database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Custom Objects</a:t>
            </a: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4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function addressEntry(nm, </a:t>
            </a:r>
            <a:r>
              <a:rPr lang="en-US" sz="24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adr</a:t>
            </a:r>
            <a:r>
              <a:rPr lang="en-US" sz="24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, ph) {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4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this.name     = nm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4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this.address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adr</a:t>
            </a:r>
            <a:endParaRPr lang="en-US" sz="2400" b="1" dirty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4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this.phone</a:t>
            </a:r>
            <a:r>
              <a:rPr lang="en-US" sz="24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= ph  }</a:t>
            </a:r>
          </a:p>
        </p:txBody>
      </p:sp>
      <p:sp>
        <p:nvSpPr>
          <p:cNvPr id="658437" name="Rectangle 5"/>
          <p:cNvSpPr>
            <a:spLocks noChangeArrowheads="1"/>
          </p:cNvSpPr>
          <p:nvPr/>
        </p:nvSpPr>
        <p:spPr bwMode="auto">
          <a:xfrm>
            <a:off x="457200" y="4038600"/>
            <a:ext cx="8229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400" b="1" dirty="0" err="1">
                <a:solidFill>
                  <a:srgbClr val="CC330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b="1" dirty="0">
                <a:solidFill>
                  <a:srgbClr val="CC33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CC3300"/>
                </a:solidFill>
                <a:latin typeface="Courier New" pitchFamily="49" charset="0"/>
                <a:cs typeface="Courier New" pitchFamily="49" charset="0"/>
              </a:rPr>
              <a:t>firstAddress</a:t>
            </a:r>
            <a:r>
              <a:rPr lang="en-US" sz="2400" b="1" dirty="0">
                <a:solidFill>
                  <a:srgbClr val="CC3300"/>
                </a:solidFill>
                <a:latin typeface="Courier New" pitchFamily="49" charset="0"/>
                <a:cs typeface="Courier New" pitchFamily="49" charset="0"/>
              </a:rPr>
              <a:t> = new addressEntry(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400" b="1" dirty="0">
                <a:solidFill>
                  <a:srgbClr val="CC3300"/>
                </a:solidFill>
                <a:latin typeface="Courier New" pitchFamily="49" charset="0"/>
                <a:cs typeface="Courier New" pitchFamily="49" charset="0"/>
              </a:rPr>
              <a:t>      “Bill”,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400" b="1" dirty="0">
                <a:solidFill>
                  <a:srgbClr val="CC3300"/>
                </a:solidFill>
                <a:latin typeface="Courier New" pitchFamily="49" charset="0"/>
                <a:cs typeface="Courier New" pitchFamily="49" charset="0"/>
              </a:rPr>
              <a:t>      “123 Main Street”,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400" b="1" dirty="0">
                <a:solidFill>
                  <a:srgbClr val="CC3300"/>
                </a:solidFill>
                <a:latin typeface="Courier New" pitchFamily="49" charset="0"/>
                <a:cs typeface="Courier New" pitchFamily="49" charset="0"/>
              </a:rPr>
              <a:t>      “321-4567” )</a:t>
            </a:r>
          </a:p>
        </p:txBody>
      </p:sp>
      <p:sp>
        <p:nvSpPr>
          <p:cNvPr id="5" name="Freeform 4"/>
          <p:cNvSpPr/>
          <p:nvPr/>
        </p:nvSpPr>
        <p:spPr bwMode="auto">
          <a:xfrm>
            <a:off x="4659086" y="1981200"/>
            <a:ext cx="2013857" cy="2100943"/>
          </a:xfrm>
          <a:custGeom>
            <a:avLst/>
            <a:gdLst>
              <a:gd name="connsiteX0" fmla="*/ 0 w 2013857"/>
              <a:gd name="connsiteY0" fmla="*/ 0 h 2100943"/>
              <a:gd name="connsiteX1" fmla="*/ 1491343 w 2013857"/>
              <a:gd name="connsiteY1" fmla="*/ 566057 h 2100943"/>
              <a:gd name="connsiteX2" fmla="*/ 2013857 w 2013857"/>
              <a:gd name="connsiteY2" fmla="*/ 2100943 h 2100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13857" h="2100943">
                <a:moveTo>
                  <a:pt x="0" y="0"/>
                </a:moveTo>
                <a:cubicBezTo>
                  <a:pt x="577850" y="107950"/>
                  <a:pt x="1155700" y="215900"/>
                  <a:pt x="1491343" y="566057"/>
                </a:cubicBezTo>
                <a:cubicBezTo>
                  <a:pt x="1826986" y="916214"/>
                  <a:pt x="1920421" y="1508578"/>
                  <a:pt x="2013857" y="2100943"/>
                </a:cubicBezTo>
              </a:path>
            </a:pathLst>
          </a:custGeom>
          <a:noFill/>
          <a:ln w="38100" cap="flat" cmpd="sng" algn="ctr">
            <a:solidFill>
              <a:srgbClr val="00CC00"/>
            </a:solidFill>
            <a:prstDash val="solid"/>
            <a:round/>
            <a:headEnd type="triangle" w="lg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5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5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5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8437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Custom Objects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7630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After creating an object, its properties are available using standard dot notation: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	firstAddress.name is </a:t>
            </a:r>
            <a:r>
              <a:rPr lang="en-US" sz="2800" dirty="0" smtClean="0">
                <a:solidFill>
                  <a:srgbClr val="CC3300"/>
                </a:solidFill>
              </a:rPr>
              <a:t>“Bill”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		</a:t>
            </a:r>
            <a:r>
              <a:rPr lang="en-US" dirty="0" err="1" smtClean="0"/>
              <a:t>firstAddress.address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CC3300"/>
                </a:solidFill>
              </a:rPr>
              <a:t>“123 Main Street”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		</a:t>
            </a:r>
            <a:r>
              <a:rPr lang="en-US" dirty="0" err="1" smtClean="0"/>
              <a:t>firstAddress.phone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CC3300"/>
                </a:solidFill>
              </a:rPr>
              <a:t>“321-4567”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hlinkClick r:id="rId2" action="ppaction://hlinkfile"/>
              </a:rPr>
              <a:t>Ch16-Ex-01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Custom Objects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pPr eaLnBrk="1" hangingPunct="1"/>
            <a:r>
              <a:rPr lang="en-US" dirty="0" smtClean="0"/>
              <a:t>Goal:</a:t>
            </a:r>
          </a:p>
          <a:p>
            <a:pPr lvl="1" eaLnBrk="1" hangingPunct="1"/>
            <a:r>
              <a:rPr lang="en-US" dirty="0" smtClean="0"/>
              <a:t>Create a new instance of the </a:t>
            </a:r>
            <a:r>
              <a:rPr lang="en-US" dirty="0" smtClean="0">
                <a:solidFill>
                  <a:srgbClr val="0066FF"/>
                </a:solidFill>
              </a:rPr>
              <a:t>addressEntry</a:t>
            </a:r>
            <a:r>
              <a:rPr lang="en-US" dirty="0" smtClean="0"/>
              <a:t> object for each item in our database</a:t>
            </a:r>
          </a:p>
          <a:p>
            <a:pPr eaLnBrk="1" hangingPunct="1"/>
            <a:r>
              <a:rPr lang="en-US" dirty="0" smtClean="0"/>
              <a:t>Problem: </a:t>
            </a:r>
          </a:p>
          <a:p>
            <a:pPr lvl="1" eaLnBrk="1" hangingPunct="1"/>
            <a:r>
              <a:rPr lang="en-US" dirty="0" smtClean="0"/>
              <a:t>Each needs to be named something unique:</a:t>
            </a:r>
          </a:p>
          <a:p>
            <a:pPr lvl="2" eaLnBrk="1" hangingPunct="1"/>
            <a:r>
              <a:rPr lang="en-US" dirty="0" err="1" smtClean="0"/>
              <a:t>firstAddress</a:t>
            </a:r>
            <a:endParaRPr lang="en-US" dirty="0" smtClean="0"/>
          </a:p>
          <a:p>
            <a:pPr lvl="2" eaLnBrk="1" hangingPunct="1"/>
            <a:r>
              <a:rPr lang="en-US" dirty="0" err="1" smtClean="0"/>
              <a:t>secondAddress</a:t>
            </a:r>
            <a:endParaRPr lang="en-US" dirty="0" smtClean="0"/>
          </a:p>
          <a:p>
            <a:pPr lvl="2" eaLnBrk="1" hangingPunct="1"/>
            <a:r>
              <a:rPr lang="en-US" dirty="0" smtClean="0"/>
              <a:t>etc.</a:t>
            </a:r>
          </a:p>
          <a:p>
            <a:pPr eaLnBrk="1" hangingPunct="1"/>
            <a:r>
              <a:rPr lang="en-US" dirty="0" smtClean="0"/>
              <a:t>Hard to search such a database</a:t>
            </a:r>
          </a:p>
          <a:p>
            <a:pPr eaLnBrk="1" hangingPunct="1"/>
            <a:r>
              <a:rPr lang="en-US" dirty="0" smtClean="0"/>
              <a:t>Need a common naming convention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Databases as Arrays of Objects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Instead of creating separate variables</a:t>
            </a:r>
          </a:p>
          <a:p>
            <a:pPr lvl="1" eaLnBrk="1" hangingPunct="1"/>
            <a:r>
              <a:rPr lang="en-US" dirty="0" smtClean="0"/>
              <a:t>Create an </a:t>
            </a:r>
            <a:r>
              <a:rPr lang="en-US" dirty="0" smtClean="0">
                <a:solidFill>
                  <a:srgbClr val="FF0000"/>
                </a:solidFill>
              </a:rPr>
              <a:t>array</a:t>
            </a:r>
          </a:p>
          <a:p>
            <a:pPr lvl="1" eaLnBrk="1" hangingPunct="1"/>
            <a:r>
              <a:rPr lang="en-US" dirty="0" smtClean="0"/>
              <a:t>Define </a:t>
            </a:r>
            <a:r>
              <a:rPr lang="en-US" dirty="0" smtClean="0">
                <a:solidFill>
                  <a:srgbClr val="FF0000"/>
                </a:solidFill>
              </a:rPr>
              <a:t>each element </a:t>
            </a:r>
            <a:r>
              <a:rPr lang="en-US" dirty="0" smtClean="0"/>
              <a:t>of the array as a </a:t>
            </a:r>
            <a:r>
              <a:rPr lang="en-US" dirty="0" smtClean="0">
                <a:solidFill>
                  <a:srgbClr val="FF0000"/>
                </a:solidFill>
              </a:rPr>
              <a:t>new address object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Databases as Arrays of Objects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0" y="2057400"/>
            <a:ext cx="9144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  <a:t> addresses = new Array(6)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  <a:t>addresses[0] = new addressEntry(</a:t>
            </a:r>
            <a:b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</a:b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  <a:t>             “Bill”, “123 Main Street”, “321-4567”)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  <a:t>addresses[1] = new addressEntry(</a:t>
            </a:r>
            <a:b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</a:b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  <a:t>             “Mary”, “456 Elm Street”, “987-6543”)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  <a:t>addresses[2] = new addressEntry(</a:t>
            </a:r>
            <a:b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</a:b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</a:rPr>
              <a:t>             “Sam”, “789 Oak Avenue”, “123-1234”)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Databases as Arrays of Objects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Now we can use dot notation to refer to the object properties of each array element:</a:t>
            </a:r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	addresses[0].name </a:t>
            </a:r>
            <a:r>
              <a:rPr lang="en-US" sz="3200" dirty="0" smtClean="0"/>
              <a:t>is “Bill”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3200" dirty="0" smtClean="0"/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Ch16-Ex-02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Searching a Database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106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By defining a database as</a:t>
            </a:r>
          </a:p>
          <a:p>
            <a:pPr lvl="1" eaLnBrk="1" hangingPunct="1"/>
            <a:r>
              <a:rPr lang="en-US" dirty="0" smtClean="0"/>
              <a:t>An array of objects</a:t>
            </a:r>
          </a:p>
          <a:p>
            <a:pPr lvl="1" eaLnBrk="1" hangingPunct="1">
              <a:buNone/>
            </a:pPr>
            <a:r>
              <a:rPr lang="en-US" dirty="0" smtClean="0">
                <a:solidFill>
                  <a:srgbClr val="FF0000"/>
                </a:solidFill>
              </a:rPr>
              <a:t>- and - </a:t>
            </a:r>
          </a:p>
          <a:p>
            <a:pPr lvl="1" eaLnBrk="1" hangingPunct="1"/>
            <a:r>
              <a:rPr lang="en-US" dirty="0" smtClean="0"/>
              <a:t>Using array notation and loops</a:t>
            </a:r>
          </a:p>
          <a:p>
            <a:pPr eaLnBrk="1" hangingPunct="1"/>
            <a:r>
              <a:rPr lang="en-US" dirty="0" smtClean="0"/>
              <a:t>Can now write search routines on databases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Ch16-Ex-03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Limitations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JavaScript is </a:t>
            </a:r>
            <a:r>
              <a:rPr lang="en-US" b="1" i="1" u="sng" dirty="0" smtClean="0">
                <a:solidFill>
                  <a:srgbClr val="FF0000"/>
                </a:solidFill>
              </a:rPr>
              <a:t>not</a:t>
            </a:r>
            <a:r>
              <a:rPr lang="en-US" dirty="0" smtClean="0">
                <a:solidFill>
                  <a:srgbClr val="FF0000"/>
                </a:solidFill>
              </a:rPr>
              <a:t> the ideal mechanism to implement databases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Client cannot change database (at the source) so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Can’t </a:t>
            </a:r>
            <a:r>
              <a:rPr lang="en-US" dirty="0" err="1" smtClean="0"/>
              <a:t>perminately</a:t>
            </a:r>
            <a:r>
              <a:rPr lang="en-US" dirty="0" smtClean="0"/>
              <a:t> add, delete, or edit records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Database “exists” only in the HTML document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Large</a:t>
            </a:r>
            <a:r>
              <a:rPr lang="en-US" dirty="0" smtClean="0"/>
              <a:t> database make pages </a:t>
            </a:r>
            <a:r>
              <a:rPr lang="en-US" dirty="0" smtClean="0">
                <a:solidFill>
                  <a:srgbClr val="FF0000"/>
                </a:solidFill>
              </a:rPr>
              <a:t>slow</a:t>
            </a:r>
            <a:r>
              <a:rPr lang="en-US" dirty="0" smtClean="0"/>
              <a:t> to load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Data is easily exposed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No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F0000"/>
                </a:solidFill>
              </a:rPr>
              <a:t>limited</a:t>
            </a:r>
            <a:r>
              <a:rPr lang="en-US" dirty="0" smtClean="0"/>
              <a:t> security measures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Large/Sensitive Databases	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Data Typically keep on a central server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Flat file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Like text with data separated by delimiters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Each record a new line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OK for smaller sets of 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RDBMS (most common)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Relational </a:t>
            </a:r>
            <a:r>
              <a:rPr lang="en-US" sz="2000" dirty="0" err="1" smtClean="0"/>
              <a:t>DataBase</a:t>
            </a:r>
            <a:r>
              <a:rPr lang="en-US" sz="2000" dirty="0" smtClean="0"/>
              <a:t> Management System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IBM DB2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Oracle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MS </a:t>
            </a:r>
            <a:r>
              <a:rPr lang="en-US" sz="1800" dirty="0" err="1" smtClean="0"/>
              <a:t>sqlServer</a:t>
            </a:r>
            <a:endParaRPr lang="en-US" sz="1800" dirty="0" smtClean="0"/>
          </a:p>
          <a:p>
            <a:pPr lvl="3" eaLnBrk="1" hangingPunct="1">
              <a:lnSpc>
                <a:spcPct val="80000"/>
              </a:lnSpc>
            </a:pPr>
            <a:r>
              <a:rPr lang="en-US" sz="1800" dirty="0" err="1" smtClean="0"/>
              <a:t>mySQL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Restrict access to the data with server side processing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UID/Password protection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Large/Sensitive Databases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Data retrieved and maintained on server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In a </a:t>
            </a:r>
            <a:r>
              <a:rPr lang="en-US" b="1" i="1" dirty="0" smtClean="0">
                <a:solidFill>
                  <a:srgbClr val="FF0000"/>
                </a:solidFill>
              </a:rPr>
              <a:t>secure</a:t>
            </a:r>
            <a:r>
              <a:rPr lang="en-US" dirty="0" smtClean="0">
                <a:solidFill>
                  <a:srgbClr val="FF0000"/>
                </a:solidFill>
              </a:rPr>
              <a:t> environment</a:t>
            </a:r>
          </a:p>
          <a:p>
            <a:pPr eaLnBrk="1" hangingPunct="1"/>
            <a:r>
              <a:rPr lang="en-US" dirty="0" smtClean="0"/>
              <a:t>Passed to client</a:t>
            </a:r>
          </a:p>
          <a:p>
            <a:pPr eaLnBrk="1" hangingPunct="1"/>
            <a:r>
              <a:rPr lang="en-US" dirty="0" smtClean="0"/>
              <a:t>Work on server done by:</a:t>
            </a:r>
          </a:p>
          <a:p>
            <a:pPr lvl="1" eaLnBrk="1" hangingPunct="1"/>
            <a:r>
              <a:rPr lang="en-US" dirty="0" smtClean="0"/>
              <a:t>CGI program</a:t>
            </a:r>
          </a:p>
          <a:p>
            <a:pPr lvl="1" eaLnBrk="1" hangingPunct="1"/>
            <a:r>
              <a:rPr lang="en-US" dirty="0" smtClean="0"/>
              <a:t>ASP</a:t>
            </a:r>
          </a:p>
          <a:p>
            <a:pPr lvl="1" eaLnBrk="1" hangingPunct="1"/>
            <a:r>
              <a:rPr lang="en-US" dirty="0" smtClean="0"/>
              <a:t>Java</a:t>
            </a:r>
          </a:p>
          <a:p>
            <a:pPr lvl="1" eaLnBrk="1" hangingPunct="1"/>
            <a:r>
              <a:rPr lang="en-US" dirty="0" smtClean="0"/>
              <a:t>PHP</a:t>
            </a:r>
          </a:p>
          <a:p>
            <a:pPr lvl="1" eaLnBrk="1" hangingPunct="1"/>
            <a:r>
              <a:rPr lang="en-US" dirty="0" smtClean="0"/>
              <a:t>Etc.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Basics of Databases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/>
            <a:r>
              <a:rPr lang="en-US" dirty="0" smtClean="0"/>
              <a:t>Database: group of associated variables</a:t>
            </a:r>
          </a:p>
          <a:p>
            <a:pPr eaLnBrk="1" hangingPunct="1"/>
            <a:r>
              <a:rPr lang="en-US" dirty="0" smtClean="0"/>
              <a:t>Typical form is a table of:</a:t>
            </a:r>
          </a:p>
          <a:p>
            <a:pPr lvl="1" eaLnBrk="1" hangingPunct="1"/>
            <a:r>
              <a:rPr lang="en-US" dirty="0" smtClean="0"/>
              <a:t>Records (rows) made up of</a:t>
            </a:r>
          </a:p>
          <a:p>
            <a:pPr lvl="1" eaLnBrk="1" hangingPunct="1"/>
            <a:r>
              <a:rPr lang="en-US" dirty="0" smtClean="0"/>
              <a:t>Fields (columns)</a:t>
            </a:r>
          </a:p>
          <a:p>
            <a:pPr lvl="2" eaLnBrk="1" hangingPunct="1"/>
            <a:r>
              <a:rPr lang="en-US" dirty="0" smtClean="0"/>
              <a:t>Each containing data about one attribute of interest for each record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/>
            <a:r>
              <a:rPr lang="en-US" smtClean="0"/>
              <a:t>See Assignments Web Page</a:t>
            </a:r>
          </a:p>
          <a:p>
            <a:pPr eaLnBrk="1" hangingPunct="1"/>
            <a:r>
              <a:rPr lang="en-US" smtClean="0"/>
              <a:t>Grade based on:</a:t>
            </a:r>
          </a:p>
          <a:p>
            <a:pPr lvl="1" eaLnBrk="1" hangingPunct="1"/>
            <a:r>
              <a:rPr lang="en-US" smtClean="0"/>
              <a:t>Appearance</a:t>
            </a:r>
          </a:p>
          <a:p>
            <a:pPr lvl="1" eaLnBrk="1" hangingPunct="1"/>
            <a:r>
              <a:rPr lang="en-US" smtClean="0"/>
              <a:t>Technical correctness of code</a:t>
            </a:r>
          </a:p>
          <a:p>
            <a:pPr lvl="1" eaLnBrk="1" hangingPunct="1"/>
            <a:r>
              <a:rPr lang="en-US" smtClean="0"/>
              <a:t>Proper results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Basics of Databases</a:t>
            </a:r>
          </a:p>
        </p:txBody>
      </p:sp>
      <p:graphicFrame>
        <p:nvGraphicFramePr>
          <p:cNvPr id="650284" name="Group 44"/>
          <p:cNvGraphicFramePr>
            <a:graphicFrameLocks noGrp="1"/>
          </p:cNvGraphicFramePr>
          <p:nvPr>
            <p:ph idx="1"/>
          </p:nvPr>
        </p:nvGraphicFramePr>
        <p:xfrm>
          <a:off x="1630363" y="1981200"/>
          <a:ext cx="5883275" cy="3886201"/>
        </p:xfrm>
        <a:graphic>
          <a:graphicData uri="http://schemas.openxmlformats.org/drawingml/2006/table">
            <a:tbl>
              <a:tblPr/>
              <a:tblGrid>
                <a:gridCol w="1492250"/>
                <a:gridCol w="2698750"/>
                <a:gridCol w="1692275"/>
              </a:tblGrid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123 Main Street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321-4567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456 Elm Place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987-1234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Basics of Databases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839200" cy="3886200"/>
          </a:xfrm>
        </p:spPr>
        <p:txBody>
          <a:bodyPr/>
          <a:lstStyle/>
          <a:p>
            <a:pPr eaLnBrk="1" hangingPunct="1"/>
            <a:r>
              <a:rPr lang="en-US" smtClean="0"/>
              <a:t>How to implement a database in JavaScript?</a:t>
            </a:r>
          </a:p>
          <a:p>
            <a:pPr eaLnBrk="1" hangingPunct="1"/>
            <a:r>
              <a:rPr lang="en-US" smtClean="0"/>
              <a:t>An </a:t>
            </a:r>
            <a:r>
              <a:rPr lang="en-US" smtClean="0">
                <a:solidFill>
                  <a:srgbClr val="FF0000"/>
                </a:solidFill>
              </a:rPr>
              <a:t>object</a:t>
            </a:r>
            <a:r>
              <a:rPr lang="en-US" smtClean="0"/>
              <a:t> and its </a:t>
            </a:r>
            <a:r>
              <a:rPr lang="en-US" smtClean="0">
                <a:solidFill>
                  <a:srgbClr val="00CC00"/>
                </a:solidFill>
              </a:rPr>
              <a:t>properties</a:t>
            </a:r>
            <a:r>
              <a:rPr lang="en-US" smtClean="0"/>
              <a:t> correspond to a </a:t>
            </a:r>
            <a:r>
              <a:rPr lang="en-US" smtClean="0">
                <a:solidFill>
                  <a:srgbClr val="FF0000"/>
                </a:solidFill>
              </a:rPr>
              <a:t>record</a:t>
            </a:r>
            <a:r>
              <a:rPr lang="en-US" smtClean="0"/>
              <a:t> and its </a:t>
            </a:r>
            <a:r>
              <a:rPr lang="en-US" smtClean="0">
                <a:solidFill>
                  <a:srgbClr val="00CC00"/>
                </a:solidFill>
              </a:rPr>
              <a:t>fields</a:t>
            </a:r>
          </a:p>
          <a:p>
            <a:pPr eaLnBrk="1" hangingPunct="1"/>
            <a:r>
              <a:rPr lang="en-US" smtClean="0"/>
              <a:t>One object might have three properties:</a:t>
            </a:r>
          </a:p>
          <a:p>
            <a:pPr lvl="1" eaLnBrk="1" hangingPunct="1"/>
            <a:r>
              <a:rPr lang="en-US" smtClean="0"/>
              <a:t>Name</a:t>
            </a:r>
          </a:p>
          <a:p>
            <a:pPr lvl="1" eaLnBrk="1" hangingPunct="1"/>
            <a:r>
              <a:rPr lang="en-US" smtClean="0"/>
              <a:t>Address</a:t>
            </a:r>
          </a:p>
          <a:p>
            <a:pPr lvl="1" eaLnBrk="1" hangingPunct="1"/>
            <a:r>
              <a:rPr lang="en-US" smtClean="0"/>
              <a:t>Phone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Basics of Databases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Creating a number of these objects would correspond to a number of records (rows) in a table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Already have used objects that come with JavaScript: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Images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Dates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How can we define and create our own objects?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Custom Objects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Use the constructor function to create a new instance of an object then assign it to a variable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For example using something we know: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err="1" smtClean="0">
                <a:solidFill>
                  <a:srgbClr val="0066FF"/>
                </a:solidFill>
              </a:rPr>
              <a:t>var</a:t>
            </a:r>
            <a:r>
              <a:rPr lang="en-US" sz="2800" dirty="0" smtClean="0">
                <a:solidFill>
                  <a:srgbClr val="0066FF"/>
                </a:solidFill>
              </a:rPr>
              <a:t> </a:t>
            </a:r>
            <a:r>
              <a:rPr lang="en-US" sz="2800" dirty="0" err="1" smtClean="0">
                <a:solidFill>
                  <a:srgbClr val="0066FF"/>
                </a:solidFill>
              </a:rPr>
              <a:t>someImage</a:t>
            </a:r>
            <a:r>
              <a:rPr lang="en-US" sz="2800" dirty="0" smtClean="0">
                <a:solidFill>
                  <a:srgbClr val="0066FF"/>
                </a:solidFill>
              </a:rPr>
              <a:t> = new Image(69,120)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Technically, this creates an </a:t>
            </a:r>
            <a:r>
              <a:rPr lang="en-US" sz="2800" u="sng" dirty="0" smtClean="0">
                <a:solidFill>
                  <a:srgbClr val="FF0000"/>
                </a:solidFill>
              </a:rPr>
              <a:t>instance</a:t>
            </a:r>
            <a:r>
              <a:rPr lang="en-US" sz="2800" dirty="0" smtClean="0"/>
              <a:t> of the Image object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FF0000"/>
                </a:solidFill>
              </a:rPr>
              <a:t>Image</a:t>
            </a:r>
            <a:r>
              <a:rPr lang="en-US" sz="2800" dirty="0" smtClean="0"/>
              <a:t>” defines a basic template for a particular type of object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FF0000"/>
                </a:solidFill>
              </a:rPr>
              <a:t>new</a:t>
            </a:r>
            <a:r>
              <a:rPr lang="en-US" sz="2800" dirty="0" smtClean="0"/>
              <a:t>” creates a copy of this template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The new Image object is named “</a:t>
            </a:r>
            <a:r>
              <a:rPr lang="en-US" sz="2800" dirty="0" err="1" smtClean="0">
                <a:solidFill>
                  <a:srgbClr val="FF0000"/>
                </a:solidFill>
              </a:rPr>
              <a:t>someImage</a:t>
            </a:r>
            <a:r>
              <a:rPr lang="en-US" sz="2800" dirty="0" smtClean="0"/>
              <a:t>”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Custom Objects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You can write your own custom </a:t>
            </a:r>
            <a:r>
              <a:rPr lang="en-US" sz="2800" dirty="0" smtClean="0">
                <a:solidFill>
                  <a:srgbClr val="FF0000"/>
                </a:solidFill>
              </a:rPr>
              <a:t>constructor</a:t>
            </a:r>
            <a:r>
              <a:rPr lang="en-US" sz="2800" dirty="0" smtClean="0"/>
              <a:t> functions in JavaScript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Defines the </a:t>
            </a:r>
            <a:r>
              <a:rPr lang="en-US" sz="2800" dirty="0" smtClean="0">
                <a:solidFill>
                  <a:srgbClr val="FF0000"/>
                </a:solidFill>
              </a:rPr>
              <a:t>“template” </a:t>
            </a:r>
            <a:r>
              <a:rPr lang="en-US" sz="2800" dirty="0" smtClean="0"/>
              <a:t>for the object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Properties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Methods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Right now, don’t worry about methods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For a JavaScript database we only need objects with properties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Start with the constructor function …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Custom Objects: Constructor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 typeface="Wingdings" pitchFamily="2" charset="2"/>
              <a:buNone/>
            </a:pPr>
            <a:endParaRPr lang="en-US" sz="3200" smtClean="0">
              <a:solidFill>
                <a:srgbClr val="0066FF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function addressEntry(nm, adr, ph) 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    this.name     = nm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    this.address = adr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    this.phone    = ph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}</a:t>
            </a:r>
          </a:p>
        </p:txBody>
      </p:sp>
      <p:sp>
        <p:nvSpPr>
          <p:cNvPr id="656388" name="AutoShape 4"/>
          <p:cNvSpPr>
            <a:spLocks/>
          </p:cNvSpPr>
          <p:nvPr/>
        </p:nvSpPr>
        <p:spPr bwMode="auto">
          <a:xfrm>
            <a:off x="4572000" y="1676400"/>
            <a:ext cx="1905000" cy="609600"/>
          </a:xfrm>
          <a:prstGeom prst="borderCallout1">
            <a:avLst>
              <a:gd name="adj1" fmla="val 18750"/>
              <a:gd name="adj2" fmla="val -4000"/>
              <a:gd name="adj3" fmla="val 157815"/>
              <a:gd name="adj4" fmla="val -3058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Constructor function name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724400" y="3270250"/>
            <a:ext cx="3232150" cy="1600200"/>
            <a:chOff x="2976" y="2060"/>
            <a:chExt cx="2036" cy="1008"/>
          </a:xfrm>
        </p:grpSpPr>
        <p:sp>
          <p:nvSpPr>
            <p:cNvPr id="10249" name="AutoShape 5"/>
            <p:cNvSpPr>
              <a:spLocks/>
            </p:cNvSpPr>
            <p:nvPr/>
          </p:nvSpPr>
          <p:spPr bwMode="auto">
            <a:xfrm>
              <a:off x="2976" y="2060"/>
              <a:ext cx="240" cy="1008"/>
            </a:xfrm>
            <a:prstGeom prst="rightBrace">
              <a:avLst>
                <a:gd name="adj1" fmla="val 3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 type="none" w="lg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AutoShape 6"/>
            <p:cNvSpPr>
              <a:spLocks/>
            </p:cNvSpPr>
            <p:nvPr/>
          </p:nvSpPr>
          <p:spPr bwMode="auto">
            <a:xfrm>
              <a:off x="3956" y="2496"/>
              <a:ext cx="1056" cy="264"/>
            </a:xfrm>
            <a:prstGeom prst="borderCallout1">
              <a:avLst>
                <a:gd name="adj1" fmla="val 27273"/>
                <a:gd name="adj2" fmla="val -4546"/>
                <a:gd name="adj3" fmla="val 27273"/>
                <a:gd name="adj4" fmla="val -7272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/>
            <a:lstStyle/>
            <a:p>
              <a:pPr algn="ctr"/>
              <a:r>
                <a:rPr lang="en-US"/>
                <a:t>Asssignments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178050" y="3200400"/>
            <a:ext cx="2622550" cy="2667000"/>
            <a:chOff x="1372" y="2016"/>
            <a:chExt cx="1652" cy="1680"/>
          </a:xfrm>
        </p:grpSpPr>
        <p:sp>
          <p:nvSpPr>
            <p:cNvPr id="10247" name="Rectangle 8"/>
            <p:cNvSpPr>
              <a:spLocks noChangeArrowheads="1"/>
            </p:cNvSpPr>
            <p:nvPr/>
          </p:nvSpPr>
          <p:spPr bwMode="auto">
            <a:xfrm>
              <a:off x="1372" y="2016"/>
              <a:ext cx="960" cy="110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lg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8" name="AutoShape 9"/>
            <p:cNvSpPr>
              <a:spLocks/>
            </p:cNvSpPr>
            <p:nvPr/>
          </p:nvSpPr>
          <p:spPr bwMode="auto">
            <a:xfrm>
              <a:off x="2208" y="3432"/>
              <a:ext cx="816" cy="264"/>
            </a:xfrm>
            <a:prstGeom prst="borderCallout1">
              <a:avLst>
                <a:gd name="adj1" fmla="val 27273"/>
                <a:gd name="adj2" fmla="val -5884"/>
                <a:gd name="adj3" fmla="val -100000"/>
                <a:gd name="adj4" fmla="val -41176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med"/>
            </a:ln>
          </p:spPr>
          <p:txBody>
            <a:bodyPr/>
            <a:lstStyle/>
            <a:p>
              <a:pPr algn="ctr"/>
              <a:r>
                <a:rPr lang="en-US"/>
                <a:t>Properties</a:t>
              </a:r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638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Custom Objects: Constructor</a:t>
            </a:r>
          </a:p>
        </p:txBody>
      </p:sp>
      <p:sp>
        <p:nvSpPr>
          <p:cNvPr id="11267" name="Rectangle 6"/>
          <p:cNvSpPr>
            <a:spLocks noChangeArrowheads="1"/>
          </p:cNvSpPr>
          <p:nvPr/>
        </p:nvSpPr>
        <p:spPr bwMode="auto">
          <a:xfrm>
            <a:off x="457200" y="18288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US" sz="3200">
              <a:solidFill>
                <a:srgbClr val="0066FF"/>
              </a:solidFill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3200">
                <a:solidFill>
                  <a:srgbClr val="0066FF"/>
                </a:solidFill>
              </a:rPr>
              <a:t>function addressEntry(nm, adr, ph) {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3200">
                <a:solidFill>
                  <a:srgbClr val="0066FF"/>
                </a:solidFill>
              </a:rPr>
              <a:t>    this.name     = nm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3200">
                <a:solidFill>
                  <a:srgbClr val="0066FF"/>
                </a:solidFill>
              </a:rPr>
              <a:t>    this.address = adr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3200">
                <a:solidFill>
                  <a:srgbClr val="0066FF"/>
                </a:solidFill>
              </a:rPr>
              <a:t>    this.phone    = ph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3200">
                <a:solidFill>
                  <a:srgbClr val="0066FF"/>
                </a:solidFill>
              </a:rPr>
              <a:t>}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371600" y="3048000"/>
            <a:ext cx="2895600" cy="2667000"/>
            <a:chOff x="864" y="1920"/>
            <a:chExt cx="1824" cy="1680"/>
          </a:xfrm>
        </p:grpSpPr>
        <p:sp>
          <p:nvSpPr>
            <p:cNvPr id="11270" name="Rectangle 8"/>
            <p:cNvSpPr>
              <a:spLocks noChangeArrowheads="1"/>
            </p:cNvSpPr>
            <p:nvPr/>
          </p:nvSpPr>
          <p:spPr bwMode="auto">
            <a:xfrm>
              <a:off x="864" y="1920"/>
              <a:ext cx="480" cy="110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lg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" name="AutoShape 9"/>
            <p:cNvSpPr>
              <a:spLocks/>
            </p:cNvSpPr>
            <p:nvPr/>
          </p:nvSpPr>
          <p:spPr bwMode="auto">
            <a:xfrm>
              <a:off x="1700" y="3336"/>
              <a:ext cx="988" cy="264"/>
            </a:xfrm>
            <a:prstGeom prst="borderCallout1">
              <a:avLst>
                <a:gd name="adj1" fmla="val 27273"/>
                <a:gd name="adj2" fmla="val -4856"/>
                <a:gd name="adj3" fmla="val -100000"/>
                <a:gd name="adj4" fmla="val -3400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med"/>
            </a:ln>
          </p:spPr>
          <p:txBody>
            <a:bodyPr/>
            <a:lstStyle/>
            <a:p>
              <a:pPr algn="ctr"/>
              <a:r>
                <a:rPr lang="en-US"/>
                <a:t>“this object”</a:t>
              </a:r>
            </a:p>
          </p:txBody>
        </p:sp>
      </p:grpSp>
      <p:sp>
        <p:nvSpPr>
          <p:cNvPr id="657419" name="Text Box 11"/>
          <p:cNvSpPr txBox="1">
            <a:spLocks noChangeArrowheads="1"/>
          </p:cNvSpPr>
          <p:nvPr/>
        </p:nvSpPr>
        <p:spPr bwMode="auto">
          <a:xfrm>
            <a:off x="4572000" y="5105400"/>
            <a:ext cx="2819400" cy="915988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>
            <a:spAutoFit/>
          </a:bodyPr>
          <a:lstStyle/>
          <a:p>
            <a:r>
              <a:rPr lang="en-US"/>
              <a:t>In other words, the object we are creating with this constructor function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5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7419" grpId="0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triangle" w="lg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triangle" w="lg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8119</TotalTime>
  <Words>689</Words>
  <Application>Microsoft Office PowerPoint</Application>
  <PresentationFormat>On-screen Show (4:3)</PresentationFormat>
  <Paragraphs>154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Pixel</vt:lpstr>
      <vt:lpstr>Programming the Web using XHTML and JavaScript</vt:lpstr>
      <vt:lpstr>The Basics of Databases</vt:lpstr>
      <vt:lpstr>The Basics of Databases</vt:lpstr>
      <vt:lpstr>The Basics of Databases</vt:lpstr>
      <vt:lpstr>The Basics of Databases</vt:lpstr>
      <vt:lpstr>Custom Objects</vt:lpstr>
      <vt:lpstr>Custom Objects</vt:lpstr>
      <vt:lpstr>Custom Objects: Constructor</vt:lpstr>
      <vt:lpstr>Custom Objects: Constructor</vt:lpstr>
      <vt:lpstr>Custom Objects</vt:lpstr>
      <vt:lpstr>Custom Objects</vt:lpstr>
      <vt:lpstr>Custom Objects</vt:lpstr>
      <vt:lpstr>Databases as Arrays of Objects</vt:lpstr>
      <vt:lpstr>Databases as Arrays of Objects</vt:lpstr>
      <vt:lpstr>Databases as Arrays of Objects</vt:lpstr>
      <vt:lpstr>Searching a Database</vt:lpstr>
      <vt:lpstr>Limitations</vt:lpstr>
      <vt:lpstr>Large/Sensitive Databases </vt:lpstr>
      <vt:lpstr>Large/Sensitive Databases</vt:lpstr>
      <vt:lpstr>Assignment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the Web using XHTML and JavaScript</dc:title>
  <dc:creator>Bruce Long</dc:creator>
  <cp:lastModifiedBy>tkombol</cp:lastModifiedBy>
  <cp:revision>206</cp:revision>
  <cp:lastPrinted>1601-01-01T00:00:00Z</cp:lastPrinted>
  <dcterms:created xsi:type="dcterms:W3CDTF">2003-08-24T19:51:36Z</dcterms:created>
  <dcterms:modified xsi:type="dcterms:W3CDTF">2012-07-27T18:08:10Z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