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8"/>
  </p:notesMasterIdLst>
  <p:sldIdLst>
    <p:sldId id="256" r:id="rId2"/>
    <p:sldId id="367" r:id="rId3"/>
    <p:sldId id="346" r:id="rId4"/>
    <p:sldId id="347" r:id="rId5"/>
    <p:sldId id="348" r:id="rId6"/>
    <p:sldId id="349" r:id="rId7"/>
    <p:sldId id="350" r:id="rId8"/>
    <p:sldId id="352" r:id="rId9"/>
    <p:sldId id="351" r:id="rId10"/>
    <p:sldId id="354" r:id="rId11"/>
    <p:sldId id="355" r:id="rId12"/>
    <p:sldId id="359" r:id="rId13"/>
    <p:sldId id="356" r:id="rId14"/>
    <p:sldId id="365" r:id="rId15"/>
    <p:sldId id="357" r:id="rId16"/>
    <p:sldId id="358" r:id="rId17"/>
    <p:sldId id="353" r:id="rId18"/>
    <p:sldId id="366" r:id="rId19"/>
    <p:sldId id="360" r:id="rId20"/>
    <p:sldId id="361" r:id="rId21"/>
    <p:sldId id="362" r:id="rId22"/>
    <p:sldId id="363" r:id="rId23"/>
    <p:sldId id="364" r:id="rId24"/>
    <p:sldId id="369" r:id="rId25"/>
    <p:sldId id="368" r:id="rId26"/>
    <p:sldId id="288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339933"/>
    <a:srgbClr val="CC6600"/>
    <a:srgbClr val="0066FF"/>
    <a:srgbClr val="0099FF"/>
    <a:srgbClr val="3399FF"/>
    <a:srgbClr val="CC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8" autoAdjust="0"/>
    <p:restoredTop sz="94660"/>
  </p:normalViewPr>
  <p:slideViewPr>
    <p:cSldViewPr>
      <p:cViewPr varScale="1">
        <p:scale>
          <a:sx n="111" d="100"/>
          <a:sy n="11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56C352E-979F-4811-8BF9-FDD61E7B3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7F641B67-0FDE-42F1-ABDA-BEB3545D7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BD9DBDF0-9B0F-441C-9177-0745473AE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6BE30E0E-6D2D-43F7-B948-E142BD133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CB594B4D-42C8-4328-924C-4BC84AE9E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77C013CB-6E2B-4B9F-B362-46F8B46A9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BD238937-D57A-4BB7-BE89-D7F1BF79E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F61A4B08-0A4D-4ABF-946B-38B041400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F72B26DD-3207-4457-AFA9-E9EE62DFE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C873EB20-BD2A-4A27-833D-E1BF8F4DF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8FAADB74-771B-4611-9BA7-5133BE44D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18461AA9-C69C-4108-9606-7D49DD30B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 smtClean="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F10DFD77-081A-45C0-86DE-81CFB0E03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7-Ex-01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7-Ex-02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7-Ex-03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17-Ex-04a.html" TargetMode="External"/><Relationship Id="rId2" Type="http://schemas.openxmlformats.org/officeDocument/2006/relationships/hyperlink" Target="../../ITIS2300-Common/HTMLExamples/Ch17-Ex-04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6-Ex-11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7-Ex-05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yberPizza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smtClean="0"/>
              <a:t>Programming the Web using XHTML and JavaScript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17</a:t>
            </a:r>
          </a:p>
          <a:p>
            <a:pPr eaLnBrk="1" hangingPunct="1"/>
            <a:r>
              <a:rPr lang="en-US" smtClean="0"/>
              <a:t>JavaScript with Frames and Windows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This means that the displayOrder function has to be able to:</a:t>
            </a:r>
          </a:p>
          <a:p>
            <a:pPr lvl="1" eaLnBrk="1" hangingPunct="1"/>
            <a:r>
              <a:rPr lang="en-US" smtClean="0"/>
              <a:t>Write data</a:t>
            </a:r>
          </a:p>
          <a:p>
            <a:pPr lvl="1" eaLnBrk="1" hangingPunct="1"/>
            <a:r>
              <a:rPr lang="en-US" smtClean="0"/>
              <a:t>To a specific frame</a:t>
            </a:r>
          </a:p>
          <a:p>
            <a:pPr eaLnBrk="1" hangingPunct="1"/>
            <a:r>
              <a:rPr lang="en-US" smtClean="0"/>
              <a:t>Writing data is accomplished with the </a:t>
            </a:r>
            <a:r>
              <a:rPr lang="en-US" smtClean="0">
                <a:solidFill>
                  <a:srgbClr val="0066FF"/>
                </a:solidFill>
              </a:rPr>
              <a:t>write</a:t>
            </a:r>
            <a:r>
              <a:rPr lang="en-US" smtClean="0"/>
              <a:t> method of the document object: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document.write()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data written is specified as a parameter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document.write</a:t>
            </a:r>
            <a:r>
              <a:rPr lang="en-US" dirty="0" smtClean="0">
                <a:solidFill>
                  <a:srgbClr val="0066FF"/>
                </a:solidFill>
              </a:rPr>
              <a:t>(“Hello world”)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Remember this example?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Ch17-Ex-01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If writing to a different document, specify the destination: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rightFrame</a:t>
            </a:r>
            <a:r>
              <a:rPr lang="en-US" dirty="0" err="1" smtClean="0">
                <a:solidFill>
                  <a:srgbClr val="0066FF"/>
                </a:solidFill>
              </a:rPr>
              <a:t>.document.write</a:t>
            </a:r>
            <a:r>
              <a:rPr lang="en-US" dirty="0" smtClean="0">
                <a:solidFill>
                  <a:srgbClr val="0066FF"/>
                </a:solidFill>
              </a:rPr>
              <a:t>(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0066FF"/>
                </a:solidFill>
              </a:rPr>
              <a:t>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HTML tags and data can be included</a:t>
            </a:r>
          </a:p>
          <a:p>
            <a:pPr eaLnBrk="1" hangingPunct="1"/>
            <a:r>
              <a:rPr lang="en-US" dirty="0" smtClean="0"/>
              <a:t>This means that a script can change the document content dynamically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Ch17-Ex-02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And variables can be used…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Ch17-Ex-03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Meanwhile, back at the </a:t>
            </a:r>
            <a:r>
              <a:rPr lang="en-US" sz="2800" dirty="0" err="1" smtClean="0"/>
              <a:t>displayOrder</a:t>
            </a:r>
            <a:r>
              <a:rPr lang="en-US" sz="2800" dirty="0" smtClean="0"/>
              <a:t> function in CyberPizza.html …</a:t>
            </a:r>
          </a:p>
          <a:p>
            <a:pPr eaLnBrk="1" hangingPunct="1"/>
            <a:r>
              <a:rPr lang="en-US" sz="2800" dirty="0" smtClean="0"/>
              <a:t>Before writing to a document it must be opened</a:t>
            </a:r>
          </a:p>
          <a:p>
            <a:pPr lvl="1" eaLnBrk="1" hangingPunct="1"/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document.open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2" eaLnBrk="1" hangingPunct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dirty="0" smtClean="0"/>
              <a:t> </a:t>
            </a:r>
            <a:r>
              <a:rPr lang="en-US" sz="2000" dirty="0" smtClean="0"/>
              <a:t>does the open automatically</a:t>
            </a:r>
          </a:p>
          <a:p>
            <a:pPr eaLnBrk="1" hangingPunct="1"/>
            <a:r>
              <a:rPr lang="en-US" sz="2800" dirty="0" smtClean="0"/>
              <a:t>Close the document when all done</a:t>
            </a:r>
          </a:p>
          <a:p>
            <a:pPr lvl="1" eaLnBrk="1" hangingPunct="1"/>
            <a:r>
              <a:rPr lang="en-US" sz="2400" dirty="0" smtClean="0"/>
              <a:t>Finishes the writing process to the document</a:t>
            </a:r>
          </a:p>
          <a:p>
            <a:pPr lvl="2" eaLnBrk="1" hangingPunct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document.close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572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The Document Output Stream (DOS)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en-US" sz="24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smtClean="0"/>
              <a:t>only works when the browser is </a:t>
            </a:r>
            <a:r>
              <a:rPr lang="en-US" sz="2600" b="1" dirty="0" smtClean="0">
                <a:solidFill>
                  <a:srgbClr val="FF0000"/>
                </a:solidFill>
              </a:rPr>
              <a:t>loading</a:t>
            </a:r>
            <a:r>
              <a:rPr lang="en-US" sz="2600" dirty="0" smtClean="0"/>
              <a:t> an HTML source document</a:t>
            </a:r>
            <a:endParaRPr lang="en-US" dirty="0" smtClean="0"/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Document is implicitly opened during loading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/>
              <a:t>Browser </a:t>
            </a:r>
            <a:r>
              <a:rPr lang="en-US" b="1" i="1" dirty="0" smtClean="0"/>
              <a:t>opens</a:t>
            </a:r>
            <a:r>
              <a:rPr lang="en-US" dirty="0" smtClean="0"/>
              <a:t> the “document output stream”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/>
              <a:t>Starts interpreting the HTML</a:t>
            </a:r>
          </a:p>
          <a:p>
            <a:pPr lvl="3" eaLnBrk="1" hangingPunct="1">
              <a:lnSpc>
                <a:spcPct val="80000"/>
              </a:lnSpc>
            </a:pPr>
            <a:r>
              <a:rPr lang="en-US" dirty="0" smtClean="0"/>
              <a:t>Places the information/data on the screen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Once the document is loaded the document is automatically </a:t>
            </a:r>
            <a:r>
              <a:rPr lang="en-US" b="1" dirty="0" smtClean="0">
                <a:solidFill>
                  <a:srgbClr val="FF0000"/>
                </a:solidFill>
              </a:rPr>
              <a:t>closed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Therefore this </a:t>
            </a:r>
            <a:r>
              <a:rPr lang="en-US" b="1" i="1" dirty="0" smtClean="0"/>
              <a:t>shouldn’t</a:t>
            </a:r>
            <a:r>
              <a:rPr lang="en-US" dirty="0" smtClean="0"/>
              <a:t> work properly: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hlinkClick r:id="rId2" action="ppaction://hlinkfile"/>
              </a:rPr>
              <a:t>Ch17-Ex-04.html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Look </a:t>
            </a:r>
            <a:r>
              <a:rPr lang="en-US" dirty="0" smtClean="0"/>
              <a:t>at: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S</a:t>
            </a:r>
            <a:r>
              <a:rPr lang="en-US" dirty="0" smtClean="0"/>
              <a:t>tatus button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S</a:t>
            </a:r>
            <a:r>
              <a:rPr lang="en-US" dirty="0" smtClean="0"/>
              <a:t>ource </a:t>
            </a:r>
            <a:r>
              <a:rPr lang="en-US" dirty="0" smtClean="0"/>
              <a:t>while still open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Note what closing the document does: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>
                <a:hlinkClick r:id="rId3" action="ppaction://hlinkfile"/>
              </a:rPr>
              <a:t>Ch17-Ex-04a.html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/>
            <a:r>
              <a:rPr lang="en-US" dirty="0" smtClean="0"/>
              <a:t>The Document Output Stream (cont.)</a:t>
            </a:r>
          </a:p>
          <a:p>
            <a:pPr lvl="1" eaLnBrk="1" hangingPunct="1"/>
            <a:r>
              <a:rPr lang="en-US" dirty="0" smtClean="0"/>
              <a:t>Once the document contents have been displayed</a:t>
            </a:r>
          </a:p>
          <a:p>
            <a:pPr lvl="2" eaLnBrk="1" hangingPunct="1"/>
            <a:r>
              <a:rPr lang="en-US" dirty="0" smtClean="0"/>
              <a:t>DOS is closed</a:t>
            </a:r>
          </a:p>
          <a:p>
            <a:pPr lvl="1" eaLnBrk="1" hangingPunct="1"/>
            <a:r>
              <a:rPr lang="en-US" dirty="0" smtClean="0"/>
              <a:t>When the DOS is closed</a:t>
            </a:r>
          </a:p>
          <a:p>
            <a:pPr lvl="2" eaLnBrk="1" hangingPunct="1"/>
            <a:r>
              <a:rPr lang="en-US" dirty="0" err="1" smtClean="0">
                <a:solidFill>
                  <a:srgbClr val="0066FF"/>
                </a:solidFill>
              </a:rPr>
              <a:t>document.write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  <a:r>
              <a:rPr lang="en-US" dirty="0" smtClean="0"/>
              <a:t> method cannot be used</a:t>
            </a:r>
          </a:p>
          <a:p>
            <a:pPr lvl="1" eaLnBrk="1" hangingPunct="1"/>
            <a:r>
              <a:rPr lang="en-US" dirty="0" smtClean="0"/>
              <a:t>This means that </a:t>
            </a:r>
            <a:r>
              <a:rPr lang="en-US" dirty="0" smtClean="0">
                <a:solidFill>
                  <a:srgbClr val="0066FF"/>
                </a:solidFill>
              </a:rPr>
              <a:t>write()</a:t>
            </a:r>
            <a:r>
              <a:rPr lang="en-US" dirty="0" smtClean="0"/>
              <a:t> cannot be used in conjunction with a form in the </a:t>
            </a:r>
            <a:r>
              <a:rPr lang="en-US" b="1" i="1" dirty="0" smtClean="0"/>
              <a:t>same</a:t>
            </a:r>
            <a:r>
              <a:rPr lang="en-US" dirty="0" smtClean="0"/>
              <a:t> document without completely replacing the current document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Windows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(not the operating system)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Manipulating Windows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 Chapter 6 we showed how to open a document in a new browser window: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66FF"/>
                </a:solidFill>
              </a:rPr>
              <a:t>&lt;a </a:t>
            </a:r>
            <a:r>
              <a:rPr lang="en-US" dirty="0" err="1" smtClean="0">
                <a:solidFill>
                  <a:srgbClr val="0066FF"/>
                </a:solidFill>
              </a:rPr>
              <a:t>href</a:t>
            </a:r>
            <a:r>
              <a:rPr lang="en-US" dirty="0" smtClean="0">
                <a:solidFill>
                  <a:srgbClr val="0066FF"/>
                </a:solidFill>
              </a:rPr>
              <a:t>="http://www.uncc.edu" target="</a:t>
            </a:r>
            <a:r>
              <a:rPr lang="en-US" dirty="0" err="1" smtClean="0">
                <a:solidFill>
                  <a:srgbClr val="0066FF"/>
                </a:solidFill>
              </a:rPr>
              <a:t>fred</a:t>
            </a:r>
            <a:r>
              <a:rPr lang="en-US" dirty="0" smtClean="0">
                <a:solidFill>
                  <a:srgbClr val="0066FF"/>
                </a:solidFill>
              </a:rPr>
              <a:t>"&gt;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      Click here to open page in a new window.</a:t>
            </a:r>
          </a:p>
          <a:p>
            <a:pPr eaLnBrk="1" hangingPunct="1"/>
            <a:endParaRPr lang="en-US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Ch06-Ex-11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Frames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Manipulating Windows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 open a window using the </a:t>
            </a:r>
            <a:r>
              <a:rPr lang="en-US" dirty="0" smtClean="0">
                <a:solidFill>
                  <a:srgbClr val="0066FF"/>
                </a:solidFill>
              </a:rPr>
              <a:t>open()</a:t>
            </a:r>
            <a:r>
              <a:rPr lang="en-US" dirty="0" smtClean="0"/>
              <a:t> method of the </a:t>
            </a:r>
            <a:r>
              <a:rPr lang="en-US" dirty="0" smtClean="0">
                <a:solidFill>
                  <a:srgbClr val="0066FF"/>
                </a:solidFill>
              </a:rPr>
              <a:t>window</a:t>
            </a:r>
            <a:r>
              <a:rPr lang="en-US" dirty="0" smtClean="0"/>
              <a:t> object: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var </a:t>
            </a:r>
            <a:r>
              <a:rPr lang="en-US" sz="2400" dirty="0" err="1" smtClean="0">
                <a:solidFill>
                  <a:srgbClr val="0066FF"/>
                </a:solidFill>
              </a:rPr>
              <a:t>sampleWindow</a:t>
            </a:r>
            <a:r>
              <a:rPr lang="en-US" sz="2400" dirty="0" smtClean="0">
                <a:solidFill>
                  <a:srgbClr val="0066FF"/>
                </a:solidFill>
              </a:rPr>
              <a:t> = </a:t>
            </a:r>
            <a:r>
              <a:rPr lang="en-US" sz="2400" dirty="0" err="1" smtClean="0">
                <a:solidFill>
                  <a:srgbClr val="0066FF"/>
                </a:solidFill>
              </a:rPr>
              <a:t>window.open</a:t>
            </a:r>
            <a:r>
              <a:rPr lang="en-US" sz="2400" dirty="0" smtClean="0">
                <a:solidFill>
                  <a:srgbClr val="0066FF"/>
                </a:solidFill>
              </a:rPr>
              <a:t>(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      “</a:t>
            </a:r>
            <a:r>
              <a:rPr lang="en-US" sz="2400" dirty="0" smtClean="0">
                <a:solidFill>
                  <a:srgbClr val="FF0000"/>
                </a:solidFill>
              </a:rPr>
              <a:t>www.uncc.edu</a:t>
            </a:r>
            <a:r>
              <a:rPr lang="en-US" sz="2400" dirty="0" smtClean="0">
                <a:solidFill>
                  <a:srgbClr val="0066FF"/>
                </a:solidFill>
              </a:rPr>
              <a:t>”,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      “</a:t>
            </a:r>
            <a:r>
              <a:rPr lang="en-US" sz="2400" dirty="0" err="1" smtClean="0">
                <a:solidFill>
                  <a:srgbClr val="00CC00"/>
                </a:solidFill>
              </a:rPr>
              <a:t>testWin</a:t>
            </a:r>
            <a:r>
              <a:rPr lang="en-US" sz="2400" dirty="0" smtClean="0">
                <a:solidFill>
                  <a:srgbClr val="0066FF"/>
                </a:solidFill>
              </a:rPr>
              <a:t>”,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      “</a:t>
            </a:r>
            <a:r>
              <a:rPr lang="en-US" sz="2400" dirty="0" smtClean="0">
                <a:solidFill>
                  <a:srgbClr val="7030A0"/>
                </a:solidFill>
              </a:rPr>
              <a:t>width=250,height=200,left=100,top=60</a:t>
            </a:r>
            <a:r>
              <a:rPr lang="en-US" sz="2400" dirty="0" smtClean="0">
                <a:solidFill>
                  <a:srgbClr val="0066FF"/>
                </a:solidFill>
              </a:rPr>
              <a:t>”)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447800" y="4038600"/>
            <a:ext cx="6096000" cy="609600"/>
            <a:chOff x="912" y="2544"/>
            <a:chExt cx="3840" cy="384"/>
          </a:xfrm>
        </p:grpSpPr>
        <p:sp>
          <p:nvSpPr>
            <p:cNvPr id="22542" name="Rectangle 4"/>
            <p:cNvSpPr>
              <a:spLocks noChangeArrowheads="1"/>
            </p:cNvSpPr>
            <p:nvPr/>
          </p:nvSpPr>
          <p:spPr bwMode="auto">
            <a:xfrm>
              <a:off x="912" y="2544"/>
              <a:ext cx="14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3" name="AutoShape 5"/>
            <p:cNvSpPr>
              <a:spLocks/>
            </p:cNvSpPr>
            <p:nvPr/>
          </p:nvSpPr>
          <p:spPr bwMode="auto">
            <a:xfrm>
              <a:off x="2880" y="2616"/>
              <a:ext cx="1872" cy="312"/>
            </a:xfrm>
            <a:prstGeom prst="borderCallout1">
              <a:avLst>
                <a:gd name="adj1" fmla="val 23079"/>
                <a:gd name="adj2" fmla="val -2565"/>
                <a:gd name="adj3" fmla="val 23079"/>
                <a:gd name="adj4" fmla="val -2563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 sz="1400" dirty="0"/>
                <a:t>Name of HTML source document to be </a:t>
              </a:r>
              <a:r>
                <a:rPr lang="en-US" sz="1400" dirty="0" smtClean="0"/>
                <a:t>opened (URL)</a:t>
              </a:r>
              <a:endParaRPr lang="en-US" sz="1400" dirty="0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447800" y="4483100"/>
            <a:ext cx="5181600" cy="447675"/>
            <a:chOff x="912" y="2838"/>
            <a:chExt cx="3264" cy="282"/>
          </a:xfrm>
        </p:grpSpPr>
        <p:sp>
          <p:nvSpPr>
            <p:cNvPr id="22540" name="Rectangle 8"/>
            <p:cNvSpPr>
              <a:spLocks noChangeArrowheads="1"/>
            </p:cNvSpPr>
            <p:nvPr/>
          </p:nvSpPr>
          <p:spPr bwMode="auto">
            <a:xfrm>
              <a:off x="912" y="2838"/>
              <a:ext cx="86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AutoShape 9"/>
            <p:cNvSpPr>
              <a:spLocks/>
            </p:cNvSpPr>
            <p:nvPr/>
          </p:nvSpPr>
          <p:spPr bwMode="auto">
            <a:xfrm>
              <a:off x="2880" y="2910"/>
              <a:ext cx="1296" cy="210"/>
            </a:xfrm>
            <a:prstGeom prst="borderCallout1">
              <a:avLst>
                <a:gd name="adj1" fmla="val 34287"/>
                <a:gd name="adj2" fmla="val -3704"/>
                <a:gd name="adj3" fmla="val 30954"/>
                <a:gd name="adj4" fmla="val -8518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 sz="1400"/>
                <a:t>Name for use by </a:t>
              </a:r>
              <a:r>
                <a:rPr lang="en-US" sz="1400">
                  <a:solidFill>
                    <a:srgbClr val="0066FF"/>
                  </a:solidFill>
                </a:rPr>
                <a:t>target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438275" y="4919663"/>
            <a:ext cx="5724525" cy="871537"/>
            <a:chOff x="906" y="3099"/>
            <a:chExt cx="3606" cy="549"/>
          </a:xfrm>
        </p:grpSpPr>
        <p:sp>
          <p:nvSpPr>
            <p:cNvPr id="22538" name="Rectangle 12"/>
            <p:cNvSpPr>
              <a:spLocks noChangeArrowheads="1"/>
            </p:cNvSpPr>
            <p:nvPr/>
          </p:nvSpPr>
          <p:spPr bwMode="auto">
            <a:xfrm>
              <a:off x="906" y="3099"/>
              <a:ext cx="355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AutoShape 13"/>
            <p:cNvSpPr>
              <a:spLocks/>
            </p:cNvSpPr>
            <p:nvPr/>
          </p:nvSpPr>
          <p:spPr bwMode="auto">
            <a:xfrm>
              <a:off x="3086" y="3463"/>
              <a:ext cx="1426" cy="185"/>
            </a:xfrm>
            <a:prstGeom prst="borderCallout1">
              <a:avLst>
                <a:gd name="adj1" fmla="val 38917"/>
                <a:gd name="adj2" fmla="val -3366"/>
                <a:gd name="adj3" fmla="val -67028"/>
                <a:gd name="adj4" fmla="val -2931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 sz="1400"/>
                <a:t>Window features (in pixels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447800" y="3086100"/>
            <a:ext cx="5181600" cy="898525"/>
            <a:chOff x="912" y="1944"/>
            <a:chExt cx="3264" cy="566"/>
          </a:xfrm>
        </p:grpSpPr>
        <p:sp>
          <p:nvSpPr>
            <p:cNvPr id="22536" name="Rectangle 17"/>
            <p:cNvSpPr>
              <a:spLocks noChangeArrowheads="1"/>
            </p:cNvSpPr>
            <p:nvPr/>
          </p:nvSpPr>
          <p:spPr bwMode="auto">
            <a:xfrm>
              <a:off x="912" y="2270"/>
              <a:ext cx="138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7" name="AutoShape 18"/>
            <p:cNvSpPr>
              <a:spLocks/>
            </p:cNvSpPr>
            <p:nvPr/>
          </p:nvSpPr>
          <p:spPr bwMode="auto">
            <a:xfrm>
              <a:off x="2647" y="1944"/>
              <a:ext cx="1529" cy="312"/>
            </a:xfrm>
            <a:prstGeom prst="borderCallout1">
              <a:avLst>
                <a:gd name="adj1" fmla="val 23079"/>
                <a:gd name="adj2" fmla="val -3139"/>
                <a:gd name="adj3" fmla="val 117630"/>
                <a:gd name="adj4" fmla="val -2099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 sz="1400"/>
                <a:t>Name given to new window object (used in JavaScript)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Manipulating Windows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dirty="0" smtClean="0">
                <a:solidFill>
                  <a:srgbClr val="0066FF"/>
                </a:solidFill>
              </a:rPr>
              <a:t>close()</a:t>
            </a:r>
            <a:r>
              <a:rPr lang="en-US" dirty="0" smtClean="0"/>
              <a:t> method can be used to close a window if its name is known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Ch17-Ex-05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Manipulating Windows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Windows have more than 40 methods and 50 properties (Appendix F)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if (sampleWindow.closed) …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sampleWindow.open(…)</a:t>
            </a:r>
          </a:p>
          <a:p>
            <a:pPr eaLnBrk="1" hangingPunct="1"/>
            <a:r>
              <a:rPr lang="en-US" smtClean="0"/>
              <a:t>There are over 25 windows features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height, width, top, left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toolbar, scrollbars, resizable,</a:t>
            </a:r>
            <a:r>
              <a:rPr lang="en-US" smtClean="0"/>
              <a:t> …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Manipulating Windows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If you leave out the third parameter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200" dirty="0" smtClean="0">
                <a:solidFill>
                  <a:srgbClr val="0066FF"/>
                </a:solidFill>
              </a:rPr>
              <a:t>var </a:t>
            </a:r>
            <a:r>
              <a:rPr lang="en-US" sz="2200" dirty="0" err="1" smtClean="0">
                <a:solidFill>
                  <a:srgbClr val="0066FF"/>
                </a:solidFill>
              </a:rPr>
              <a:t>sampleWindow</a:t>
            </a:r>
            <a:r>
              <a:rPr lang="en-US" sz="2200" dirty="0" smtClean="0">
                <a:solidFill>
                  <a:srgbClr val="0066FF"/>
                </a:solidFill>
              </a:rPr>
              <a:t> = </a:t>
            </a:r>
            <a:r>
              <a:rPr lang="en-US" sz="2200" dirty="0" err="1" smtClean="0">
                <a:solidFill>
                  <a:srgbClr val="0066FF"/>
                </a:solidFill>
              </a:rPr>
              <a:t>window.open</a:t>
            </a:r>
            <a:r>
              <a:rPr lang="en-US" sz="2200" dirty="0" smtClean="0">
                <a:solidFill>
                  <a:srgbClr val="0066FF"/>
                </a:solidFill>
              </a:rPr>
              <a:t>(“</a:t>
            </a:r>
            <a:r>
              <a:rPr lang="en-US" sz="2200" dirty="0" err="1" smtClean="0">
                <a:solidFill>
                  <a:srgbClr val="FF0000"/>
                </a:solidFill>
              </a:rPr>
              <a:t>www.uncc.edu</a:t>
            </a:r>
            <a:r>
              <a:rPr lang="en-US" sz="2200" dirty="0" err="1" smtClean="0">
                <a:solidFill>
                  <a:srgbClr val="0066FF"/>
                </a:solidFill>
              </a:rPr>
              <a:t>”,“</a:t>
            </a:r>
            <a:r>
              <a:rPr lang="en-US" sz="2200" dirty="0" err="1" smtClean="0">
                <a:solidFill>
                  <a:srgbClr val="00B050"/>
                </a:solidFill>
              </a:rPr>
              <a:t>testWin</a:t>
            </a:r>
            <a:r>
              <a:rPr lang="en-US" sz="2200" dirty="0" smtClean="0">
                <a:solidFill>
                  <a:srgbClr val="0066FF"/>
                </a:solidFill>
              </a:rPr>
              <a:t>”)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a default window is created</a:t>
            </a:r>
          </a:p>
          <a:p>
            <a:pPr eaLnBrk="1" hangingPunct="1"/>
            <a:r>
              <a:rPr lang="en-US" dirty="0" smtClean="0"/>
              <a:t>However, if you specify </a:t>
            </a:r>
            <a:r>
              <a:rPr lang="en-US" u="sng" dirty="0" smtClean="0"/>
              <a:t>any</a:t>
            </a:r>
            <a:r>
              <a:rPr lang="en-US" dirty="0" smtClean="0"/>
              <a:t> value in the third parameter, all </a:t>
            </a:r>
            <a:r>
              <a:rPr lang="en-US" u="sng" dirty="0" smtClean="0"/>
              <a:t>unspecified</a:t>
            </a:r>
            <a:r>
              <a:rPr lang="en-US" dirty="0" smtClean="0"/>
              <a:t> values are considered to be “off”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</a:t>
            </a:r>
            <a:r>
              <a:rPr lang="en-US" dirty="0" err="1" smtClean="0"/>
              <a:t>CyberPizza</a:t>
            </a:r>
            <a:endParaRPr lang="en-US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Here is the </a:t>
            </a:r>
            <a:r>
              <a:rPr lang="en-US" dirty="0" err="1" smtClean="0"/>
              <a:t>CyberPizza</a:t>
            </a:r>
            <a:r>
              <a:rPr lang="en-US" dirty="0" smtClean="0"/>
              <a:t> example: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CyberPizza.html</a:t>
            </a:r>
            <a:endParaRPr lang="en-US" dirty="0" smtClean="0"/>
          </a:p>
          <a:p>
            <a:pPr lvl="1" eaLnBrk="1" hangingPunct="1"/>
            <a:r>
              <a:rPr lang="en-US" dirty="0" smtClean="0"/>
              <a:t>View all the source before and after submission</a:t>
            </a:r>
          </a:p>
          <a:p>
            <a:pPr eaLnBrk="1" hangingPunct="1"/>
            <a:r>
              <a:rPr lang="en-US" dirty="0" smtClean="0"/>
              <a:t>Use this code as a basis for HW PTW17!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Security Concerns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security hazards do you see here?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/>
            <a:r>
              <a:rPr lang="en-US" smtClean="0"/>
              <a:t>Implement and improve the CyberPizza problem</a:t>
            </a:r>
          </a:p>
          <a:p>
            <a:pPr eaLnBrk="1" hangingPunct="1"/>
            <a:r>
              <a:rPr lang="en-US" smtClean="0"/>
              <a:t>Note changes specified in the Assignments Web Page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45720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CyberPizza example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Two side-by-side frames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Left – pizza order choices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Right – display order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Requires  three documents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FF0000"/>
                </a:solidFill>
              </a:rPr>
              <a:t>CyberPizza.html </a:t>
            </a:r>
            <a:r>
              <a:rPr lang="en-US" sz="2000" smtClean="0"/>
              <a:t>– the frameset document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00CC00"/>
                </a:solidFill>
              </a:rPr>
              <a:t>SelectPizza.html</a:t>
            </a:r>
            <a:r>
              <a:rPr lang="en-US" sz="2000" smtClean="0"/>
              <a:t> – code for left frame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3399FF"/>
                </a:solidFill>
              </a:rPr>
              <a:t>DisplayChoices.html</a:t>
            </a:r>
            <a:r>
              <a:rPr lang="en-US" sz="2000" smtClean="0"/>
              <a:t> – code for right frame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953000" y="1981200"/>
            <a:ext cx="4038600" cy="3200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105400" y="2286000"/>
            <a:ext cx="1828800" cy="28194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086600" y="2286000"/>
            <a:ext cx="1828800" cy="28194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165725" y="2322513"/>
            <a:ext cx="1692275" cy="376237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/>
              <a:t>Welcome to …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146925" y="2319338"/>
            <a:ext cx="1106488" cy="284162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Your pizza …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V="1">
            <a:off x="3124200" y="2209800"/>
            <a:ext cx="1828800" cy="1752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V="1">
            <a:off x="3200400" y="4267200"/>
            <a:ext cx="1905000" cy="2286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3581400" y="4495800"/>
            <a:ext cx="3505200" cy="609600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CyberPizza.html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Establishes the frameset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Defines </a:t>
            </a:r>
            <a:r>
              <a:rPr lang="en-US" dirty="0" smtClean="0"/>
              <a:t>functions </a:t>
            </a:r>
            <a:r>
              <a:rPr lang="en-US" dirty="0" smtClean="0"/>
              <a:t>(more on that later)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339933"/>
                </a:solidFill>
              </a:rPr>
              <a:t>SelectPizza.html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Defines 3 forms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Toppings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Crusts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Submit order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B0F0"/>
                </a:solidFill>
              </a:rPr>
              <a:t>DisplayChoices.html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Show results from choices on </a:t>
            </a:r>
            <a:r>
              <a:rPr lang="en-US" dirty="0" err="1" smtClean="0"/>
              <a:t>SelectPizza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962400"/>
          </a:xfrm>
        </p:spPr>
        <p:txBody>
          <a:bodyPr/>
          <a:lstStyle/>
          <a:p>
            <a:pPr eaLnBrk="1" hangingPunct="1"/>
            <a:r>
              <a:rPr lang="en-US" dirty="0" smtClean="0"/>
              <a:t>Problem</a:t>
            </a:r>
          </a:p>
          <a:p>
            <a:pPr lvl="1" eaLnBrk="1" hangingPunct="1"/>
            <a:r>
              <a:rPr lang="en-US" dirty="0" smtClean="0"/>
              <a:t>Left </a:t>
            </a:r>
            <a:r>
              <a:rPr lang="en-US" dirty="0" smtClean="0"/>
              <a:t>and right frames involve two separate documents</a:t>
            </a:r>
          </a:p>
          <a:p>
            <a:pPr lvl="1" eaLnBrk="1" hangingPunct="1"/>
            <a:r>
              <a:rPr lang="en-US" dirty="0" smtClean="0"/>
              <a:t>Functions declared in a document act only in the frame containing that document</a:t>
            </a:r>
          </a:p>
          <a:p>
            <a:pPr eaLnBrk="1" hangingPunct="1"/>
            <a:r>
              <a:rPr lang="en-US" dirty="0" smtClean="0"/>
              <a:t>How can we call a function from one document that acts on a different frame?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Answer: </a:t>
            </a:r>
          </a:p>
          <a:p>
            <a:pPr lvl="1" eaLnBrk="1" hangingPunct="1"/>
            <a:r>
              <a:rPr lang="en-US" dirty="0" smtClean="0"/>
              <a:t>Ensure that both documents are simultaneously present in different frames of the frameset</a:t>
            </a:r>
          </a:p>
          <a:p>
            <a:pPr eaLnBrk="1" hangingPunct="1"/>
            <a:r>
              <a:rPr lang="en-US" dirty="0" smtClean="0"/>
              <a:t>Since the code is “present” it can be called</a:t>
            </a:r>
          </a:p>
          <a:p>
            <a:pPr eaLnBrk="1" hangingPunct="1"/>
            <a:r>
              <a:rPr lang="en-US" dirty="0" smtClean="0"/>
              <a:t>Where to put the code?</a:t>
            </a:r>
          </a:p>
          <a:p>
            <a:pPr eaLnBrk="1" hangingPunct="1"/>
            <a:r>
              <a:rPr lang="en-US" dirty="0" smtClean="0"/>
              <a:t>In a frame that’s always </a:t>
            </a:r>
            <a:r>
              <a:rPr lang="en-US" dirty="0" smtClean="0"/>
              <a:t>loaded</a:t>
            </a:r>
          </a:p>
          <a:p>
            <a:pPr lvl="1" eaLnBrk="1" hangingPunct="1"/>
            <a:r>
              <a:rPr lang="en-US" dirty="0" smtClean="0"/>
              <a:t>The </a:t>
            </a:r>
            <a:r>
              <a:rPr lang="en-US" dirty="0" smtClean="0"/>
              <a:t>frameset </a:t>
            </a:r>
            <a:r>
              <a:rPr lang="en-US" dirty="0" smtClean="0"/>
              <a:t>document</a:t>
            </a:r>
          </a:p>
          <a:p>
            <a:pPr lvl="2" eaLnBrk="1" hangingPunct="1"/>
            <a:r>
              <a:rPr lang="en-US" dirty="0" smtClean="0">
                <a:solidFill>
                  <a:srgbClr val="FF0000"/>
                </a:solidFill>
              </a:rPr>
              <a:t>CyberPizza.html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752600"/>
          </a:xfrm>
        </p:spPr>
        <p:txBody>
          <a:bodyPr/>
          <a:lstStyle/>
          <a:p>
            <a:pPr eaLnBrk="1" hangingPunct="1"/>
            <a:r>
              <a:rPr lang="en-US" smtClean="0"/>
              <a:t>How do you call a function declared in a different document?</a:t>
            </a:r>
          </a:p>
          <a:p>
            <a:pPr eaLnBrk="1" hangingPunct="1"/>
            <a:r>
              <a:rPr lang="en-US" smtClean="0"/>
              <a:t>Using the hierarchical dot notation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419475" y="3733800"/>
            <a:ext cx="2305050" cy="92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CyberPizza.html</a:t>
            </a:r>
            <a:endParaRPr lang="en-US" i="1" dirty="0">
              <a:solidFill>
                <a:srgbClr val="FF0000"/>
              </a:solidFill>
            </a:endParaRPr>
          </a:p>
          <a:p>
            <a:pPr algn="ctr"/>
            <a:r>
              <a:rPr lang="en-US" dirty="0"/>
              <a:t>“frameset” document</a:t>
            </a:r>
          </a:p>
          <a:p>
            <a:pPr algn="ctr"/>
            <a:r>
              <a:rPr lang="en-US" dirty="0"/>
              <a:t>aka “</a:t>
            </a:r>
            <a:r>
              <a:rPr lang="en-US" dirty="0">
                <a:solidFill>
                  <a:srgbClr val="0099FF"/>
                </a:solidFill>
              </a:rPr>
              <a:t>parent</a:t>
            </a:r>
            <a:r>
              <a:rPr lang="en-US" dirty="0"/>
              <a:t>”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962150" y="5257800"/>
            <a:ext cx="1890261" cy="92333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SelectPizza.html</a:t>
            </a:r>
          </a:p>
          <a:p>
            <a:pPr algn="ctr"/>
            <a:r>
              <a:rPr lang="en-US" dirty="0" smtClean="0"/>
              <a:t>Document</a:t>
            </a:r>
            <a:endParaRPr lang="en-US" dirty="0"/>
          </a:p>
          <a:p>
            <a:pPr algn="ctr"/>
            <a:r>
              <a:rPr lang="en-US" dirty="0"/>
              <a:t>in left </a:t>
            </a:r>
            <a:r>
              <a:rPr lang="en-US" dirty="0" smtClean="0"/>
              <a:t>frame</a:t>
            </a:r>
            <a:endParaRPr lang="en-US" dirty="0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5200650" y="5257800"/>
            <a:ext cx="2274982" cy="92333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DisplayChoices.html</a:t>
            </a:r>
          </a:p>
          <a:p>
            <a:pPr algn="ctr"/>
            <a:r>
              <a:rPr lang="en-US" dirty="0" smtClean="0"/>
              <a:t>Document</a:t>
            </a:r>
            <a:endParaRPr lang="en-US" dirty="0"/>
          </a:p>
          <a:p>
            <a:pPr algn="ctr"/>
            <a:r>
              <a:rPr lang="en-US" dirty="0"/>
              <a:t>in right </a:t>
            </a:r>
            <a:r>
              <a:rPr lang="en-US" dirty="0" smtClean="0"/>
              <a:t>frame</a:t>
            </a:r>
            <a:endParaRPr lang="en-US" dirty="0"/>
          </a:p>
        </p:txBody>
      </p:sp>
      <p:sp>
        <p:nvSpPr>
          <p:cNvPr id="9223" name="Line 8"/>
          <p:cNvSpPr>
            <a:spLocks noChangeShapeType="1"/>
          </p:cNvSpPr>
          <p:nvPr/>
        </p:nvSpPr>
        <p:spPr bwMode="auto">
          <a:xfrm flipH="1">
            <a:off x="3429000" y="46482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10"/>
          <p:cNvSpPr>
            <a:spLocks noChangeShapeType="1"/>
          </p:cNvSpPr>
          <p:nvPr/>
        </p:nvSpPr>
        <p:spPr bwMode="auto">
          <a:xfrm rot="16200000" flipH="1">
            <a:off x="4876800" y="4343400"/>
            <a:ext cx="609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7630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The document that establishes a frameset is considered to be the “parent” of the documents that define the individual frames</a:t>
            </a:r>
          </a:p>
          <a:p>
            <a:pPr eaLnBrk="1" hangingPunct="1"/>
            <a:r>
              <a:rPr lang="en-US" dirty="0" smtClean="0"/>
              <a:t>Thus, to refer to a function called </a:t>
            </a:r>
            <a:r>
              <a:rPr lang="en-US" i="1" dirty="0" err="1" smtClean="0">
                <a:solidFill>
                  <a:srgbClr val="FF0000"/>
                </a:solidFill>
              </a:rPr>
              <a:t>displayOrder</a:t>
            </a:r>
            <a:r>
              <a:rPr lang="en-US" dirty="0" smtClean="0"/>
              <a:t> in the </a:t>
            </a:r>
            <a:r>
              <a:rPr lang="en-US" i="1" dirty="0" smtClean="0">
                <a:solidFill>
                  <a:srgbClr val="FF0000"/>
                </a:solidFill>
              </a:rPr>
              <a:t>parent</a:t>
            </a:r>
            <a:r>
              <a:rPr lang="en-US" dirty="0" smtClean="0"/>
              <a:t> we use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parent.displayOrder</a:t>
            </a:r>
            <a:r>
              <a:rPr lang="en-US" dirty="0" smtClean="0">
                <a:solidFill>
                  <a:srgbClr val="0066FF"/>
                </a:solidFill>
              </a:rPr>
              <a:t>(…)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Content with Frames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displayOrder</a:t>
            </a:r>
            <a:r>
              <a:rPr lang="en-US" dirty="0" smtClean="0"/>
              <a:t> function</a:t>
            </a:r>
          </a:p>
          <a:p>
            <a:pPr lvl="1" eaLnBrk="1" hangingPunct="1"/>
            <a:r>
              <a:rPr lang="en-US" dirty="0" smtClean="0"/>
              <a:t>Must be able to</a:t>
            </a:r>
          </a:p>
          <a:p>
            <a:pPr lvl="2" eaLnBrk="1" hangingPunct="1"/>
            <a:r>
              <a:rPr lang="en-US" dirty="0" smtClean="0"/>
              <a:t>Read user-selected data from the </a:t>
            </a:r>
            <a:r>
              <a:rPr lang="en-US" dirty="0" smtClean="0">
                <a:solidFill>
                  <a:srgbClr val="00CC00"/>
                </a:solidFill>
              </a:rPr>
              <a:t>left</a:t>
            </a:r>
            <a:r>
              <a:rPr lang="en-US" dirty="0" smtClean="0"/>
              <a:t> frame</a:t>
            </a:r>
          </a:p>
          <a:p>
            <a:pPr lvl="2" eaLnBrk="1" hangingPunct="1"/>
            <a:r>
              <a:rPr lang="en-US" dirty="0" smtClean="0"/>
              <a:t>Update the </a:t>
            </a:r>
            <a:r>
              <a:rPr lang="en-US" dirty="0" smtClean="0">
                <a:solidFill>
                  <a:srgbClr val="0099FF"/>
                </a:solidFill>
              </a:rPr>
              <a:t>right</a:t>
            </a:r>
            <a:r>
              <a:rPr lang="en-US" dirty="0" smtClean="0"/>
              <a:t> frame with selected information</a:t>
            </a:r>
          </a:p>
          <a:p>
            <a:pPr eaLnBrk="1" hangingPunct="1"/>
            <a:r>
              <a:rPr lang="en-US" dirty="0" smtClean="0"/>
              <a:t>If the user changes the order, </a:t>
            </a:r>
            <a:r>
              <a:rPr lang="en-US" dirty="0" err="1" smtClean="0">
                <a:solidFill>
                  <a:srgbClr val="FF0000"/>
                </a:solidFill>
              </a:rPr>
              <a:t>displayOrder</a:t>
            </a:r>
            <a:r>
              <a:rPr lang="en-US" dirty="0" smtClean="0"/>
              <a:t> must be able to update the right frame with the latest data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8762</TotalTime>
  <Words>844</Words>
  <Application>Microsoft Office PowerPoint</Application>
  <PresentationFormat>On-screen Show (4:3)</PresentationFormat>
  <Paragraphs>162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Pixel</vt:lpstr>
      <vt:lpstr>Programming the Web using XHTML and JavaScript</vt:lpstr>
      <vt:lpstr>Frames</vt:lpstr>
      <vt:lpstr>Dynamic Content with Frames</vt:lpstr>
      <vt:lpstr>Dynamic Content with Frames</vt:lpstr>
      <vt:lpstr>Dynamic Content with Frames</vt:lpstr>
      <vt:lpstr>Dynamic Content with Frames</vt:lpstr>
      <vt:lpstr>Dynamic Content with Frames</vt:lpstr>
      <vt:lpstr>Dynamic Content with Frames</vt:lpstr>
      <vt:lpstr>Dynamic Content with Frames</vt:lpstr>
      <vt:lpstr>Dynamic Content with Frames</vt:lpstr>
      <vt:lpstr>Dynamic Content with Frames</vt:lpstr>
      <vt:lpstr>Dynamic Content with Frames</vt:lpstr>
      <vt:lpstr>Dynamic Content with Frames</vt:lpstr>
      <vt:lpstr>Dynamic Content with Frames</vt:lpstr>
      <vt:lpstr>Dynamic Content with Frames</vt:lpstr>
      <vt:lpstr>Dynamic Content with Frames</vt:lpstr>
      <vt:lpstr>Dynamic Content with Frames</vt:lpstr>
      <vt:lpstr>Windows</vt:lpstr>
      <vt:lpstr>Manipulating Windows</vt:lpstr>
      <vt:lpstr>Manipulating Windows</vt:lpstr>
      <vt:lpstr>Manipulating Windows</vt:lpstr>
      <vt:lpstr>Manipulating Windows</vt:lpstr>
      <vt:lpstr>Manipulating Windows</vt:lpstr>
      <vt:lpstr> CyberPizza</vt:lpstr>
      <vt:lpstr>Security Concerns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tkombol</cp:lastModifiedBy>
  <cp:revision>219</cp:revision>
  <cp:lastPrinted>1601-01-01T00:00:00Z</cp:lastPrinted>
  <dcterms:created xsi:type="dcterms:W3CDTF">2003-08-24T19:51:36Z</dcterms:created>
  <dcterms:modified xsi:type="dcterms:W3CDTF">2011-08-01T16:28:33Z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