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62"/>
  </p:notesMasterIdLst>
  <p:handoutMasterIdLst>
    <p:handoutMasterId r:id="rId63"/>
  </p:handoutMasterIdLst>
  <p:sldIdLst>
    <p:sldId id="256" r:id="rId2"/>
    <p:sldId id="315" r:id="rId3"/>
    <p:sldId id="257" r:id="rId4"/>
    <p:sldId id="299" r:id="rId5"/>
    <p:sldId id="300" r:id="rId6"/>
    <p:sldId id="301" r:id="rId7"/>
    <p:sldId id="302" r:id="rId8"/>
    <p:sldId id="303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04" r:id="rId20"/>
    <p:sldId id="258" r:id="rId21"/>
    <p:sldId id="294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6" r:id="rId38"/>
    <p:sldId id="275" r:id="rId39"/>
    <p:sldId id="277" r:id="rId40"/>
    <p:sldId id="278" r:id="rId41"/>
    <p:sldId id="279" r:id="rId42"/>
    <p:sldId id="280" r:id="rId43"/>
    <p:sldId id="281" r:id="rId44"/>
    <p:sldId id="316" r:id="rId45"/>
    <p:sldId id="282" r:id="rId46"/>
    <p:sldId id="283" r:id="rId47"/>
    <p:sldId id="284" r:id="rId48"/>
    <p:sldId id="285" r:id="rId49"/>
    <p:sldId id="297" r:id="rId50"/>
    <p:sldId id="286" r:id="rId51"/>
    <p:sldId id="296" r:id="rId52"/>
    <p:sldId id="298" r:id="rId53"/>
    <p:sldId id="287" r:id="rId54"/>
    <p:sldId id="288" r:id="rId55"/>
    <p:sldId id="289" r:id="rId56"/>
    <p:sldId id="290" r:id="rId57"/>
    <p:sldId id="291" r:id="rId58"/>
    <p:sldId id="292" r:id="rId59"/>
    <p:sldId id="295" r:id="rId60"/>
    <p:sldId id="293" r:id="rId6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9" autoAdjust="0"/>
    <p:restoredTop sz="94660"/>
  </p:normalViewPr>
  <p:slideViewPr>
    <p:cSldViewPr>
      <p:cViewPr varScale="1">
        <p:scale>
          <a:sx n="94" d="100"/>
          <a:sy n="94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1A2B276-951A-43D4-B507-E0226A9E6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4EBA653-0B39-4B1A-8ECF-DA4610D4F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5BB84-B82D-4A9E-A316-D52D2D03CE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1105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D12BE211-60CC-4212-AC65-48F4375CA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711FB-1CEC-4D08-B99A-A587EB8BC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AC0A2-B7D4-4599-BFB5-12B1BA2EC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ACAF6-316B-4AF3-9D7E-01FB80AE8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346BF-71C0-4CF5-8B47-9BBCDDE03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48D-B4C6-45F0-9243-F4BD5F13D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F14EA-FD58-4D2C-90E5-598ECF99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18F18-81B7-4478-908A-72B9355EE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B154A-F5B0-4B1C-A216-A3981FA7A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1B36-74C8-4AA7-9087-04F6EC373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16B67-32D1-489F-B2B0-3F0C15AF6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3DF4172B-0795-4269-888A-D1823F0E4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957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57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957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957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958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Unicode_character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rpi.edu/~puninj/XMLJ/classes/class3/Overview.html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dirtsimple.org/2004/12/python-is-not-jav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 the Web Using Visual Studio .NET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documents may have three parts</a:t>
            </a:r>
          </a:p>
          <a:p>
            <a:pPr lvl="1" eaLnBrk="1" hangingPunct="1"/>
            <a:r>
              <a:rPr lang="en-US" smtClean="0"/>
              <a:t>Prolog</a:t>
            </a:r>
          </a:p>
          <a:p>
            <a:pPr lvl="1" eaLnBrk="1" hangingPunct="1"/>
            <a:r>
              <a:rPr lang="en-US" smtClean="0"/>
              <a:t>Body</a:t>
            </a:r>
          </a:p>
          <a:p>
            <a:pPr lvl="1" eaLnBrk="1" hangingPunct="1"/>
            <a:r>
              <a:rPr lang="en-US" smtClean="0"/>
              <a:t>Epilog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Prolog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Comments &amp; processing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Version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Reference to a specific XML DTD or schema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Body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One or more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Defined by the DTD or schema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Forms a hierarchical tree structure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One top-level element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All others below it in the hierarchy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Epilog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Comments &amp; processing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Why is XML important?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Forms the basis for web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Use by businesses to exchange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How is XML different from HTML?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HTML is fairly forgiving of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&lt;p&gt;This is a paragraph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will probably work 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HTML can mix upper and lower case in tags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&gt;…&lt;/table&gt; </a:t>
            </a:r>
            <a:r>
              <a:rPr lang="en-US" dirty="0" smtClean="0"/>
              <a:t>is 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Attribute values don’t have to be enclosed in quotes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&lt;font color = #FF0000&gt; </a:t>
            </a:r>
            <a:r>
              <a:rPr lang="en-US" dirty="0" smtClean="0"/>
              <a:t>is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Bottom line:</a:t>
            </a:r>
          </a:p>
          <a:p>
            <a:pPr lvl="1" eaLnBrk="1" hangingPunct="1"/>
            <a:r>
              <a:rPr lang="en-US" dirty="0" smtClean="0"/>
              <a:t>Poorly-written HTML documents</a:t>
            </a:r>
          </a:p>
          <a:p>
            <a:pPr lvl="2" eaLnBrk="1" hangingPunct="1"/>
            <a:r>
              <a:rPr lang="en-US" dirty="0" smtClean="0"/>
              <a:t>Usually no big deal</a:t>
            </a:r>
          </a:p>
          <a:p>
            <a:pPr lvl="2" eaLnBrk="1" hangingPunct="1"/>
            <a:r>
              <a:rPr lang="en-US" dirty="0" smtClean="0"/>
              <a:t>Usually kind of work (at least close enough)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XML is </a:t>
            </a: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forgiving</a:t>
            </a:r>
          </a:p>
          <a:p>
            <a:pPr lvl="1" eaLnBrk="1" hangingPunct="1"/>
            <a:r>
              <a:rPr lang="en-US" dirty="0" smtClean="0"/>
              <a:t>You </a:t>
            </a:r>
            <a:r>
              <a:rPr lang="en-US" u="sng" dirty="0" smtClean="0"/>
              <a:t>have</a:t>
            </a:r>
            <a:r>
              <a:rPr lang="en-US" dirty="0" smtClean="0"/>
              <a:t> to follow the rules</a:t>
            </a:r>
          </a:p>
          <a:p>
            <a:pPr eaLnBrk="1" hangingPunct="1"/>
            <a:r>
              <a:rPr lang="en-US" dirty="0" smtClean="0"/>
              <a:t>What are the rules to remember?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– XHML Connection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XHTML is XML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With rules to implement HTML tags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XHTML documents must have a DOCTYPE declaration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  <a:r>
              <a:rPr lang="en-US" sz="2400" dirty="0" smtClean="0">
                <a:solidFill>
                  <a:srgbClr val="3366FF"/>
                </a:solidFill>
                <a:latin typeface="Verdana" pitchFamily="34" charset="0"/>
              </a:rPr>
              <a:t>&lt;!DOCTYPE html PUBLIC </a:t>
            </a:r>
            <a:r>
              <a:rPr lang="en-US" sz="2400" b="1" dirty="0" smtClean="0">
                <a:solidFill>
                  <a:srgbClr val="3366FF"/>
                </a:solidFill>
                <a:latin typeface="Verdana" pitchFamily="34" charset="0"/>
              </a:rPr>
              <a:t>¬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3366FF"/>
                </a:solidFill>
                <a:latin typeface="Verdana" pitchFamily="34" charset="0"/>
              </a:rPr>
              <a:t>     “-//W3C//DTD XHTML 1.0 Transitional//EN” </a:t>
            </a:r>
            <a:r>
              <a:rPr lang="en-US" sz="2400" b="1" dirty="0" smtClean="0">
                <a:solidFill>
                  <a:srgbClr val="3366FF"/>
                </a:solidFill>
                <a:latin typeface="Verdana" pitchFamily="34" charset="0"/>
              </a:rPr>
              <a:t>¬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3366FF"/>
                </a:solidFill>
                <a:latin typeface="Verdana" pitchFamily="34" charset="0"/>
              </a:rPr>
              <a:t>     http://www/w3/org/TR/xhtml/11/DTD/xhtml1-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3366FF"/>
                </a:solidFill>
                <a:latin typeface="Verdana" pitchFamily="34" charset="0"/>
              </a:rPr>
              <a:t>     transitional.dtd&gt;</a:t>
            </a:r>
            <a:endParaRPr lang="en-US" dirty="0" smtClean="0">
              <a:solidFill>
                <a:srgbClr val="3366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Must occur before the root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XHTML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Root element</a:t>
            </a:r>
          </a:p>
          <a:p>
            <a:pPr lvl="1" eaLnBrk="1" hangingPunct="1"/>
            <a:r>
              <a:rPr lang="en-US" dirty="0" smtClean="0"/>
              <a:t>Top of the hierarchy of elements </a:t>
            </a:r>
          </a:p>
          <a:p>
            <a:pPr lvl="2" eaLnBrk="1" hangingPunct="1"/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&lt;html&gt; in HTML</a:t>
            </a:r>
            <a:endParaRPr lang="en-US" dirty="0" smtClean="0"/>
          </a:p>
          <a:p>
            <a:pPr lvl="1" eaLnBrk="1" hangingPunct="1"/>
            <a:r>
              <a:rPr lang="en-US" dirty="0" smtClean="0"/>
              <a:t>Only one root element allowed</a:t>
            </a:r>
          </a:p>
          <a:p>
            <a:pPr lvl="1" eaLnBrk="1" hangingPunct="1"/>
            <a:r>
              <a:rPr lang="en-US" dirty="0" smtClean="0"/>
              <a:t>No other </a:t>
            </a:r>
            <a:r>
              <a:rPr lang="en-US" i="1" dirty="0" smtClean="0"/>
              <a:t>elements</a:t>
            </a:r>
            <a:r>
              <a:rPr lang="en-US" dirty="0" smtClean="0"/>
              <a:t> before it</a:t>
            </a:r>
          </a:p>
          <a:p>
            <a:pPr lvl="2" eaLnBrk="1" hangingPunct="1"/>
            <a:r>
              <a:rPr lang="en-US" dirty="0" smtClean="0"/>
              <a:t>May have “processing” instructions however</a:t>
            </a:r>
          </a:p>
          <a:p>
            <a:pPr lvl="1" eaLnBrk="1" hangingPunct="1"/>
            <a:r>
              <a:rPr lang="en-US" dirty="0" smtClean="0"/>
              <a:t>No other </a:t>
            </a:r>
            <a:r>
              <a:rPr lang="en-US" i="1" dirty="0" smtClean="0"/>
              <a:t>elements</a:t>
            </a:r>
            <a:r>
              <a:rPr lang="en-US" dirty="0" smtClean="0"/>
              <a:t> after the ending tag </a:t>
            </a:r>
          </a:p>
          <a:p>
            <a:pPr lvl="2" eaLnBrk="1" hangingPunct="1"/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&lt;/html&gt;</a:t>
            </a:r>
          </a:p>
          <a:p>
            <a:pPr lvl="1" eaLnBrk="1" hangingPunct="1"/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</a:rPr>
              <a:t>May have post processing commands</a:t>
            </a:r>
            <a:endParaRPr lang="en-US" dirty="0" smtClean="0"/>
          </a:p>
          <a:p>
            <a:pPr eaLnBrk="1" hangingPunct="1"/>
            <a:r>
              <a:rPr lang="en-US" dirty="0" smtClean="0"/>
              <a:t>Lowercase only (XML is case sensitive)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XHTML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Attribute values </a:t>
            </a:r>
            <a:r>
              <a:rPr lang="en-US" i="1" dirty="0" smtClean="0"/>
              <a:t>must</a:t>
            </a:r>
            <a:r>
              <a:rPr lang="en-US" dirty="0" smtClean="0"/>
              <a:t> be encased in quotes</a:t>
            </a:r>
          </a:p>
          <a:p>
            <a:pPr lvl="1" eaLnBrk="1" hangingPunct="1"/>
            <a:r>
              <a:rPr lang="en-US" dirty="0" smtClean="0"/>
              <a:t>HTML: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&lt;img … width=72&gt;</a:t>
            </a:r>
          </a:p>
          <a:p>
            <a:pPr lvl="1" eaLnBrk="1" hangingPunct="1"/>
            <a:r>
              <a:rPr lang="en-US" dirty="0" smtClean="0"/>
              <a:t>XML:  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&lt;img … width=“72”&gt;</a:t>
            </a:r>
          </a:p>
          <a:p>
            <a:pPr eaLnBrk="1" hangingPunct="1"/>
            <a:r>
              <a:rPr lang="en-US" dirty="0" smtClean="0"/>
              <a:t>Attribute values must not be minimized</a:t>
            </a:r>
          </a:p>
          <a:p>
            <a:pPr lvl="1" eaLnBrk="1" hangingPunct="1"/>
            <a:r>
              <a:rPr lang="en-US" dirty="0" smtClean="0"/>
              <a:t>That is, the name must have a value</a:t>
            </a:r>
          </a:p>
          <a:p>
            <a:pPr lvl="1" eaLnBrk="1" hangingPunct="1"/>
            <a:r>
              <a:rPr lang="en-US" dirty="0" smtClean="0"/>
              <a:t>That’s why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selected=“selected”</a:t>
            </a:r>
            <a:endParaRPr lang="en-US" dirty="0" smtClean="0"/>
          </a:p>
          <a:p>
            <a:pPr eaLnBrk="1" hangingPunct="1"/>
            <a:r>
              <a:rPr lang="en-US" sz="2800" dirty="0" smtClean="0"/>
              <a:t>Spaces in attribute values will be removed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XHTML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Only the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id</a:t>
            </a:r>
            <a:r>
              <a:rPr lang="en-US" dirty="0" smtClean="0"/>
              <a:t> attribute is used to uniquely identify an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name</a:t>
            </a:r>
            <a:r>
              <a:rPr lang="en-US" dirty="0" smtClean="0"/>
              <a:t> attribute for an element is not recognized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Each starting tag </a:t>
            </a:r>
            <a:r>
              <a:rPr lang="en-US" b="1" u="sng" dirty="0" smtClean="0"/>
              <a:t>must</a:t>
            </a:r>
            <a:r>
              <a:rPr lang="en-US" dirty="0" smtClean="0"/>
              <a:t> have a matching ending tag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HTML: 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&lt;br&gt;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XML:   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&lt;br/&gt;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XML “shorthand” for non-enclosing tags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Elements must be nested, </a:t>
            </a:r>
            <a:r>
              <a:rPr lang="en-US" u="sng" dirty="0" smtClean="0"/>
              <a:t>not</a:t>
            </a:r>
            <a:r>
              <a:rPr lang="en-US" dirty="0" smtClean="0"/>
              <a:t> overlapping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HTML will “allow” but may do strange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XHTML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&lt;script&gt;</a:t>
            </a:r>
            <a:r>
              <a:rPr lang="en-US" dirty="0" smtClean="0"/>
              <a:t> and 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&lt;style&gt;</a:t>
            </a:r>
            <a:r>
              <a:rPr lang="en-US" dirty="0" smtClean="0"/>
              <a:t>  types of elements must be marked as CDATA areas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&lt;script language=”</a:t>
            </a:r>
            <a:r>
              <a:rPr lang="en-US" sz="2400" b="1" dirty="0" err="1" smtClean="0">
                <a:solidFill>
                  <a:srgbClr val="3366FF"/>
                </a:solidFill>
                <a:latin typeface="Courier New" pitchFamily="49" charset="0"/>
              </a:rPr>
              <a:t>Javascript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&lt;![CDATA[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function </a:t>
            </a:r>
            <a:r>
              <a:rPr lang="en-US" sz="2400" b="1" dirty="0" err="1" smtClean="0">
                <a:solidFill>
                  <a:srgbClr val="3366FF"/>
                </a:solidFill>
                <a:latin typeface="Courier New" pitchFamily="49" charset="0"/>
              </a:rPr>
              <a:t>clickalert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()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	alert(“VSNET is cool!”)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400" b="1" dirty="0" smtClean="0">
                <a:solidFill>
                  <a:schemeClr val="folHlink"/>
                </a:solidFill>
                <a:latin typeface="Courier New" pitchFamily="49" charset="0"/>
              </a:rPr>
              <a:t>]]&gt;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DTD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XML Basics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Basics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Two types of XML document definitions: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DTD </a:t>
            </a:r>
            <a:r>
              <a:rPr lang="en-US" dirty="0" smtClean="0"/>
              <a:t>– </a:t>
            </a:r>
            <a:r>
              <a:rPr lang="en-US" b="1" i="1" dirty="0" smtClean="0"/>
              <a:t>D</a:t>
            </a:r>
            <a:r>
              <a:rPr lang="en-US" dirty="0" smtClean="0"/>
              <a:t>ocument </a:t>
            </a:r>
            <a:r>
              <a:rPr lang="en-US" b="1" i="1" dirty="0" smtClean="0"/>
              <a:t>T</a:t>
            </a:r>
            <a:r>
              <a:rPr lang="en-US" dirty="0" smtClean="0"/>
              <a:t>ype </a:t>
            </a:r>
            <a:r>
              <a:rPr lang="en-US" b="1" i="1" dirty="0" smtClean="0"/>
              <a:t>D</a:t>
            </a:r>
            <a:r>
              <a:rPr lang="en-US" dirty="0" smtClean="0"/>
              <a:t>efinition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Defines the elements (tags) and attributes (properties) allowed in an XML document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Ubiquitous, but “old school”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Inherited from SGML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XSD – </a:t>
            </a:r>
            <a:r>
              <a:rPr lang="en-US" b="1" i="1" dirty="0" smtClean="0"/>
              <a:t>X</a:t>
            </a:r>
            <a:r>
              <a:rPr lang="en-US" dirty="0" smtClean="0"/>
              <a:t>ML </a:t>
            </a:r>
            <a:r>
              <a:rPr lang="en-US" b="1" i="1" dirty="0" smtClean="0"/>
              <a:t>S</a:t>
            </a:r>
            <a:r>
              <a:rPr lang="en-US" dirty="0" smtClean="0"/>
              <a:t>chema </a:t>
            </a:r>
            <a:r>
              <a:rPr lang="en-US" b="1" i="1" dirty="0" smtClean="0"/>
              <a:t>D</a:t>
            </a:r>
            <a:r>
              <a:rPr lang="en-US" dirty="0" smtClean="0"/>
              <a:t>efinition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More powerful than DTDs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Uses XML Schema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Based on XML format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302125"/>
          </a:xfrm>
        </p:spPr>
        <p:txBody>
          <a:bodyPr/>
          <a:lstStyle/>
          <a:p>
            <a:pPr eaLnBrk="1" hangingPunct="1"/>
            <a:r>
              <a:rPr lang="en-US" sz="3600" i="1" dirty="0" smtClean="0">
                <a:solidFill>
                  <a:srgbClr val="FF0000"/>
                </a:solidFill>
              </a:rPr>
              <a:t>Well-formed </a:t>
            </a:r>
            <a:r>
              <a:rPr lang="en-US" sz="3600" dirty="0" smtClean="0"/>
              <a:t>or </a:t>
            </a:r>
            <a:r>
              <a:rPr lang="en-US" sz="3600" i="1" dirty="0" smtClean="0">
                <a:solidFill>
                  <a:srgbClr val="FF0000"/>
                </a:solidFill>
              </a:rPr>
              <a:t>Valid</a:t>
            </a:r>
            <a:r>
              <a:rPr lang="en-US" sz="3600" dirty="0" smtClean="0"/>
              <a:t>?</a:t>
            </a:r>
          </a:p>
          <a:p>
            <a:pPr lvl="1" eaLnBrk="1" hangingPunct="1"/>
            <a:r>
              <a:rPr lang="en-US" sz="3200" i="1" dirty="0" smtClean="0">
                <a:solidFill>
                  <a:srgbClr val="FF0000"/>
                </a:solidFill>
              </a:rPr>
              <a:t>Well-formed</a:t>
            </a:r>
            <a:r>
              <a:rPr lang="en-US" sz="3200" dirty="0" smtClean="0"/>
              <a:t> XML documents conform to basic XML syntax</a:t>
            </a:r>
          </a:p>
          <a:p>
            <a:pPr lvl="2" eaLnBrk="1" hangingPunct="1"/>
            <a:r>
              <a:rPr lang="en-US" sz="2800" dirty="0" smtClean="0"/>
              <a:t>Has exactly one root</a:t>
            </a:r>
          </a:p>
          <a:p>
            <a:pPr lvl="2" eaLnBrk="1" hangingPunct="1"/>
            <a:r>
              <a:rPr lang="en-US" sz="2800" dirty="0" smtClean="0"/>
              <a:t>All elements completely contain elements within them</a:t>
            </a:r>
          </a:p>
          <a:p>
            <a:pPr lvl="2" eaLnBrk="1" hangingPunct="1"/>
            <a:r>
              <a:rPr lang="en-US" sz="2800" dirty="0" smtClean="0"/>
              <a:t>All elements have “ending” tags</a:t>
            </a:r>
          </a:p>
          <a:p>
            <a:pPr lvl="1" eaLnBrk="1" hangingPunct="1"/>
            <a:r>
              <a:rPr lang="en-US" sz="3200" i="1" dirty="0" smtClean="0">
                <a:solidFill>
                  <a:srgbClr val="FF0000"/>
                </a:solidFill>
              </a:rPr>
              <a:t>Valid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XML documents conform to a DTD</a:t>
            </a:r>
          </a:p>
          <a:p>
            <a:pPr lvl="2" eaLnBrk="1" hangingPunct="1"/>
            <a:r>
              <a:rPr lang="en-US" sz="2800" dirty="0" smtClean="0"/>
              <a:t>Conforms to the data format defined in the DTD</a:t>
            </a:r>
          </a:p>
          <a:p>
            <a:pPr eaLnBrk="1" hangingPunct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DTDs can be referenced</a:t>
            </a:r>
          </a:p>
          <a:p>
            <a:pPr lvl="1" eaLnBrk="1" hangingPunct="1"/>
            <a:r>
              <a:rPr lang="en-US" smtClean="0"/>
              <a:t>Externally (i.e., in a separate file) via DOCTYPE</a:t>
            </a:r>
          </a:p>
          <a:p>
            <a:pPr lvl="1" eaLnBrk="1" hangingPunct="1"/>
            <a:r>
              <a:rPr lang="en-US" smtClean="0"/>
              <a:t>Internally within the XML document</a:t>
            </a:r>
          </a:p>
          <a:p>
            <a:pPr eaLnBrk="1" hangingPunct="1"/>
            <a:r>
              <a:rPr lang="en-US" smtClean="0"/>
              <a:t>Multiple DTDs can be referenced</a:t>
            </a:r>
          </a:p>
          <a:p>
            <a:pPr lvl="1" eaLnBrk="1" hangingPunct="1"/>
            <a:r>
              <a:rPr lang="en-US" i="1" smtClean="0"/>
              <a:t>Blended</a:t>
            </a:r>
            <a:r>
              <a:rPr lang="en-US" smtClean="0"/>
              <a:t> XML document</a:t>
            </a:r>
          </a:p>
          <a:p>
            <a:pPr lvl="1" eaLnBrk="1" hangingPunct="1"/>
            <a:r>
              <a:rPr lang="en-US" smtClean="0"/>
              <a:t>Relies on several sets of valid elements and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Schema</a:t>
            </a:r>
          </a:p>
          <a:p>
            <a:pPr lvl="1" eaLnBrk="1" hangingPunct="1"/>
            <a:r>
              <a:rPr lang="en-US" dirty="0" smtClean="0"/>
              <a:t>Similar to a DTD</a:t>
            </a:r>
          </a:p>
          <a:p>
            <a:pPr lvl="1" eaLnBrk="1" hangingPunct="1"/>
            <a:r>
              <a:rPr lang="en-US" dirty="0" smtClean="0"/>
              <a:t>Written in XML format</a:t>
            </a:r>
          </a:p>
          <a:p>
            <a:pPr lvl="1" eaLnBrk="1" hangingPunct="1"/>
            <a:r>
              <a:rPr lang="en-US" dirty="0" smtClean="0"/>
              <a:t>Richer set of tools for creating elements and attributes</a:t>
            </a:r>
          </a:p>
          <a:p>
            <a:pPr lvl="2" eaLnBrk="1" hangingPunct="1"/>
            <a:r>
              <a:rPr lang="en-US" dirty="0" smtClean="0"/>
              <a:t>Easier to specify data types</a:t>
            </a:r>
          </a:p>
          <a:p>
            <a:pPr eaLnBrk="1" hangingPunct="1"/>
            <a:r>
              <a:rPr lang="en-US" dirty="0" smtClean="0"/>
              <a:t>XSD</a:t>
            </a:r>
          </a:p>
          <a:p>
            <a:pPr lvl="1" eaLnBrk="1" hangingPunct="1"/>
            <a:r>
              <a:rPr lang="en-US" b="1" i="1" dirty="0" smtClean="0"/>
              <a:t>X</a:t>
            </a:r>
            <a:r>
              <a:rPr lang="en-US" dirty="0" smtClean="0"/>
              <a:t>ML </a:t>
            </a:r>
            <a:r>
              <a:rPr lang="en-US" b="1" i="1" dirty="0" smtClean="0"/>
              <a:t>S</a:t>
            </a:r>
            <a:r>
              <a:rPr lang="en-US" dirty="0" smtClean="0"/>
              <a:t>chema </a:t>
            </a:r>
            <a:r>
              <a:rPr lang="en-US" b="1" i="1" dirty="0" smtClean="0"/>
              <a:t>D</a:t>
            </a:r>
            <a:r>
              <a:rPr lang="en-US" dirty="0" smtClean="0"/>
              <a:t>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Using XML allows developers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Define data explicitly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Make unique, well-defined data structures to pass data from one application to another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Makes it easier for: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Web applications to communicate and work together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Applications to communicate data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clients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</a:rPr>
              <a:t>client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	&lt;</a:t>
            </a:r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&gt;Oliver Wendell Douglas&lt;/</a:t>
            </a:r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	&lt;</a:t>
            </a:r>
            <a:r>
              <a:rPr lang="en-US" sz="2400" b="1" dirty="0" smtClean="0">
                <a:solidFill>
                  <a:srgbClr val="002060"/>
                </a:solidFill>
                <a:latin typeface="Courier New" pitchFamily="49" charset="0"/>
              </a:rPr>
              <a:t>phone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&gt;510-555-1212&lt;/</a:t>
            </a:r>
            <a:r>
              <a:rPr lang="en-US" sz="2400" b="1" dirty="0" smtClean="0">
                <a:solidFill>
                  <a:srgbClr val="002060"/>
                </a:solidFill>
                <a:latin typeface="Courier New" pitchFamily="49" charset="0"/>
              </a:rPr>
              <a:t>phone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&lt;/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</a:rPr>
              <a:t>client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</a:rPr>
              <a:t>client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	&lt;</a:t>
            </a:r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&gt;Fred </a:t>
            </a:r>
            <a:r>
              <a:rPr lang="en-US" sz="2400" b="1" dirty="0" err="1" smtClean="0">
                <a:solidFill>
                  <a:srgbClr val="3366FF"/>
                </a:solidFill>
                <a:latin typeface="Courier New" pitchFamily="49" charset="0"/>
              </a:rPr>
              <a:t>Ziffle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&lt;/</a:t>
            </a:r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	&lt;</a:t>
            </a:r>
            <a:r>
              <a:rPr lang="en-US" sz="2400" b="1" dirty="0" smtClean="0">
                <a:solidFill>
                  <a:srgbClr val="002060"/>
                </a:solidFill>
                <a:latin typeface="Courier New" pitchFamily="49" charset="0"/>
              </a:rPr>
              <a:t>phone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&gt;510-555-3456&lt;/</a:t>
            </a:r>
            <a:r>
              <a:rPr lang="en-US" sz="2400" b="1" dirty="0" smtClean="0">
                <a:solidFill>
                  <a:srgbClr val="002060"/>
                </a:solidFill>
                <a:latin typeface="Courier New" pitchFamily="49" charset="0"/>
              </a:rPr>
              <a:t>phone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&lt;/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</a:rPr>
              <a:t>client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&lt;/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clients</a:t>
            </a: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does this tell an                        application reading it?</a:t>
            </a:r>
          </a:p>
          <a:p>
            <a:pPr lvl="1" eaLnBrk="1" hangingPunct="1"/>
            <a:r>
              <a:rPr lang="en-US" dirty="0" smtClean="0"/>
              <a:t>Has some “clients”</a:t>
            </a:r>
          </a:p>
          <a:p>
            <a:pPr lvl="2" eaLnBrk="1" hangingPunct="1"/>
            <a:r>
              <a:rPr lang="en-US" dirty="0" smtClean="0"/>
              <a:t>For one “client”</a:t>
            </a:r>
          </a:p>
          <a:p>
            <a:pPr lvl="3"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item is a “name”</a:t>
            </a:r>
          </a:p>
          <a:p>
            <a:pPr lvl="3" eaLnBrk="1" hangingPunct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item is a “phone”</a:t>
            </a:r>
          </a:p>
          <a:p>
            <a:pPr eaLnBrk="1" hangingPunct="1"/>
            <a:r>
              <a:rPr lang="en-US" dirty="0" smtClean="0"/>
              <a:t>Without a DTD the receiving application doesn’t “know” anything about name or phone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953000" y="1905000"/>
            <a:ext cx="4114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solidFill>
                  <a:srgbClr val="3366FF"/>
                </a:solidFill>
                <a:latin typeface="Courier New" pitchFamily="49" charset="0"/>
              </a:rPr>
              <a:t>&lt;clients&gt;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solidFill>
                  <a:srgbClr val="3366FF"/>
                </a:solidFill>
                <a:latin typeface="Courier New" pitchFamily="49" charset="0"/>
              </a:rPr>
              <a:t>	&lt;client&gt;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solidFill>
                  <a:srgbClr val="3366FF"/>
                </a:solidFill>
                <a:latin typeface="Courier New" pitchFamily="49" charset="0"/>
              </a:rPr>
              <a:t>		&lt;</a:t>
            </a:r>
            <a:r>
              <a:rPr lang="en-US" sz="1400" b="1" dirty="0" smtClean="0">
                <a:solidFill>
                  <a:srgbClr val="3366FF"/>
                </a:solidFill>
                <a:latin typeface="Courier New" pitchFamily="49" charset="0"/>
              </a:rPr>
              <a:t>name&gt;Emerson Cod&lt;/</a:t>
            </a:r>
            <a:r>
              <a:rPr lang="en-US" sz="1400" b="1" dirty="0">
                <a:solidFill>
                  <a:srgbClr val="3366FF"/>
                </a:solidFill>
                <a:latin typeface="Courier New" pitchFamily="49" charset="0"/>
              </a:rPr>
              <a:t>name&gt;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solidFill>
                  <a:srgbClr val="3366FF"/>
                </a:solidFill>
                <a:latin typeface="Courier New" pitchFamily="49" charset="0"/>
              </a:rPr>
              <a:t>		&lt;phone&gt;510-555-1212&lt;/phone&gt;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solidFill>
                  <a:srgbClr val="3366FF"/>
                </a:solidFill>
                <a:latin typeface="Courier New" pitchFamily="49" charset="0"/>
              </a:rPr>
              <a:t>	&lt;/client&gt;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solidFill>
                  <a:srgbClr val="3366FF"/>
                </a:solidFill>
                <a:latin typeface="Courier New" pitchFamily="49" charset="0"/>
              </a:rPr>
              <a:t>&lt;/clients&gt;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With a DTD or a schema, </a:t>
            </a:r>
            <a:r>
              <a:rPr lang="en-US" i="1" dirty="0" smtClean="0"/>
              <a:t>additional</a:t>
            </a:r>
            <a:r>
              <a:rPr lang="en-US" dirty="0" smtClean="0"/>
              <a:t> information or rules can be conveyed</a:t>
            </a:r>
          </a:p>
          <a:p>
            <a:pPr eaLnBrk="1" hangingPunct="1"/>
            <a:r>
              <a:rPr lang="en-US" dirty="0" smtClean="0"/>
              <a:t>E.g.: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sz="2300" b="1" dirty="0" smtClean="0">
                <a:solidFill>
                  <a:srgbClr val="3366FF"/>
                </a:solidFill>
                <a:latin typeface="Courier New" pitchFamily="49" charset="0"/>
              </a:rPr>
              <a:t>client</a:t>
            </a:r>
            <a:r>
              <a:rPr lang="en-US" dirty="0" smtClean="0"/>
              <a:t> may have only one </a:t>
            </a:r>
            <a:r>
              <a:rPr lang="en-US" sz="2300" b="1" dirty="0" smtClean="0">
                <a:solidFill>
                  <a:srgbClr val="3366FF"/>
                </a:solidFill>
                <a:latin typeface="Courier New" pitchFamily="49" charset="0"/>
              </a:rPr>
              <a:t>name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sz="2300" b="1" dirty="0" smtClean="0">
                <a:solidFill>
                  <a:srgbClr val="3366FF"/>
                </a:solidFill>
                <a:latin typeface="Courier New" pitchFamily="49" charset="0"/>
              </a:rPr>
              <a:t>name</a:t>
            </a:r>
            <a:r>
              <a:rPr lang="en-US" dirty="0" smtClean="0"/>
              <a:t> must consist of alphabetic characters only</a:t>
            </a:r>
          </a:p>
          <a:p>
            <a:pPr eaLnBrk="1" hangingPunct="1"/>
            <a:r>
              <a:rPr lang="en-US" dirty="0" smtClean="0"/>
              <a:t>Parties sharing data must agree on</a:t>
            </a:r>
          </a:p>
          <a:p>
            <a:pPr lvl="1" eaLnBrk="1" hangingPunct="1"/>
            <a:r>
              <a:rPr lang="en-US" dirty="0" smtClean="0"/>
              <a:t>Meaning of each element</a:t>
            </a:r>
          </a:p>
          <a:p>
            <a:pPr lvl="1" eaLnBrk="1" hangingPunct="1"/>
            <a:r>
              <a:rPr lang="en-US" dirty="0" smtClean="0"/>
              <a:t>Action to be taken on each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302125"/>
          </a:xfrm>
        </p:spPr>
        <p:txBody>
          <a:bodyPr/>
          <a:lstStyle/>
          <a:p>
            <a:pPr eaLnBrk="1" hangingPunct="1"/>
            <a:r>
              <a:rPr lang="en-US" dirty="0" smtClean="0"/>
              <a:t>XML </a:t>
            </a:r>
            <a:r>
              <a:rPr lang="en-US" i="1" dirty="0" smtClean="0"/>
              <a:t>vocabularies</a:t>
            </a:r>
            <a:r>
              <a:rPr lang="en-US" dirty="0" smtClean="0"/>
              <a:t> help accomplish this purpose</a:t>
            </a:r>
          </a:p>
          <a:p>
            <a:pPr lvl="1" eaLnBrk="1" hangingPunct="1"/>
            <a:r>
              <a:rPr lang="en-US" dirty="0" smtClean="0"/>
              <a:t>Major players in an industry develop a vocabulary</a:t>
            </a:r>
          </a:p>
          <a:p>
            <a:pPr lvl="1" eaLnBrk="1" hangingPunct="1"/>
            <a:r>
              <a:rPr lang="en-US" dirty="0" smtClean="0"/>
              <a:t>Anyone wishing to use that player’s data must conform to that vocabulary</a:t>
            </a:r>
          </a:p>
          <a:p>
            <a:pPr lvl="1" eaLnBrk="1" hangingPunct="1"/>
            <a:r>
              <a:rPr lang="en-US" dirty="0" smtClean="0"/>
              <a:t>Basically like a protocol</a:t>
            </a:r>
          </a:p>
          <a:p>
            <a:pPr lvl="2" eaLnBrk="1" hangingPunct="1"/>
            <a:r>
              <a:rPr lang="en-US" dirty="0" smtClean="0"/>
              <a:t>A set of rules commonly agreed upon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Everyone who has adopted a DTD or schema or vocabulary</a:t>
            </a:r>
          </a:p>
          <a:p>
            <a:pPr lvl="1" eaLnBrk="1" hangingPunct="1"/>
            <a:r>
              <a:rPr lang="en-US" smtClean="0"/>
              <a:t>Knows what every other party using that DTD/schema/vocabulary means</a:t>
            </a:r>
          </a:p>
          <a:p>
            <a:pPr lvl="1" eaLnBrk="1" hangingPunct="1"/>
            <a:r>
              <a:rPr lang="en-US" smtClean="0"/>
              <a:t>Can program their applications to</a:t>
            </a:r>
          </a:p>
          <a:p>
            <a:pPr lvl="2" eaLnBrk="1" hangingPunct="1"/>
            <a:r>
              <a:rPr lang="en-US" smtClean="0"/>
              <a:t>Share data</a:t>
            </a:r>
          </a:p>
          <a:p>
            <a:pPr lvl="2" eaLnBrk="1" hangingPunct="1"/>
            <a:r>
              <a:rPr lang="en-US" smtClean="0"/>
              <a:t>Share processing</a:t>
            </a:r>
          </a:p>
          <a:p>
            <a:pPr lvl="2" eaLnBrk="1" hangingPunct="1"/>
            <a:r>
              <a:rPr lang="en-US" smtClean="0"/>
              <a:t>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</a:t>
            </a:r>
          </a:p>
          <a:p>
            <a:pPr lvl="1" eaLnBrk="1" hangingPunct="1"/>
            <a:r>
              <a:rPr lang="en-US" smtClean="0"/>
              <a:t>Easy to format</a:t>
            </a:r>
          </a:p>
          <a:p>
            <a:pPr lvl="1" eaLnBrk="1" hangingPunct="1"/>
            <a:r>
              <a:rPr lang="en-US" smtClean="0"/>
              <a:t>Describes any type of data</a:t>
            </a:r>
          </a:p>
          <a:p>
            <a:pPr lvl="1" eaLnBrk="1" hangingPunct="1"/>
            <a:r>
              <a:rPr lang="en-US" smtClean="0"/>
              <a:t>Machine-readable</a:t>
            </a:r>
          </a:p>
          <a:p>
            <a:pPr lvl="1" eaLnBrk="1" hangingPunct="1"/>
            <a:r>
              <a:rPr lang="en-US" smtClean="0"/>
              <a:t>Human-readable</a:t>
            </a:r>
          </a:p>
          <a:p>
            <a:pPr lvl="1" eaLnBrk="1" hangingPunct="1"/>
            <a:r>
              <a:rPr lang="en-US" smtClean="0"/>
              <a:t>Data can be distributed</a:t>
            </a:r>
          </a:p>
          <a:p>
            <a:pPr lvl="1" eaLnBrk="1" hangingPunct="1"/>
            <a:r>
              <a:rPr lang="en-US" smtClean="0"/>
              <a:t>Defines the meaning of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documents</a:t>
            </a:r>
          </a:p>
          <a:p>
            <a:pPr lvl="1" eaLnBrk="1" hangingPunct="1"/>
            <a:r>
              <a:rPr lang="en-US" dirty="0" smtClean="0"/>
              <a:t>May contain all parts in one file</a:t>
            </a:r>
          </a:p>
          <a:p>
            <a:pPr lvl="1" eaLnBrk="1" hangingPunct="1"/>
            <a:r>
              <a:rPr lang="en-US" dirty="0" smtClean="0"/>
              <a:t>May also be composed of separate sections in files distributed across the Internet</a:t>
            </a:r>
          </a:p>
          <a:p>
            <a:pPr lvl="2" eaLnBrk="1" hangingPunct="1"/>
            <a:r>
              <a:rPr lang="en-US" dirty="0" smtClean="0"/>
              <a:t>Tags here</a:t>
            </a:r>
          </a:p>
          <a:p>
            <a:pPr lvl="2" eaLnBrk="1" hangingPunct="1"/>
            <a:r>
              <a:rPr lang="en-US" dirty="0" smtClean="0"/>
              <a:t>Data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 parts are </a:t>
            </a:r>
            <a:r>
              <a:rPr lang="en-US" dirty="0" smtClean="0">
                <a:solidFill>
                  <a:srgbClr val="FF0000"/>
                </a:solidFill>
              </a:rPr>
              <a:t>entities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Entities</a:t>
            </a:r>
          </a:p>
          <a:p>
            <a:pPr lvl="1" eaLnBrk="1" hangingPunct="1"/>
            <a:r>
              <a:rPr lang="en-US" dirty="0" smtClean="0"/>
              <a:t>Have names</a:t>
            </a:r>
          </a:p>
          <a:p>
            <a:pPr lvl="1" eaLnBrk="1" hangingPunct="1"/>
            <a:r>
              <a:rPr lang="en-US" dirty="0" smtClean="0"/>
              <a:t>Contain</a:t>
            </a:r>
          </a:p>
          <a:p>
            <a:pPr lvl="2" eaLnBrk="1" hangingPunct="1"/>
            <a:r>
              <a:rPr lang="en-US" dirty="0" smtClean="0"/>
              <a:t>Data or references to data</a:t>
            </a:r>
          </a:p>
          <a:p>
            <a:pPr lvl="2" eaLnBrk="1" hangingPunct="1"/>
            <a:r>
              <a:rPr lang="en-US" dirty="0" smtClean="0"/>
              <a:t>References are in a URL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vocabulary</a:t>
            </a:r>
          </a:p>
          <a:p>
            <a:pPr lvl="1" eaLnBrk="1" hangingPunct="1"/>
            <a:r>
              <a:rPr lang="en-US" smtClean="0"/>
              <a:t>Definitions of elements and attributes contained within a DTD or schema</a:t>
            </a:r>
          </a:p>
          <a:p>
            <a:pPr eaLnBrk="1" hangingPunct="1"/>
            <a:r>
              <a:rPr lang="en-US" smtClean="0"/>
              <a:t>Think of a vocabulary as a mini-dictionary</a:t>
            </a:r>
          </a:p>
          <a:p>
            <a:pPr lvl="1" eaLnBrk="1" hangingPunct="1"/>
            <a:r>
              <a:rPr lang="en-US" smtClean="0"/>
              <a:t>Defines only those words and phrases that are permitted in a certain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Basics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Names used for XML structures must follow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character must be a letter, underscore, or colon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u="sng" dirty="0" smtClean="0"/>
              <a:t>Cannot</a:t>
            </a:r>
            <a:r>
              <a:rPr lang="en-US" dirty="0" smtClean="0"/>
              <a:t> be a number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Colons are never used except in namespace aliases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subsequent characters can be any </a:t>
            </a:r>
            <a:r>
              <a:rPr lang="en-US" dirty="0" smtClean="0">
                <a:hlinkClick r:id="rId2"/>
              </a:rPr>
              <a:t>Unicode</a:t>
            </a:r>
            <a:r>
              <a:rPr lang="en-US" dirty="0" smtClean="0"/>
              <a:t> character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Characters 1-3 cannot be “xml” in any combination of cases (</a:t>
            </a:r>
            <a:r>
              <a:rPr lang="en-US" dirty="0" err="1" smtClean="0"/>
              <a:t>xML</a:t>
            </a:r>
            <a:r>
              <a:rPr lang="en-US" dirty="0" smtClean="0"/>
              <a:t>, </a:t>
            </a:r>
            <a:r>
              <a:rPr lang="en-US" dirty="0" err="1" smtClean="0"/>
              <a:t>XMl</a:t>
            </a:r>
            <a:r>
              <a:rPr lang="en-US" dirty="0" smtClean="0"/>
              <a:t>, xml,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Document Prolog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Well-formed documents </a:t>
            </a:r>
            <a:r>
              <a:rPr lang="en-US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have a </a:t>
            </a:r>
            <a:r>
              <a:rPr lang="en-US" i="1" dirty="0" smtClean="0"/>
              <a:t>body</a:t>
            </a:r>
          </a:p>
          <a:p>
            <a:pPr eaLnBrk="1" hangingPunct="1"/>
            <a:r>
              <a:rPr lang="en-US" dirty="0" smtClean="0"/>
              <a:t>They </a:t>
            </a:r>
            <a:r>
              <a:rPr lang="en-US" u="sng" dirty="0" smtClean="0">
                <a:solidFill>
                  <a:srgbClr val="00B050"/>
                </a:solidFill>
              </a:rPr>
              <a:t>may</a:t>
            </a:r>
            <a:r>
              <a:rPr lang="en-US" dirty="0" smtClean="0"/>
              <a:t> have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i="1" dirty="0" smtClean="0">
                <a:solidFill>
                  <a:srgbClr val="0070C0"/>
                </a:solidFill>
              </a:rPr>
              <a:t>prolog</a:t>
            </a:r>
            <a:r>
              <a:rPr lang="en-US" dirty="0" smtClean="0"/>
              <a:t> at the beginning</a:t>
            </a:r>
          </a:p>
          <a:p>
            <a:pPr lvl="1" eaLnBrk="1" hangingPunct="1"/>
            <a:r>
              <a:rPr lang="en-US" dirty="0" smtClean="0"/>
              <a:t>An </a:t>
            </a:r>
            <a:r>
              <a:rPr lang="en-US" i="1" dirty="0" smtClean="0">
                <a:solidFill>
                  <a:srgbClr val="0070C0"/>
                </a:solidFill>
              </a:rPr>
              <a:t>epilog</a:t>
            </a:r>
            <a:r>
              <a:rPr lang="en-US" dirty="0" smtClean="0"/>
              <a:t> at the end</a:t>
            </a:r>
            <a:endParaRPr lang="en-US" i="1" dirty="0" smtClean="0"/>
          </a:p>
          <a:p>
            <a:pPr eaLnBrk="1" hangingPunct="1"/>
            <a:r>
              <a:rPr lang="en-US" dirty="0" smtClean="0"/>
              <a:t>Prolog can include an XML </a:t>
            </a:r>
            <a:r>
              <a:rPr lang="en-US" i="1" dirty="0" smtClean="0">
                <a:solidFill>
                  <a:srgbClr val="0070C0"/>
                </a:solidFill>
              </a:rPr>
              <a:t>declaration</a:t>
            </a:r>
            <a:r>
              <a:rPr lang="en-US" dirty="0" smtClean="0"/>
              <a:t> specifying</a:t>
            </a:r>
            <a:endParaRPr lang="en-US" i="1" dirty="0" smtClean="0"/>
          </a:p>
          <a:p>
            <a:pPr lvl="1" eaLnBrk="1" hangingPunct="1"/>
            <a:r>
              <a:rPr lang="en-US" dirty="0" smtClean="0"/>
              <a:t>Version of XML used</a:t>
            </a:r>
          </a:p>
          <a:p>
            <a:pPr lvl="1" eaLnBrk="1" hangingPunct="1"/>
            <a:r>
              <a:rPr lang="en-US" dirty="0" smtClean="0"/>
              <a:t>Encoding &amp; stand-alone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Document Prolog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/>
              <a:t>Example:</a:t>
            </a:r>
          </a:p>
          <a:p>
            <a:pPr eaLnBrk="1" hangingPunct="1">
              <a:buFont typeface="Wingdings" pitchFamily="2" charset="2"/>
              <a:buNone/>
            </a:pPr>
            <a:endParaRPr lang="en-US" sz="12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pitchFamily="49" charset="0"/>
              </a:rPr>
              <a:t>&lt;? xml version=“1.0” encoding=“UTF-8” standalone=“yes” ?&gt;</a:t>
            </a:r>
          </a:p>
          <a:p>
            <a:pPr eaLnBrk="1" hangingPunct="1">
              <a:buFont typeface="Wingdings" pitchFamily="2" charset="2"/>
              <a:buNone/>
            </a:pPr>
            <a:endParaRPr lang="en-US" sz="1200" b="1" smtClean="0">
              <a:solidFill>
                <a:srgbClr val="3366FF"/>
              </a:solidFill>
              <a:latin typeface="Courier New" pitchFamily="49" charset="0"/>
            </a:endParaRPr>
          </a:p>
          <a:p>
            <a:pPr eaLnBrk="1" hangingPunct="1"/>
            <a:r>
              <a:rPr lang="en-US" smtClean="0"/>
              <a:t>Version enables applications reading this XML document to be able to know</a:t>
            </a:r>
          </a:p>
          <a:p>
            <a:pPr lvl="1" eaLnBrk="1" hangingPunct="1"/>
            <a:r>
              <a:rPr lang="en-US" smtClean="0"/>
              <a:t>Rules to use for each element</a:t>
            </a:r>
          </a:p>
          <a:p>
            <a:pPr lvl="1" eaLnBrk="1" hangingPunct="1"/>
            <a:r>
              <a:rPr lang="en-US" smtClean="0"/>
              <a:t>How to decide if the document is “well-formed” or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Document Prolog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0070C0"/>
                </a:solidFill>
              </a:rPr>
              <a:t>Encoding</a:t>
            </a:r>
            <a:r>
              <a:rPr lang="en-US" dirty="0" smtClean="0"/>
              <a:t> specifies how the characters used in the document were constructed</a:t>
            </a:r>
          </a:p>
          <a:p>
            <a:pPr eaLnBrk="1" hangingPunct="1"/>
            <a:r>
              <a:rPr lang="en-US" i="1" dirty="0" smtClean="0">
                <a:solidFill>
                  <a:srgbClr val="0070C0"/>
                </a:solidFill>
              </a:rPr>
              <a:t>Standalone</a:t>
            </a:r>
            <a:r>
              <a:rPr lang="en-US" dirty="0" smtClean="0"/>
              <a:t> tells user if any entity declarations are contained in an external DTD</a:t>
            </a:r>
          </a:p>
          <a:p>
            <a:pPr eaLnBrk="1" hangingPunct="1"/>
            <a:r>
              <a:rPr lang="en-US" dirty="0" smtClean="0"/>
              <a:t>XML declaration should be the first line in the prolog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Document Prolog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You can write your own DTD</a:t>
            </a: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- or - </a:t>
            </a:r>
          </a:p>
          <a:p>
            <a:pPr eaLnBrk="1" hangingPunct="1"/>
            <a:r>
              <a:rPr lang="en-US" sz="2800" dirty="0" smtClean="0"/>
              <a:t>Use one that someone else has written and published</a:t>
            </a:r>
          </a:p>
          <a:p>
            <a:pPr eaLnBrk="1" hangingPunct="1"/>
            <a:r>
              <a:rPr lang="en-US" sz="2800" dirty="0" smtClean="0"/>
              <a:t>By referencing a DTD</a:t>
            </a:r>
          </a:p>
          <a:p>
            <a:pPr lvl="1" eaLnBrk="1" hangingPunct="1"/>
            <a:r>
              <a:rPr lang="en-US" sz="2400" dirty="0" smtClean="0"/>
              <a:t>XML processors can check if your document is</a:t>
            </a:r>
          </a:p>
          <a:p>
            <a:pPr lvl="2" eaLnBrk="1" hangingPunct="1"/>
            <a:r>
              <a:rPr lang="en-US" sz="2000" dirty="0" smtClean="0"/>
              <a:t>Well-formed</a:t>
            </a:r>
          </a:p>
          <a:p>
            <a:pPr lvl="2" eaLnBrk="1" hangingPunct="1"/>
            <a:r>
              <a:rPr lang="en-US" sz="2000" dirty="0" smtClean="0"/>
              <a:t>Valid</a:t>
            </a:r>
          </a:p>
          <a:p>
            <a:pPr eaLnBrk="1" hangingPunct="1"/>
            <a:r>
              <a:rPr lang="en-US" sz="2800" dirty="0" smtClean="0"/>
              <a:t>Sharing documents works if everyone is using the same DTD</a:t>
            </a:r>
            <a:endParaRPr lang="en-US" sz="28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Document Prolog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dirty="0" smtClean="0"/>
              <a:t>External DTD</a:t>
            </a:r>
          </a:p>
          <a:p>
            <a:pPr eaLnBrk="1" hangingPunct="1">
              <a:buFont typeface="Wingdings" pitchFamily="2" charset="2"/>
              <a:buNone/>
            </a:pPr>
            <a:endParaRPr lang="en-US" sz="1900" b="1" dirty="0" smtClean="0">
              <a:solidFill>
                <a:srgbClr val="3366FF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&lt;? xml version=“1.0” encoding=“UTF-8” standalone=“yes” ?&gt;</a:t>
            </a: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&lt;!DOCTYPE </a:t>
            </a:r>
            <a:r>
              <a:rPr lang="en-US" sz="1900" b="1" dirty="0" err="1" smtClean="0">
                <a:solidFill>
                  <a:srgbClr val="3366FF"/>
                </a:solidFill>
                <a:latin typeface="Courier New" pitchFamily="49" charset="0"/>
              </a:rPr>
              <a:t>WService</a:t>
            </a: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 SYSTEM “http://www.servata.com/DTD02”&gt;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lvl="1" eaLnBrk="1" hangingPunct="1"/>
            <a:r>
              <a:rPr lang="en-US" dirty="0" smtClean="0"/>
              <a:t>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WService</a:t>
            </a:r>
            <a:r>
              <a:rPr lang="en-US" dirty="0" smtClean="0"/>
              <a:t>” is the name of the root element</a:t>
            </a:r>
          </a:p>
          <a:p>
            <a:pPr lvl="1" eaLnBrk="1" hangingPunct="1"/>
            <a:r>
              <a:rPr lang="en-US" dirty="0" smtClean="0"/>
              <a:t>“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</a:t>
            </a:r>
            <a:r>
              <a:rPr lang="en-US" dirty="0" smtClean="0"/>
              <a:t>” means a URL is being used to reference the DTD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Document Prolog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/>
              <a:t>Internal DTD</a:t>
            </a:r>
            <a:endParaRPr lang="en-US" baseline="-25000" smtClean="0"/>
          </a:p>
          <a:p>
            <a:pPr eaLnBrk="1" hangingPunct="1"/>
            <a:endParaRPr lang="en-US" baseline="-25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pitchFamily="49" charset="0"/>
              </a:rPr>
              <a:t>&lt;? xml version=“1.0” encoding=“UTF-8” standalone=“yes” ?&gt;</a:t>
            </a:r>
            <a:endParaRPr lang="en-US" sz="12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pitchFamily="49" charset="0"/>
              </a:rPr>
              <a:t>&lt;!DOCTYPE WService [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pitchFamily="49" charset="0"/>
              </a:rPr>
              <a:t>&lt;!ENTITY WSNM “Web Service Name”&gt;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pitchFamily="49" charset="0"/>
              </a:rPr>
              <a:t>]&gt;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</a:t>
            </a:r>
            <a:r>
              <a:rPr lang="en-US" u="sng" dirty="0" smtClean="0"/>
              <a:t>X</a:t>
            </a:r>
            <a:r>
              <a:rPr lang="en-US" dirty="0" smtClean="0"/>
              <a:t>tensible </a:t>
            </a:r>
            <a:r>
              <a:rPr lang="en-US" u="sng" dirty="0" smtClean="0"/>
              <a:t>M</a:t>
            </a:r>
            <a:r>
              <a:rPr lang="en-US" dirty="0" smtClean="0"/>
              <a:t>arkup </a:t>
            </a:r>
            <a:r>
              <a:rPr lang="en-US" u="sng" dirty="0" smtClean="0"/>
              <a:t>L</a:t>
            </a:r>
            <a:r>
              <a:rPr lang="en-US" dirty="0" smtClean="0"/>
              <a:t>anguage</a:t>
            </a:r>
          </a:p>
          <a:p>
            <a:pPr eaLnBrk="1" hangingPunct="1"/>
            <a:r>
              <a:rPr lang="en-US" dirty="0" smtClean="0"/>
              <a:t>Not actually a markup language</a:t>
            </a:r>
          </a:p>
          <a:p>
            <a:pPr lvl="1" eaLnBrk="1" hangingPunct="1"/>
            <a:r>
              <a:rPr lang="en-US" dirty="0" smtClean="0"/>
              <a:t>Specification for </a:t>
            </a:r>
            <a:r>
              <a:rPr lang="en-US" u="sng" dirty="0" smtClean="0"/>
              <a:t>making</a:t>
            </a:r>
            <a:r>
              <a:rPr lang="en-US" dirty="0" smtClean="0"/>
              <a:t> markup languages</a:t>
            </a:r>
          </a:p>
          <a:p>
            <a:pPr eaLnBrk="1" hangingPunct="1"/>
            <a:r>
              <a:rPr lang="en-US" dirty="0" smtClean="0"/>
              <a:t>XML documents have two fundamental characteristics</a:t>
            </a:r>
          </a:p>
          <a:p>
            <a:pPr lvl="1" eaLnBrk="1" hangingPunct="1"/>
            <a:r>
              <a:rPr lang="en-US" u="sng" dirty="0" smtClean="0"/>
              <a:t>Must</a:t>
            </a:r>
            <a:r>
              <a:rPr lang="en-US" dirty="0" smtClean="0"/>
              <a:t> be “well-formed”</a:t>
            </a:r>
          </a:p>
          <a:p>
            <a:pPr lvl="1" eaLnBrk="1" hangingPunct="1"/>
            <a:r>
              <a:rPr lang="en-US" u="sng" dirty="0" smtClean="0"/>
              <a:t>May</a:t>
            </a:r>
            <a:r>
              <a:rPr lang="en-US" dirty="0" smtClean="0"/>
              <a:t> be associated with a DTD or XML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documents declare the </a:t>
            </a:r>
            <a:r>
              <a:rPr lang="en-US" dirty="0" smtClean="0">
                <a:solidFill>
                  <a:srgbClr val="00B050"/>
                </a:solidFill>
              </a:rPr>
              <a:t>elements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attributes</a:t>
            </a:r>
            <a:r>
              <a:rPr lang="en-US" dirty="0" smtClean="0"/>
              <a:t> that will be used</a:t>
            </a:r>
          </a:p>
          <a:p>
            <a:pPr eaLnBrk="1" hangingPunct="1"/>
            <a:r>
              <a:rPr lang="en-US" dirty="0" smtClean="0"/>
              <a:t>XML elements that contain content must be written with both a starting and ending tag</a:t>
            </a:r>
          </a:p>
          <a:p>
            <a:pPr eaLnBrk="1" hangingPunct="1">
              <a:buFont typeface="Wingdings" pitchFamily="2" charset="2"/>
              <a:buNone/>
            </a:pPr>
            <a:endParaRPr lang="en-US" sz="1200" b="1" dirty="0" smtClean="0">
              <a:solidFill>
                <a:srgbClr val="3366FF"/>
              </a:solidFill>
              <a:latin typeface="Courier New" pitchFamily="49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&lt;</a:t>
            </a:r>
            <a:r>
              <a:rPr lang="en-US" sz="1900" b="1" dirty="0" err="1" smtClean="0">
                <a:solidFill>
                  <a:srgbClr val="3366FF"/>
                </a:solidFill>
                <a:latin typeface="Courier New" pitchFamily="49" charset="0"/>
              </a:rPr>
              <a:t>myElement</a:t>
            </a: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&gt;content goes here&lt;/</a:t>
            </a:r>
            <a:r>
              <a:rPr lang="en-US" sz="1900" b="1" dirty="0" err="1" smtClean="0">
                <a:solidFill>
                  <a:srgbClr val="3366FF"/>
                </a:solidFill>
                <a:latin typeface="Courier New" pitchFamily="49" charset="0"/>
              </a:rPr>
              <a:t>myElement</a:t>
            </a: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buFont typeface="Wingdings" pitchFamily="2" charset="2"/>
              <a:buNone/>
            </a:pPr>
            <a:endParaRPr lang="en-US" sz="1200" b="1" dirty="0" smtClean="0">
              <a:solidFill>
                <a:srgbClr val="3366FF"/>
              </a:solidFill>
              <a:latin typeface="Courier New" pitchFamily="49" charset="0"/>
            </a:endParaRPr>
          </a:p>
          <a:p>
            <a:pPr eaLnBrk="1" hangingPunct="1"/>
            <a:r>
              <a:rPr lang="en-US" dirty="0" smtClean="0"/>
              <a:t>XML elements without content may be terminated with a slash: </a:t>
            </a: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&lt;</a:t>
            </a:r>
            <a:r>
              <a:rPr lang="en-US" sz="1900" b="1" dirty="0" err="1" smtClean="0">
                <a:solidFill>
                  <a:srgbClr val="3366FF"/>
                </a:solidFill>
                <a:latin typeface="Courier New" pitchFamily="49" charset="0"/>
              </a:rPr>
              <a:t>myElement</a:t>
            </a:r>
            <a:r>
              <a:rPr lang="en-US" sz="1900" b="1" dirty="0" smtClean="0">
                <a:solidFill>
                  <a:srgbClr val="3366FF"/>
                </a:solidFill>
                <a:latin typeface="Courier New" pitchFamily="49" charset="0"/>
              </a:rPr>
              <a:t>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Elements are organized hierarchically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Root element is at the “top”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Root element can occur only once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Child elements can occur many times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Elements may contain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Attributes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Always written into the starting tag as name-value pairs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 XML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1828800"/>
            <a:ext cx="64770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3366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&lt;street name=“Tryon Street”&gt;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	&lt;address&gt;101&lt;/address&gt;		&lt;address&gt;102&lt;/address&gt;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&lt;street name=“Trade Street”&gt;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	&lt;address&gt;201&lt;/address&gt;		&lt;address&gt;202&lt;/address&gt;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3366FF"/>
                </a:solidFill>
                <a:latin typeface="Courier New" pitchFamily="49" charset="0"/>
              </a:rPr>
              <a:t>&lt;/city&gt;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Both </a:t>
            </a:r>
            <a:r>
              <a:rPr lang="en-US" dirty="0" smtClean="0">
                <a:solidFill>
                  <a:srgbClr val="0070C0"/>
                </a:solidFill>
              </a:rPr>
              <a:t>elements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attributes</a:t>
            </a:r>
            <a:r>
              <a:rPr lang="en-US" dirty="0" smtClean="0"/>
              <a:t> may hold data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Attributes</a:t>
            </a:r>
            <a:r>
              <a:rPr lang="en-US" dirty="0" smtClean="0"/>
              <a:t> may occur only </a:t>
            </a:r>
            <a:r>
              <a:rPr lang="en-US" dirty="0" smtClean="0">
                <a:solidFill>
                  <a:srgbClr val="FF0000"/>
                </a:solidFill>
              </a:rPr>
              <a:t>once</a:t>
            </a:r>
            <a:r>
              <a:rPr lang="en-US" dirty="0" smtClean="0"/>
              <a:t> in an element</a:t>
            </a:r>
          </a:p>
          <a:p>
            <a:pPr lvl="1" eaLnBrk="1" hangingPunct="1"/>
            <a:r>
              <a:rPr lang="en-US" dirty="0" smtClean="0"/>
              <a:t>In any order if multiple attributes are present</a:t>
            </a:r>
          </a:p>
          <a:p>
            <a:pPr eaLnBrk="1" hangingPunct="1"/>
            <a:r>
              <a:rPr lang="en-US" dirty="0" smtClean="0"/>
              <a:t>Should you use an element or an attribute?</a:t>
            </a:r>
          </a:p>
          <a:p>
            <a:pPr lvl="1" eaLnBrk="1" hangingPunct="1"/>
            <a:r>
              <a:rPr lang="en-US" dirty="0" smtClean="0"/>
              <a:t>No rules that require one over the other</a:t>
            </a:r>
          </a:p>
          <a:p>
            <a:pPr lvl="1" eaLnBrk="1" hangingPunct="1"/>
            <a:r>
              <a:rPr lang="en-US" dirty="0" smtClean="0"/>
              <a:t>Use which way fits the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Document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86000"/>
            <a:ext cx="6477000" cy="4038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&lt;street&gt;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      &lt;name&gt;Tryon Street&lt;/name&gt;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&lt;address&gt;201&lt;/address&gt;	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&lt;address&gt;202&lt;/address&gt;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&lt;/city&gt;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- or -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&lt;city&gt;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&lt;street name=“Trade Street”&gt;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&lt;address&gt;201&lt;/address&gt;	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		&lt;address&gt;201&lt;/address&gt;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&lt;/city&gt;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3366FF"/>
              </a:solidFill>
              <a:latin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752600"/>
            <a:ext cx="2876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Which is better?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27003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Assumptions: only one street name allowed, multiple addresses allowed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algn="r"/>
            <a:r>
              <a:rPr lang="en-US" sz="1200" dirty="0" smtClean="0">
                <a:solidFill>
                  <a:srgbClr val="FF0000"/>
                </a:solidFill>
              </a:rPr>
              <a:t>Remember in the “real world” you will only choose one consistent way!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Writing Document Type Definitions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DTD defines</a:t>
            </a:r>
          </a:p>
          <a:p>
            <a:pPr lvl="1" eaLnBrk="1" hangingPunct="1"/>
            <a:r>
              <a:rPr lang="en-US" smtClean="0"/>
              <a:t>Elements</a:t>
            </a:r>
          </a:p>
          <a:p>
            <a:pPr lvl="2" eaLnBrk="1" hangingPunct="1"/>
            <a:r>
              <a:rPr lang="en-US" smtClean="0"/>
              <a:t>“Things” the document works with</a:t>
            </a:r>
          </a:p>
          <a:p>
            <a:pPr lvl="1" eaLnBrk="1" hangingPunct="1"/>
            <a:r>
              <a:rPr lang="en-US" smtClean="0"/>
              <a:t>Attributes</a:t>
            </a:r>
          </a:p>
          <a:p>
            <a:pPr lvl="2" eaLnBrk="1" hangingPunct="1"/>
            <a:r>
              <a:rPr lang="en-US" smtClean="0"/>
              <a:t>Properties associated with an element</a:t>
            </a:r>
          </a:p>
          <a:p>
            <a:pPr lvl="1" eaLnBrk="1" hangingPunct="1"/>
            <a:r>
              <a:rPr lang="en-US" smtClean="0"/>
              <a:t>Entities</a:t>
            </a:r>
          </a:p>
          <a:p>
            <a:pPr lvl="1" eaLnBrk="1" hangingPunct="1"/>
            <a:r>
              <a:rPr lang="en-US" smtClean="0"/>
              <a:t>Notations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Writing Document Type Definitions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Content</a:t>
            </a:r>
            <a:r>
              <a:rPr lang="en-US" dirty="0" smtClean="0"/>
              <a:t> is the data in an element</a:t>
            </a:r>
          </a:p>
          <a:p>
            <a:pPr lvl="1" eaLnBrk="1" hangingPunct="1"/>
            <a:r>
              <a:rPr lang="en-US" dirty="0" smtClean="0"/>
              <a:t>May exist between the starting and ending tags</a:t>
            </a:r>
          </a:p>
          <a:p>
            <a:pPr lvl="1" eaLnBrk="1" hangingPunct="1"/>
            <a:r>
              <a:rPr lang="en-US" dirty="0" smtClean="0"/>
              <a:t>May exist in child elements</a:t>
            </a:r>
          </a:p>
          <a:p>
            <a:pPr eaLnBrk="1" hangingPunct="1"/>
            <a:r>
              <a:rPr lang="en-US" dirty="0" smtClean="0"/>
              <a:t>Each element has a specific syntax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Writing Document Type Definitions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dirty="0" smtClean="0"/>
              <a:t>Content may be in one of 4 “models”</a:t>
            </a:r>
          </a:p>
          <a:p>
            <a:pPr lvl="1" eaLnBrk="1" hangingPunct="1"/>
            <a:r>
              <a:rPr lang="en-US" dirty="0" smtClean="0"/>
              <a:t>EMPTY</a:t>
            </a:r>
          </a:p>
          <a:p>
            <a:pPr lvl="2" eaLnBrk="1" hangingPunct="1"/>
            <a:r>
              <a:rPr lang="en-US" dirty="0" smtClean="0"/>
              <a:t>Elements that have no content like </a:t>
            </a:r>
            <a:r>
              <a:rPr lang="en-US" b="1" dirty="0" smtClean="0">
                <a:solidFill>
                  <a:srgbClr val="3366FF"/>
                </a:solidFill>
                <a:latin typeface="Courier New" pitchFamily="49" charset="0"/>
              </a:rPr>
              <a:t>&lt;br/&gt;</a:t>
            </a:r>
          </a:p>
          <a:p>
            <a:pPr lvl="1" eaLnBrk="1" hangingPunct="1"/>
            <a:r>
              <a:rPr lang="en-US" dirty="0" smtClean="0"/>
              <a:t>ANY</a:t>
            </a:r>
          </a:p>
          <a:p>
            <a:pPr lvl="2" eaLnBrk="1" hangingPunct="1"/>
            <a:r>
              <a:rPr lang="en-US" dirty="0" smtClean="0"/>
              <a:t>No restrictions on content</a:t>
            </a:r>
          </a:p>
          <a:p>
            <a:pPr lvl="1" eaLnBrk="1" hangingPunct="1"/>
            <a:r>
              <a:rPr lang="en-US" dirty="0" smtClean="0"/>
              <a:t>MIXED</a:t>
            </a:r>
          </a:p>
          <a:p>
            <a:pPr lvl="2" eaLnBrk="1" hangingPunct="1"/>
            <a:r>
              <a:rPr lang="en-US" dirty="0" smtClean="0"/>
              <a:t>May contain child elements, text data, attributes</a:t>
            </a:r>
          </a:p>
          <a:p>
            <a:pPr lvl="1" eaLnBrk="1" hangingPunct="1"/>
            <a:r>
              <a:rPr lang="en-US" dirty="0" smtClean="0"/>
              <a:t>CHILDREN</a:t>
            </a:r>
          </a:p>
          <a:p>
            <a:pPr lvl="2" eaLnBrk="1" hangingPunct="1"/>
            <a:r>
              <a:rPr lang="en-US" dirty="0" smtClean="0"/>
              <a:t>May have child elements and attributes but no text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Writing Document Type Definitions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Element syntax</a:t>
            </a:r>
          </a:p>
          <a:p>
            <a:pPr lvl="1" eaLnBrk="1" hangingPunct="1"/>
            <a:r>
              <a:rPr lang="en-US" smtClean="0"/>
              <a:t>General form: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200" smtClean="0"/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&lt;!ELEMENT   </a:t>
            </a:r>
            <a:r>
              <a:rPr lang="en-US" sz="2400" b="1" i="1" smtClean="0">
                <a:solidFill>
                  <a:srgbClr val="3366FF"/>
                </a:solidFill>
                <a:latin typeface="Courier New" pitchFamily="49" charset="0"/>
              </a:rPr>
              <a:t>name    model</a:t>
            </a: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   &gt;</a:t>
            </a:r>
          </a:p>
          <a:p>
            <a:pPr lvl="1" eaLnBrk="1" hangingPunct="1"/>
            <a:r>
              <a:rPr lang="en-US" smtClean="0"/>
              <a:t>Examples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&lt;!ELEMENT myelement1 ANY&gt;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&lt;!ELEMENT myelement2 (child01, child02)&gt;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&lt;!ELEMENT myelement3 (child01 | child02)&gt;</a:t>
            </a:r>
          </a:p>
        </p:txBody>
      </p:sp>
      <p:sp>
        <p:nvSpPr>
          <p:cNvPr id="230404" name="AutoShape 4"/>
          <p:cNvSpPr>
            <a:spLocks/>
          </p:cNvSpPr>
          <p:nvPr/>
        </p:nvSpPr>
        <p:spPr bwMode="auto">
          <a:xfrm>
            <a:off x="6858000" y="3848100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204231"/>
              <a:gd name="adj4" fmla="val -36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/>
              <a:t>Order shown</a:t>
            </a:r>
          </a:p>
        </p:txBody>
      </p:sp>
      <p:sp>
        <p:nvSpPr>
          <p:cNvPr id="230405" name="AutoShape 5"/>
          <p:cNvSpPr>
            <a:spLocks/>
          </p:cNvSpPr>
          <p:nvPr/>
        </p:nvSpPr>
        <p:spPr bwMode="auto">
          <a:xfrm>
            <a:off x="4114800" y="5632450"/>
            <a:ext cx="2025650" cy="387350"/>
          </a:xfrm>
          <a:prstGeom prst="borderCallout1">
            <a:avLst>
              <a:gd name="adj1" fmla="val 29509"/>
              <a:gd name="adj2" fmla="val 103764"/>
              <a:gd name="adj3" fmla="val -69264"/>
              <a:gd name="adj4" fmla="val 1130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/>
              <a:t>One OR the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nimBg="1"/>
      <p:bldP spid="23040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5344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/>
              <a:t>Multiple Children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a+</a:t>
            </a:r>
            <a:r>
              <a:rPr lang="en-US" sz="2400" dirty="0" smtClean="0"/>
              <a:t>   - One or more occurrences of a</a:t>
            </a:r>
            <a:br>
              <a:rPr lang="en-US" sz="2400" dirty="0" smtClean="0"/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&lt;!ELEMENT BOOK (CHAPTER)+&gt;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a*</a:t>
            </a:r>
            <a:r>
              <a:rPr lang="en-US" sz="2400" dirty="0" smtClean="0"/>
              <a:t>   - Zero or more occurrences of a</a:t>
            </a:r>
            <a:br>
              <a:rPr lang="en-US" sz="2400" dirty="0" smtClean="0"/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&lt;!ELEMENT List (Object)*&gt;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a?</a:t>
            </a:r>
            <a:r>
              <a:rPr lang="en-US" sz="2400" dirty="0" smtClean="0"/>
              <a:t>   - a specific item or nothing</a:t>
            </a:r>
            <a:br>
              <a:rPr lang="en-US" sz="2400" dirty="0" smtClean="0"/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&lt;!ELEMENT Table (plate)?&gt;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a, b</a:t>
            </a:r>
            <a:r>
              <a:rPr lang="en-US" sz="2400" dirty="0" smtClean="0"/>
              <a:t>   - a followed by b</a:t>
            </a:r>
            <a:br>
              <a:rPr lang="en-US" sz="2400" dirty="0" smtClean="0"/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&lt;!ELEMENT SUM (op1, op2)&gt;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 | b</a:t>
            </a:r>
            <a:r>
              <a:rPr lang="en-US" sz="2400" dirty="0" smtClean="0"/>
              <a:t>   - a or b but not both</a:t>
            </a:r>
            <a:br>
              <a:rPr lang="en-US" sz="2400" dirty="0" smtClean="0"/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&lt;!ELEMENT POINT (COORDINATES | POLAR)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(expression)</a:t>
            </a:r>
            <a:r>
              <a:rPr lang="en-US" sz="2400" dirty="0" smtClean="0"/>
              <a:t>   - expression treated as a unit</a:t>
            </a:r>
            <a:br>
              <a:rPr lang="en-US" sz="2400" dirty="0" smtClean="0"/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&lt;!ELEMENT CHAPTER (INTRODUCTION, (P | QUOTE | NOTE)*, DIV*)&gt;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Well-formed</a:t>
            </a:r>
          </a:p>
          <a:p>
            <a:pPr lvl="1" eaLnBrk="1" hangingPunct="1"/>
            <a:r>
              <a:rPr lang="en-US" dirty="0" smtClean="0"/>
              <a:t>Must comply with XML syntax rules</a:t>
            </a:r>
          </a:p>
          <a:p>
            <a:pPr eaLnBrk="1" hangingPunct="1"/>
            <a:r>
              <a:rPr lang="en-US" dirty="0" smtClean="0"/>
              <a:t>DTD – Document Type Definition</a:t>
            </a:r>
          </a:p>
          <a:p>
            <a:pPr lvl="1" eaLnBrk="1" hangingPunct="1"/>
            <a:r>
              <a:rPr lang="en-US" dirty="0" smtClean="0"/>
              <a:t>Dictates what elements and attributes are permitted and allowed format</a:t>
            </a:r>
          </a:p>
          <a:p>
            <a:pPr lvl="1" eaLnBrk="1" hangingPunct="1"/>
            <a:r>
              <a:rPr lang="en-US" dirty="0" smtClean="0"/>
              <a:t>Example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</a:t>
            </a:r>
            <a:r>
              <a:rPr lang="en-US" sz="2000" b="1" dirty="0" err="1" smtClean="0">
                <a:solidFill>
                  <a:srgbClr val="3366FF"/>
                </a:solidFill>
                <a:latin typeface="Courier New" pitchFamily="49" charset="0"/>
              </a:rPr>
              <a:t>img</a:t>
            </a: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3366FF"/>
                </a:solidFill>
                <a:latin typeface="Courier New" pitchFamily="49" charset="0"/>
              </a:rPr>
              <a:t>src</a:t>
            </a: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=“eiffel.jpg” alt=“Eiffel Tower”&gt;</a:t>
            </a:r>
          </a:p>
          <a:p>
            <a:pPr lvl="2" eaLnBrk="1" hangingPunct="1"/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</a:t>
            </a:r>
            <a:r>
              <a:rPr lang="en-US" sz="2000" b="1" dirty="0" err="1" smtClean="0">
                <a:solidFill>
                  <a:srgbClr val="3366FF"/>
                </a:solidFill>
                <a:latin typeface="Courier New" pitchFamily="49" charset="0"/>
              </a:rPr>
              <a:t>img</a:t>
            </a: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  <a:r>
              <a:rPr lang="en-US" dirty="0" smtClean="0"/>
              <a:t> element (tag)</a:t>
            </a:r>
          </a:p>
          <a:p>
            <a:pPr lvl="2" eaLnBrk="1" hangingPunct="1"/>
            <a:r>
              <a:rPr lang="en-US" sz="2000" b="1" dirty="0" err="1" smtClean="0">
                <a:solidFill>
                  <a:srgbClr val="3366FF"/>
                </a:solidFill>
                <a:latin typeface="Courier New" pitchFamily="49" charset="0"/>
              </a:rPr>
              <a:t>src</a:t>
            </a:r>
            <a:r>
              <a:rPr lang="en-US" dirty="0" smtClean="0"/>
              <a:t> and </a:t>
            </a: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alt</a:t>
            </a:r>
            <a:r>
              <a:rPr lang="en-US" dirty="0" smtClean="0"/>
              <a:t>: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Writing Document Type Definitions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Attributes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b="1" smtClean="0">
              <a:solidFill>
                <a:srgbClr val="33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&lt;!ATTLIST myelement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b="1" smtClean="0">
              <a:solidFill>
                <a:srgbClr val="33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myatt1	ID		#REQUIRED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b="1" smtClean="0">
              <a:solidFill>
                <a:srgbClr val="3366FF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myatt2	CDATA		#IMPLIED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...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231428" name="AutoShape 4"/>
          <p:cNvSpPr>
            <a:spLocks/>
          </p:cNvSpPr>
          <p:nvPr/>
        </p:nvSpPr>
        <p:spPr bwMode="auto">
          <a:xfrm>
            <a:off x="4800600" y="3016250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189616"/>
              <a:gd name="adj4" fmla="val -66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/>
              <a:t>Unique name</a:t>
            </a:r>
          </a:p>
        </p:txBody>
      </p:sp>
      <p:sp>
        <p:nvSpPr>
          <p:cNvPr id="231429" name="AutoShape 5"/>
          <p:cNvSpPr>
            <a:spLocks/>
          </p:cNvSpPr>
          <p:nvPr/>
        </p:nvSpPr>
        <p:spPr bwMode="auto">
          <a:xfrm>
            <a:off x="1600200" y="5791200"/>
            <a:ext cx="1524000" cy="412750"/>
          </a:xfrm>
          <a:prstGeom prst="borderCallout1">
            <a:avLst>
              <a:gd name="adj1" fmla="val 27694"/>
              <a:gd name="adj2" fmla="val 105000"/>
              <a:gd name="adj3" fmla="val -186537"/>
              <a:gd name="adj4" fmla="val 137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/>
              <a:t>Character data</a:t>
            </a:r>
          </a:p>
        </p:txBody>
      </p:sp>
      <p:sp>
        <p:nvSpPr>
          <p:cNvPr id="231430" name="AutoShape 6"/>
          <p:cNvSpPr>
            <a:spLocks/>
          </p:cNvSpPr>
          <p:nvPr/>
        </p:nvSpPr>
        <p:spPr bwMode="auto">
          <a:xfrm>
            <a:off x="7239000" y="5181600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-253079"/>
              <a:gd name="adj4" fmla="val -671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/>
              <a:t>Must appear</a:t>
            </a:r>
          </a:p>
        </p:txBody>
      </p:sp>
      <p:sp>
        <p:nvSpPr>
          <p:cNvPr id="231431" name="AutoShape 7"/>
          <p:cNvSpPr>
            <a:spLocks/>
          </p:cNvSpPr>
          <p:nvPr/>
        </p:nvSpPr>
        <p:spPr bwMode="auto">
          <a:xfrm>
            <a:off x="4191000" y="6019800"/>
            <a:ext cx="1524000" cy="412750"/>
          </a:xfrm>
          <a:prstGeom prst="borderCallout1">
            <a:avLst>
              <a:gd name="adj1" fmla="val 27694"/>
              <a:gd name="adj2" fmla="val 105000"/>
              <a:gd name="adj3" fmla="val -253079"/>
              <a:gd name="adj4" fmla="val 114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/>
              <a:t>May appear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 animBg="1"/>
      <p:bldP spid="231429" grpId="0" animBg="1"/>
      <p:bldP spid="231430" grpId="0" animBg="1"/>
      <p:bldP spid="23143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DTD</a:t>
            </a:r>
          </a:p>
          <a:p>
            <a:pPr lvl="1" eaLnBrk="1" hangingPunct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&lt;!ELEMENT Rectangle EMPTY&gt;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&lt;!ATTLIST 	Rectangle 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length CDATA "0px" 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width  CDATA "0px"&gt;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Use</a:t>
            </a:r>
          </a:p>
          <a:p>
            <a:pPr lvl="1" eaLnBrk="1" hangingPunct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&lt;Rectangle width="80px" length="40px"/&gt;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Extra References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XML DTD by John </a:t>
            </a:r>
            <a:r>
              <a:rPr lang="en-US" dirty="0" err="1" smtClean="0">
                <a:hlinkClick r:id="rId2"/>
              </a:rPr>
              <a:t>Punin</a:t>
            </a:r>
            <a:endParaRPr lang="en-US" dirty="0" smtClean="0"/>
          </a:p>
          <a:p>
            <a:pPr eaLnBrk="1" hangingPunct="1"/>
            <a:r>
              <a:rPr lang="en-US" dirty="0" smtClean="0"/>
              <a:t>DEAD Link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302125"/>
          </a:xfrm>
        </p:spPr>
        <p:txBody>
          <a:bodyPr/>
          <a:lstStyle/>
          <a:p>
            <a:pPr eaLnBrk="1" hangingPunct="1"/>
            <a:r>
              <a:rPr lang="en-US" smtClean="0"/>
              <a:t>In databases, a </a:t>
            </a:r>
            <a:r>
              <a:rPr lang="en-US" i="1" smtClean="0"/>
              <a:t>schema</a:t>
            </a:r>
            <a:r>
              <a:rPr lang="en-US" smtClean="0"/>
              <a:t> defines</a:t>
            </a:r>
          </a:p>
          <a:p>
            <a:pPr lvl="1" eaLnBrk="1" hangingPunct="1"/>
            <a:r>
              <a:rPr lang="en-US" smtClean="0"/>
              <a:t>Structure</a:t>
            </a:r>
          </a:p>
          <a:p>
            <a:pPr lvl="1" eaLnBrk="1" hangingPunct="1"/>
            <a:r>
              <a:rPr lang="en-US" smtClean="0"/>
              <a:t>Constraints</a:t>
            </a:r>
          </a:p>
          <a:p>
            <a:pPr eaLnBrk="1" hangingPunct="1"/>
            <a:r>
              <a:rPr lang="en-US" smtClean="0"/>
              <a:t>Usually reflects business rules</a:t>
            </a:r>
          </a:p>
          <a:p>
            <a:pPr lvl="1" eaLnBrk="1" hangingPunct="1"/>
            <a:r>
              <a:rPr lang="en-US" smtClean="0"/>
              <a:t>Customer SSN must be part of account information</a:t>
            </a:r>
          </a:p>
          <a:p>
            <a:pPr lvl="1" eaLnBrk="1" hangingPunct="1"/>
            <a:r>
              <a:rPr lang="en-US" smtClean="0"/>
              <a:t>Therefore, cannot add customer record without an SSN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XML schemas function similarly to DB schemas</a:t>
            </a:r>
          </a:p>
          <a:p>
            <a:pPr eaLnBrk="1" hangingPunct="1"/>
            <a:r>
              <a:rPr lang="en-US" dirty="0" smtClean="0"/>
              <a:t>Like a DTD, schemas define items</a:t>
            </a:r>
          </a:p>
          <a:p>
            <a:pPr lvl="1" eaLnBrk="1" hangingPunct="1"/>
            <a:r>
              <a:rPr lang="en-US" dirty="0" smtClean="0"/>
              <a:t>Allows more control over elements and attributes</a:t>
            </a:r>
          </a:p>
          <a:p>
            <a:pPr lvl="2" eaLnBrk="1" hangingPunct="1"/>
            <a:r>
              <a:rPr lang="en-US" dirty="0" smtClean="0"/>
              <a:t>Frequency of occurrence</a:t>
            </a:r>
          </a:p>
          <a:p>
            <a:pPr lvl="2" eaLnBrk="1" hangingPunct="1"/>
            <a:r>
              <a:rPr lang="en-US" dirty="0" smtClean="0"/>
              <a:t>Order of appearance</a:t>
            </a:r>
          </a:p>
          <a:p>
            <a:pPr lvl="2" eaLnBrk="1" hangingPunct="1"/>
            <a:r>
              <a:rPr lang="en-US" dirty="0" smtClean="0"/>
              <a:t>Allowable data types</a:t>
            </a:r>
          </a:p>
          <a:p>
            <a:pPr lvl="2" eaLnBrk="1" hangingPunct="1"/>
            <a:r>
              <a:rPr lang="en-US" dirty="0" smtClean="0"/>
              <a:t>Custom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XML document may be connected to more than one schema</a:t>
            </a:r>
          </a:p>
          <a:p>
            <a:pPr eaLnBrk="1" hangingPunct="1"/>
            <a:r>
              <a:rPr lang="en-US" dirty="0" smtClean="0"/>
              <a:t>Possibility of conflict with elements having the same name</a:t>
            </a:r>
          </a:p>
          <a:p>
            <a:pPr eaLnBrk="1" hangingPunct="1"/>
            <a:r>
              <a:rPr lang="en-US" dirty="0" smtClean="0"/>
              <a:t>An XML </a:t>
            </a:r>
            <a:r>
              <a:rPr lang="en-US" i="1" dirty="0" smtClean="0"/>
              <a:t>namespace</a:t>
            </a:r>
          </a:p>
          <a:p>
            <a:pPr lvl="1" eaLnBrk="1" hangingPunct="1"/>
            <a:r>
              <a:rPr lang="en-US" dirty="0" smtClean="0"/>
              <a:t>Differentiates between items with the same name</a:t>
            </a:r>
          </a:p>
          <a:p>
            <a:pPr lvl="1" eaLnBrk="1" hangingPunct="1"/>
            <a:r>
              <a:rPr lang="en-US" dirty="0" smtClean="0"/>
              <a:t>From different schemas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telephone numbers</a:t>
            </a:r>
          </a:p>
          <a:p>
            <a:pPr eaLnBrk="1" hangingPunct="1"/>
            <a:r>
              <a:rPr lang="en-US" dirty="0" smtClean="0"/>
              <a:t>You may have the same number as someone in a different part of the country</a:t>
            </a:r>
          </a:p>
          <a:p>
            <a:pPr lvl="1" eaLnBrk="1" hangingPunct="1"/>
            <a:r>
              <a:rPr lang="en-US" dirty="0" smtClean="0"/>
              <a:t>How do you tell them apart?</a:t>
            </a:r>
          </a:p>
          <a:p>
            <a:pPr lvl="1" eaLnBrk="1" hangingPunct="1"/>
            <a:r>
              <a:rPr lang="en-US" dirty="0" smtClean="0"/>
              <a:t>Add an area code</a:t>
            </a:r>
          </a:p>
          <a:p>
            <a:pPr eaLnBrk="1" hangingPunct="1"/>
            <a:r>
              <a:rPr lang="en-US" dirty="0" smtClean="0"/>
              <a:t>An XML namespace performs the same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Different authors may use the same XML element or attribute names</a:t>
            </a:r>
          </a:p>
          <a:p>
            <a:pPr lvl="1" eaLnBrk="1" hangingPunct="1"/>
            <a:r>
              <a:rPr lang="en-US" smtClean="0"/>
              <a:t>But the items may have completely different formats and purposes</a:t>
            </a:r>
          </a:p>
          <a:p>
            <a:pPr lvl="1" eaLnBrk="1" hangingPunct="1"/>
            <a:r>
              <a:rPr lang="en-US" smtClean="0"/>
              <a:t>How is an XML document to “understand” which definition to use?</a:t>
            </a:r>
          </a:p>
          <a:p>
            <a:pPr lvl="1" eaLnBrk="1" hangingPunct="1"/>
            <a:r>
              <a:rPr lang="en-US" smtClean="0"/>
              <a:t>By use of a namespace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/>
              <a:t>Declaring a namespace in an XML element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smtClean="0">
              <a:solidFill>
                <a:srgbClr val="3366FF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pitchFamily="49" charset="0"/>
              </a:rPr>
              <a:t>&lt;Customer xmlns:cst=“http://www.servata.com/cstnmsp”&gt;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pitchFamily="49" charset="0"/>
              </a:rPr>
              <a:t>customer content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pitchFamily="49" charset="0"/>
              </a:rPr>
              <a:t>&lt;/Customer&gt;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smtClean="0">
              <a:solidFill>
                <a:srgbClr val="3366FF"/>
              </a:solidFill>
              <a:latin typeface="Courier New" pitchFamily="49" charset="0"/>
            </a:endParaRPr>
          </a:p>
          <a:p>
            <a:pPr eaLnBrk="1" hangingPunct="1"/>
            <a:r>
              <a:rPr lang="en-US" sz="3000" b="1" smtClean="0">
                <a:solidFill>
                  <a:srgbClr val="3366FF"/>
                </a:solidFill>
                <a:latin typeface="Courier New" pitchFamily="49" charset="0"/>
              </a:rPr>
              <a:t>cst</a:t>
            </a:r>
            <a:r>
              <a:rPr lang="en-US" smtClean="0"/>
              <a:t> is the “area code” for this namespace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Closing Quotes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"</a:t>
            </a:r>
            <a:r>
              <a:rPr lang="en-US" dirty="0" smtClean="0">
                <a:solidFill>
                  <a:srgbClr val="0070C0"/>
                </a:solidFill>
              </a:rPr>
              <a:t>XML is a giant step in no direction at all</a:t>
            </a:r>
            <a:r>
              <a:rPr lang="en-US" dirty="0" smtClean="0"/>
              <a:t>" </a:t>
            </a:r>
          </a:p>
          <a:p>
            <a:pPr lvl="1" eaLnBrk="1" hangingPunct="1"/>
            <a:r>
              <a:rPr lang="en-US" dirty="0" smtClean="0"/>
              <a:t>Erik Naggum </a:t>
            </a:r>
          </a:p>
          <a:p>
            <a:pPr eaLnBrk="1" hangingPunct="1"/>
            <a:r>
              <a:rPr lang="en-US" dirty="0" smtClean="0"/>
              <a:t>"</a:t>
            </a:r>
            <a:r>
              <a:rPr lang="en-US" dirty="0" smtClean="0">
                <a:solidFill>
                  <a:srgbClr val="7030A0"/>
                </a:solidFill>
              </a:rPr>
              <a:t>Some people, when confronted with a problem, think 'I know, I’ll use XML.' Now they have two problems</a:t>
            </a:r>
            <a:r>
              <a:rPr lang="en-US" dirty="0" smtClean="0"/>
              <a:t>." </a:t>
            </a:r>
          </a:p>
          <a:p>
            <a:pPr lvl="1" eaLnBrk="1" hangingPunct="1"/>
            <a:r>
              <a:rPr lang="en-US" dirty="0" smtClean="0"/>
              <a:t>dirtsimple.org</a:t>
            </a:r>
            <a:r>
              <a:rPr lang="en-US" dirty="0" smtClean="0">
                <a:hlinkClick r:id="rId2" tooltip="http://dirtsimple.org/2004/12/python-is-not-java.html"/>
              </a:rPr>
              <a:t>[6]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"</a:t>
            </a:r>
            <a:r>
              <a:rPr lang="en-US" dirty="0" smtClean="0">
                <a:solidFill>
                  <a:srgbClr val="FF0000"/>
                </a:solidFill>
              </a:rPr>
              <a:t>XML is like violence - if it isn't working properly, you aren't using enough of it</a:t>
            </a:r>
            <a:r>
              <a:rPr lang="en-US" dirty="0" smtClean="0"/>
              <a:t>.“</a:t>
            </a:r>
          </a:p>
          <a:p>
            <a:pPr lvl="1" eaLnBrk="1" hangingPunct="1"/>
            <a:r>
              <a:rPr lang="en-US" dirty="0" smtClean="0"/>
              <a:t>Anon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Why is XML so popular?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It’s flexible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 enables you to create your own documents with elements (tags) that you define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Non-XML example: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&lt;p&gt;This is a paragraph of text&lt;/p&gt;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b="1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What does this tell you?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What does it tell a program?</a:t>
            </a:r>
            <a:endParaRPr lang="en-US" sz="2400" smtClean="0">
              <a:solidFill>
                <a:srgbClr val="3366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Preview: Create an XML file and display it on a browser</a:t>
            </a:r>
          </a:p>
          <a:p>
            <a:pPr lvl="1" eaLnBrk="1" hangingPunct="1"/>
            <a:r>
              <a:rPr lang="en-US" smtClean="0"/>
              <a:t>Lab 1 – XML 2005</a:t>
            </a:r>
          </a:p>
          <a:p>
            <a:pPr lvl="1" eaLnBrk="1" hangingPunct="1"/>
            <a:r>
              <a:rPr lang="en-US" smtClean="0"/>
              <a:t>Class exercise in Woodward 335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does the browser see?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3366FF"/>
                </a:solidFill>
                <a:latin typeface="Courier New" pitchFamily="49" charset="0"/>
              </a:rPr>
              <a:t>&lt;p&gt;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3366FF"/>
                </a:solidFill>
                <a:latin typeface="Courier New" pitchFamily="49" charset="0"/>
              </a:rPr>
              <a:t>Content the browser posts (copies) but does not process as instructions.  Etc. etc. etc.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3366FF"/>
                </a:solidFill>
                <a:latin typeface="Courier New" pitchFamily="49" charset="0"/>
              </a:rPr>
              <a:t>&lt;/p&gt;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smtClean="0"/>
              <a:t>XML example: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&lt;pets&gt;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&lt;pet&gt;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	&lt;type&gt;</a:t>
            </a:r>
            <a:r>
              <a:rPr lang="en-US" sz="2400" b="1" smtClean="0">
                <a:solidFill>
                  <a:srgbClr val="339933"/>
                </a:solidFill>
                <a:latin typeface="Courier New" pitchFamily="49" charset="0"/>
              </a:rPr>
              <a:t>Dog</a:t>
            </a: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&lt;/type&gt;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	&lt;name&gt;</a:t>
            </a:r>
            <a:r>
              <a:rPr lang="en-US" sz="2400" b="1" smtClean="0">
                <a:solidFill>
                  <a:srgbClr val="339933"/>
                </a:solidFill>
                <a:latin typeface="Courier New" pitchFamily="49" charset="0"/>
              </a:rPr>
              <a:t>Rover</a:t>
            </a: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&lt;/name&gt;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	&lt;age&gt;</a:t>
            </a:r>
            <a:r>
              <a:rPr lang="en-US" sz="2400" b="1" smtClean="0">
                <a:solidFill>
                  <a:srgbClr val="339933"/>
                </a:solidFill>
                <a:latin typeface="Courier New" pitchFamily="49" charset="0"/>
              </a:rPr>
              <a:t>12</a:t>
            </a: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&lt;/age&gt;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	&lt;owner&gt;</a:t>
            </a:r>
            <a:r>
              <a:rPr lang="en-US" sz="2400" b="1" smtClean="0">
                <a:solidFill>
                  <a:srgbClr val="339933"/>
                </a:solidFill>
                <a:latin typeface="Courier New" pitchFamily="49" charset="0"/>
              </a:rPr>
              <a:t>Dave</a:t>
            </a: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&lt;/owner&gt;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	&lt;/pet&gt;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pitchFamily="49" charset="0"/>
              </a:rPr>
              <a:t>&lt;/pets&gt;</a:t>
            </a: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5106988" y="2654300"/>
            <a:ext cx="38385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&lt;html&gt;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	&lt;body&gt;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		&lt;p&gt;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		&lt;img…&gt;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		&lt;a href=…&gt;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		&lt;script…&gt;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		&lt;form…&gt;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	&lt;/body&gt;</a:t>
            </a:r>
          </a:p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tags provide meaning or context</a:t>
            </a:r>
          </a:p>
          <a:p>
            <a:pPr eaLnBrk="1" hangingPunct="1"/>
            <a:r>
              <a:rPr lang="en-US" smtClean="0"/>
              <a:t>Programs can interpret these meanings</a:t>
            </a:r>
          </a:p>
          <a:p>
            <a:pPr eaLnBrk="1" hangingPunct="1"/>
            <a:r>
              <a:rPr lang="en-US" smtClean="0"/>
              <a:t>XML is ideal for sharing data between programs</a:t>
            </a:r>
          </a:p>
          <a:p>
            <a:pPr eaLnBrk="1" hangingPunct="1"/>
            <a:r>
              <a:rPr lang="en-US" smtClean="0"/>
              <a:t>One user can encode data using XML and share it with others</a:t>
            </a:r>
          </a:p>
          <a:p>
            <a:pPr eaLnBrk="1" hangingPunct="1"/>
            <a:r>
              <a:rPr lang="en-US" smtClean="0"/>
              <a:t>A different user can interpret that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2329</TotalTime>
  <Words>2091</Words>
  <Application>Microsoft Office PowerPoint</Application>
  <PresentationFormat>On-screen Show (4:3)</PresentationFormat>
  <Paragraphs>477</Paragraphs>
  <Slides>60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Quadrant</vt:lpstr>
      <vt:lpstr>Programming the Web Using Visual Studio .NET</vt:lpstr>
      <vt:lpstr>XML Basics</vt:lpstr>
      <vt:lpstr>XML Basics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 – XHML Connection</vt:lpstr>
      <vt:lpstr>XHTML</vt:lpstr>
      <vt:lpstr>XHTML</vt:lpstr>
      <vt:lpstr>XHTML</vt:lpstr>
      <vt:lpstr>XHTML</vt:lpstr>
      <vt:lpstr>XML DTD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</vt:lpstr>
      <vt:lpstr>XML Document</vt:lpstr>
      <vt:lpstr>XML Document</vt:lpstr>
      <vt:lpstr>XML Document</vt:lpstr>
      <vt:lpstr>XML Document</vt:lpstr>
      <vt:lpstr>Writing Document Type Definitions</vt:lpstr>
      <vt:lpstr>Writing Document Type Definitions</vt:lpstr>
      <vt:lpstr>Writing Document Type Definitions</vt:lpstr>
      <vt:lpstr>Writing Document Type Definitions</vt:lpstr>
      <vt:lpstr>Examples</vt:lpstr>
      <vt:lpstr>Writing Document Type Definitions</vt:lpstr>
      <vt:lpstr>Example</vt:lpstr>
      <vt:lpstr>Extra References</vt:lpstr>
      <vt:lpstr>XML Schema</vt:lpstr>
      <vt:lpstr>XML Schema</vt:lpstr>
      <vt:lpstr>XML Schema</vt:lpstr>
      <vt:lpstr>XML Schema</vt:lpstr>
      <vt:lpstr>XML Schema</vt:lpstr>
      <vt:lpstr>XML Schema</vt:lpstr>
      <vt:lpstr>Closing Quotes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101</cp:revision>
  <dcterms:created xsi:type="dcterms:W3CDTF">2004-10-24T22:02:55Z</dcterms:created>
  <dcterms:modified xsi:type="dcterms:W3CDTF">2011-08-02T20:28:45Z</dcterms:modified>
</cp:coreProperties>
</file>