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sldIdLst>
    <p:sldId id="256" r:id="rId2"/>
    <p:sldId id="257" r:id="rId3"/>
    <p:sldId id="272" r:id="rId4"/>
    <p:sldId id="273" r:id="rId5"/>
    <p:sldId id="303" r:id="rId6"/>
    <p:sldId id="274" r:id="rId7"/>
    <p:sldId id="275" r:id="rId8"/>
    <p:sldId id="276" r:id="rId9"/>
    <p:sldId id="277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302" r:id="rId20"/>
    <p:sldId id="292" r:id="rId21"/>
    <p:sldId id="293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33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15" autoAdjust="0"/>
    <p:restoredTop sz="94660"/>
  </p:normalViewPr>
  <p:slideViewPr>
    <p:cSldViewPr>
      <p:cViewPr varScale="1">
        <p:scale>
          <a:sx n="94" d="100"/>
          <a:sy n="94" d="100"/>
        </p:scale>
        <p:origin x="-52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059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1"/>
            </a:lvl1pPr>
          </a:lstStyle>
          <a:p>
            <a:fld id="{D2D191B3-DA28-474B-98B5-99F0BE174569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10600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110601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1" hangingPunct="1"/>
              <a:endParaRPr lang="en-US" sz="2400"/>
            </a:p>
          </p:txBody>
        </p:sp>
        <p:sp>
          <p:nvSpPr>
            <p:cNvPr id="110602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/>
            </a:p>
          </p:txBody>
        </p:sp>
        <p:sp>
          <p:nvSpPr>
            <p:cNvPr id="110603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1" hangingPunct="1"/>
              <a:endParaRPr lang="en-US" sz="2400"/>
            </a:p>
          </p:txBody>
        </p:sp>
        <p:sp>
          <p:nvSpPr>
            <p:cNvPr id="110604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/>
            </a:p>
          </p:txBody>
        </p:sp>
        <p:sp>
          <p:nvSpPr>
            <p:cNvPr id="110605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06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F5CC18-5B16-485A-8676-A183D00B2B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218526-D25C-4C1E-9FF0-DF2499A8EB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0C404B-0B8F-4898-AFC0-2C398F4E95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239C9F-990F-4D93-9506-3DB6B8A3AE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748850-3ED0-44F4-98CD-3F7EF9862E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6F7C12-DDF8-4B80-9DB5-09EC7C4898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589829-D466-4C91-AF19-645E81F902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D9C15F-803A-4E35-95B3-A6BA0032D9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96D09-0733-4536-AC84-CD5FFC56FA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D9CD6A-4081-499D-AD6D-BE8B9A0975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95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charset="0"/>
              </a:defRPr>
            </a:lvl1pPr>
          </a:lstStyle>
          <a:p>
            <a:fld id="{AA133F19-ECB2-41B9-B910-D0C03F7858FE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9575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109576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577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/>
            </a:p>
          </p:txBody>
        </p:sp>
        <p:sp>
          <p:nvSpPr>
            <p:cNvPr id="109578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/>
            </a:p>
          </p:txBody>
        </p:sp>
        <p:sp>
          <p:nvSpPr>
            <p:cNvPr id="109579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/>
            </a:p>
          </p:txBody>
        </p:sp>
        <p:sp>
          <p:nvSpPr>
            <p:cNvPr id="109580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coit-ts2003.uncc.edu/ccui/liststreets.asp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Programming the Web Using Visual Studio .NET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Programming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.NET Structures &amp; Languages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Common Language Runtime (CLR)</a:t>
            </a:r>
          </a:p>
          <a:p>
            <a:pPr lvl="1">
              <a:lnSpc>
                <a:spcPct val="90000"/>
              </a:lnSpc>
            </a:pPr>
            <a:r>
              <a:rPr lang="en-US"/>
              <a:t>CLR is an intermediate state</a:t>
            </a:r>
          </a:p>
          <a:p>
            <a:pPr lvl="2">
              <a:lnSpc>
                <a:spcPct val="90000"/>
              </a:lnSpc>
            </a:pPr>
            <a:r>
              <a:rPr lang="en-US"/>
              <a:t>Not source</a:t>
            </a:r>
          </a:p>
          <a:p>
            <a:pPr lvl="2">
              <a:lnSpc>
                <a:spcPct val="90000"/>
              </a:lnSpc>
            </a:pPr>
            <a:r>
              <a:rPr lang="en-US"/>
              <a:t>Not object</a:t>
            </a:r>
          </a:p>
          <a:p>
            <a:pPr lvl="1">
              <a:lnSpc>
                <a:spcPct val="90000"/>
              </a:lnSpc>
            </a:pPr>
            <a:r>
              <a:rPr lang="en-US"/>
              <a:t>Makes VS.NET applications machine independent</a:t>
            </a:r>
          </a:p>
          <a:p>
            <a:pPr lvl="1">
              <a:lnSpc>
                <a:spcPct val="90000"/>
              </a:lnSpc>
            </a:pPr>
            <a:r>
              <a:rPr lang="en-US"/>
              <a:t>Code running within the CLR is called </a:t>
            </a:r>
            <a:r>
              <a:rPr lang="en-US" i="1"/>
              <a:t>managed</a:t>
            </a:r>
            <a:r>
              <a:rPr lang="en-US"/>
              <a:t> code</a:t>
            </a:r>
          </a:p>
          <a:p>
            <a:pPr lvl="1">
              <a:lnSpc>
                <a:spcPct val="90000"/>
              </a:lnSpc>
            </a:pPr>
            <a:r>
              <a:rPr lang="en-US"/>
              <a:t>Allows VB, C++, C# code to easily co-exist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.NET Structures &amp; Languages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Communications protocols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VS.NET supports  many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TCP/IP is the most common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HTTP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FTP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Necessary for networked environment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Multiple computers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Multiple operating systems</a:t>
            </a:r>
          </a:p>
          <a:p>
            <a:pPr>
              <a:lnSpc>
                <a:spcPct val="90000"/>
              </a:lnSpc>
            </a:pPr>
            <a:r>
              <a:rPr lang="en-US" sz="2800"/>
              <a:t>Encoding formats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ISO 8859-1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Unicode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.NET Structures &amp; Languages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VS.NET supports</a:t>
            </a:r>
          </a:p>
          <a:p>
            <a:pPr lvl="1"/>
            <a:r>
              <a:rPr lang="en-US" dirty="0"/>
              <a:t>Visual Basic (VB.NET)</a:t>
            </a:r>
          </a:p>
          <a:p>
            <a:pPr lvl="1"/>
            <a:r>
              <a:rPr lang="en-US" dirty="0"/>
              <a:t>C#</a:t>
            </a:r>
          </a:p>
          <a:p>
            <a:pPr lvl="1"/>
            <a:r>
              <a:rPr lang="en-US" dirty="0"/>
              <a:t>J</a:t>
            </a:r>
            <a:r>
              <a:rPr lang="en-US" dirty="0" smtClean="0"/>
              <a:t># (discontinued)</a:t>
            </a:r>
            <a:endParaRPr lang="en-US" dirty="0"/>
          </a:p>
          <a:p>
            <a:pPr lvl="1"/>
            <a:r>
              <a:rPr lang="en-US" dirty="0"/>
              <a:t>C++</a:t>
            </a:r>
          </a:p>
          <a:p>
            <a:pPr lvl="1"/>
            <a:r>
              <a:rPr lang="en-US" dirty="0"/>
              <a:t>Others being added</a:t>
            </a:r>
          </a:p>
          <a:p>
            <a:r>
              <a:rPr lang="en-US" dirty="0"/>
              <a:t>We’ll be using VB.NET</a:t>
            </a:r>
          </a:p>
          <a:p>
            <a:pPr lvl="1"/>
            <a:r>
              <a:rPr lang="en-US" dirty="0"/>
              <a:t>It’s components are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.NET Structures &amp; Languages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Variables</a:t>
            </a:r>
          </a:p>
          <a:p>
            <a:pPr lvl="1"/>
            <a:r>
              <a:rPr lang="en-US" dirty="0"/>
              <a:t>Strongly typed</a:t>
            </a:r>
          </a:p>
          <a:p>
            <a:pPr lvl="1"/>
            <a:r>
              <a:rPr lang="en-US" dirty="0"/>
              <a:t>Name begins with alphabetic character</a:t>
            </a:r>
          </a:p>
          <a:p>
            <a:pPr lvl="1"/>
            <a:r>
              <a:rPr lang="en-US" dirty="0"/>
              <a:t>May contain alphabetic characters or digits</a:t>
            </a:r>
          </a:p>
          <a:p>
            <a:pPr lvl="2"/>
            <a:r>
              <a:rPr lang="en-US" dirty="0"/>
              <a:t>No special characters or punctuation symbols</a:t>
            </a:r>
          </a:p>
          <a:p>
            <a:pPr lvl="1"/>
            <a:r>
              <a:rPr lang="en-US" dirty="0"/>
              <a:t>No more than 255 characters in length</a:t>
            </a:r>
          </a:p>
          <a:p>
            <a:pPr lvl="1"/>
            <a:r>
              <a:rPr lang="en-US" dirty="0"/>
              <a:t>Cannot match a reserved word</a:t>
            </a:r>
          </a:p>
          <a:p>
            <a:pPr lvl="1"/>
            <a:r>
              <a:rPr lang="en-US" dirty="0" smtClean="0"/>
              <a:t>Declaration examples: </a:t>
            </a:r>
          </a:p>
          <a:p>
            <a:pPr lvl="2"/>
            <a:r>
              <a:rPr lang="en-US" sz="2000" b="1" dirty="0" smtClean="0">
                <a:solidFill>
                  <a:srgbClr val="3366FF"/>
                </a:solidFill>
                <a:latin typeface="Courier New" pitchFamily="49" charset="0"/>
              </a:rPr>
              <a:t>Dim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SSN as </a:t>
            </a:r>
            <a:r>
              <a:rPr lang="en-US" sz="2000" b="1" dirty="0" smtClean="0">
                <a:solidFill>
                  <a:srgbClr val="3366FF"/>
                </a:solidFill>
                <a:latin typeface="Courier New" pitchFamily="49" charset="0"/>
              </a:rPr>
              <a:t>String</a:t>
            </a:r>
          </a:p>
          <a:p>
            <a:pPr lvl="2"/>
            <a:r>
              <a:rPr lang="en-US" sz="2000" b="1" dirty="0" smtClean="0">
                <a:solidFill>
                  <a:srgbClr val="3366FF"/>
                </a:solidFill>
                <a:latin typeface="Courier New" pitchFamily="49" charset="0"/>
              </a:rPr>
              <a:t>Dim </a:t>
            </a:r>
            <a:r>
              <a:rPr lang="en-US" sz="2000" b="1" dirty="0" err="1" smtClean="0">
                <a:solidFill>
                  <a:srgbClr val="3366FF"/>
                </a:solidFill>
                <a:latin typeface="Courier New" pitchFamily="49" charset="0"/>
              </a:rPr>
              <a:t>salesTax</a:t>
            </a:r>
            <a:r>
              <a:rPr lang="en-US" sz="2000" b="1" dirty="0" smtClean="0">
                <a:solidFill>
                  <a:srgbClr val="3366FF"/>
                </a:solidFill>
                <a:latin typeface="Courier New" pitchFamily="49" charset="0"/>
              </a:rPr>
              <a:t>, interest as Double</a:t>
            </a:r>
          </a:p>
          <a:p>
            <a:pPr lvl="2"/>
            <a:r>
              <a:rPr lang="en-US" sz="2000" b="1" dirty="0" smtClean="0">
                <a:solidFill>
                  <a:srgbClr val="3366FF"/>
                </a:solidFill>
                <a:latin typeface="Courier New" pitchFamily="49" charset="0"/>
              </a:rPr>
              <a:t>Dim age as Integer</a:t>
            </a:r>
            <a:endParaRPr lang="en-US" sz="2000" b="1" dirty="0">
              <a:solidFill>
                <a:srgbClr val="3366FF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.NET Structures &amp; Languages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686800" cy="430212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Constants</a:t>
            </a:r>
          </a:p>
          <a:p>
            <a:pPr lvl="1"/>
            <a:r>
              <a:rPr lang="en-US" dirty="0"/>
              <a:t>Literals (simply a value): </a:t>
            </a:r>
            <a:r>
              <a:rPr lang="en-US" sz="2400" b="1" dirty="0">
                <a:solidFill>
                  <a:srgbClr val="3366FF"/>
                </a:solidFill>
                <a:latin typeface="Courier New" pitchFamily="49" charset="0"/>
              </a:rPr>
              <a:t>Const 19.95</a:t>
            </a:r>
          </a:p>
          <a:p>
            <a:pPr lvl="1"/>
            <a:r>
              <a:rPr lang="en-US" dirty="0"/>
              <a:t>Symbolic (includes name): </a:t>
            </a:r>
            <a:r>
              <a:rPr lang="en-US" sz="2400" b="1" dirty="0">
                <a:solidFill>
                  <a:srgbClr val="3366FF"/>
                </a:solidFill>
                <a:latin typeface="Courier New" pitchFamily="49" charset="0"/>
              </a:rPr>
              <a:t>Const </a:t>
            </a:r>
            <a:r>
              <a:rPr lang="en-US" sz="2400" b="1" dirty="0" err="1">
                <a:solidFill>
                  <a:srgbClr val="3366FF"/>
                </a:solidFill>
                <a:latin typeface="Courier New" pitchFamily="49" charset="0"/>
              </a:rPr>
              <a:t>TVPrice</a:t>
            </a:r>
            <a:r>
              <a:rPr lang="en-US" sz="2400" b="1" dirty="0">
                <a:solidFill>
                  <a:srgbClr val="3366FF"/>
                </a:solidFill>
                <a:latin typeface="Courier New" pitchFamily="49" charset="0"/>
              </a:rPr>
              <a:t>=19.95</a:t>
            </a:r>
          </a:p>
          <a:p>
            <a:r>
              <a:rPr lang="en-US" dirty="0">
                <a:solidFill>
                  <a:srgbClr val="FF0000"/>
                </a:solidFill>
              </a:rPr>
              <a:t>Comments</a:t>
            </a:r>
          </a:p>
          <a:p>
            <a:pPr lvl="1"/>
            <a:r>
              <a:rPr lang="en-US" dirty="0"/>
              <a:t>Begins with apostrophe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.NET Structures &amp; Languages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Data types</a:t>
            </a:r>
          </a:p>
          <a:p>
            <a:pPr lvl="1"/>
            <a:r>
              <a:rPr lang="en-US" dirty="0"/>
              <a:t>Boolean</a:t>
            </a:r>
          </a:p>
          <a:p>
            <a:pPr lvl="1"/>
            <a:r>
              <a:rPr lang="en-US" dirty="0" smtClean="0"/>
              <a:t>Byte</a:t>
            </a:r>
          </a:p>
          <a:p>
            <a:pPr lvl="1"/>
            <a:r>
              <a:rPr lang="en-US" dirty="0" smtClean="0"/>
              <a:t>Char</a:t>
            </a:r>
            <a:endParaRPr lang="en-US" dirty="0"/>
          </a:p>
          <a:p>
            <a:pPr lvl="1"/>
            <a:r>
              <a:rPr lang="en-US" dirty="0" smtClean="0"/>
              <a:t>Date</a:t>
            </a:r>
          </a:p>
          <a:p>
            <a:pPr lvl="1"/>
            <a:r>
              <a:rPr lang="en-US" dirty="0" smtClean="0"/>
              <a:t>Double</a:t>
            </a:r>
          </a:p>
          <a:p>
            <a:pPr lvl="1"/>
            <a:r>
              <a:rPr lang="en-US" dirty="0" smtClean="0"/>
              <a:t>Integer</a:t>
            </a:r>
            <a:endParaRPr lang="en-US" dirty="0"/>
          </a:p>
          <a:p>
            <a:pPr lvl="1"/>
            <a:r>
              <a:rPr lang="en-US" dirty="0" smtClean="0"/>
              <a:t>Long</a:t>
            </a:r>
          </a:p>
          <a:p>
            <a:pPr lvl="1"/>
            <a:r>
              <a:rPr lang="en-US" dirty="0" smtClean="0"/>
              <a:t>Object</a:t>
            </a:r>
          </a:p>
          <a:p>
            <a:pPr lvl="1"/>
            <a:r>
              <a:rPr lang="en-US" dirty="0" smtClean="0"/>
              <a:t>Single</a:t>
            </a:r>
          </a:p>
          <a:p>
            <a:pPr lvl="1"/>
            <a:r>
              <a:rPr lang="en-US" dirty="0" smtClean="0"/>
              <a:t>String</a:t>
            </a:r>
            <a:endParaRPr lang="en-US" dirty="0"/>
          </a:p>
          <a:p>
            <a:pPr lvl="1"/>
            <a:r>
              <a:rPr lang="en-US" dirty="0"/>
              <a:t>User-defined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.NET Structures &amp; Languages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FF0000"/>
                </a:solidFill>
              </a:rPr>
              <a:t>Operators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Assignment</a:t>
            </a:r>
          </a:p>
          <a:p>
            <a:pPr lvl="2">
              <a:lnSpc>
                <a:spcPct val="90000"/>
              </a:lnSpc>
            </a:pPr>
            <a:r>
              <a:rPr lang="en-US" b="1" dirty="0">
                <a:solidFill>
                  <a:srgbClr val="3366FF"/>
                </a:solidFill>
                <a:latin typeface="Courier New" pitchFamily="49" charset="0"/>
              </a:rPr>
              <a:t>=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Arithmetic</a:t>
            </a:r>
          </a:p>
          <a:p>
            <a:pPr lvl="2">
              <a:lnSpc>
                <a:spcPct val="90000"/>
              </a:lnSpc>
            </a:pPr>
            <a:r>
              <a:rPr lang="en-US" b="1" dirty="0">
                <a:solidFill>
                  <a:srgbClr val="3366FF"/>
                </a:solidFill>
                <a:latin typeface="Courier New" pitchFamily="49" charset="0"/>
              </a:rPr>
              <a:t>+  -  /  *  ^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Relational</a:t>
            </a:r>
          </a:p>
          <a:p>
            <a:pPr lvl="2">
              <a:lnSpc>
                <a:spcPct val="90000"/>
              </a:lnSpc>
            </a:pPr>
            <a:r>
              <a:rPr lang="en-US" b="1" dirty="0">
                <a:solidFill>
                  <a:srgbClr val="3366FF"/>
                </a:solidFill>
                <a:latin typeface="Courier New" pitchFamily="49" charset="0"/>
              </a:rPr>
              <a:t>&lt;  &lt;=  =  &lt;&gt;  &gt;=  &gt;</a:t>
            </a:r>
          </a:p>
          <a:p>
            <a:pPr lvl="2">
              <a:lnSpc>
                <a:spcPct val="90000"/>
              </a:lnSpc>
            </a:pPr>
            <a:r>
              <a:rPr lang="en-US" b="1" dirty="0" smtClean="0">
                <a:solidFill>
                  <a:srgbClr val="3366FF"/>
                </a:solidFill>
                <a:latin typeface="Courier New" pitchFamily="49" charset="0"/>
              </a:rPr>
              <a:t>Like</a:t>
            </a:r>
          </a:p>
          <a:p>
            <a:pPr lvl="3">
              <a:lnSpc>
                <a:spcPct val="90000"/>
              </a:lnSpc>
            </a:pPr>
            <a:r>
              <a:rPr lang="en-US" sz="2000" dirty="0" smtClean="0"/>
              <a:t>Wild cards</a:t>
            </a:r>
          </a:p>
          <a:p>
            <a:pPr lvl="4">
              <a:lnSpc>
                <a:spcPct val="90000"/>
              </a:lnSpc>
            </a:pPr>
            <a:r>
              <a:rPr lang="en-US" b="1" dirty="0" smtClean="0">
                <a:solidFill>
                  <a:srgbClr val="3366FF"/>
                </a:solidFill>
                <a:latin typeface="Courier New" pitchFamily="49" charset="0"/>
              </a:rPr>
              <a:t>*</a:t>
            </a:r>
          </a:p>
          <a:p>
            <a:pPr lvl="4">
              <a:lnSpc>
                <a:spcPct val="90000"/>
              </a:lnSpc>
            </a:pPr>
            <a:r>
              <a:rPr lang="en-US" b="1" dirty="0" smtClean="0">
                <a:solidFill>
                  <a:srgbClr val="3366FF"/>
                </a:solidFill>
                <a:latin typeface="Courier New" pitchFamily="49" charset="0"/>
              </a:rPr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.NET Structures &amp; Languages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Operators</a:t>
            </a:r>
            <a:r>
              <a:rPr lang="en-US" dirty="0"/>
              <a:t> </a:t>
            </a:r>
            <a:r>
              <a:rPr lang="en-US" sz="1800" dirty="0"/>
              <a:t>(cont.)</a:t>
            </a:r>
            <a:endParaRPr lang="en-US" dirty="0"/>
          </a:p>
          <a:p>
            <a:pPr lvl="1"/>
            <a:r>
              <a:rPr lang="en-US" dirty="0"/>
              <a:t>Logical</a:t>
            </a:r>
          </a:p>
          <a:p>
            <a:pPr lvl="2"/>
            <a:r>
              <a:rPr lang="en-US" b="1" dirty="0">
                <a:solidFill>
                  <a:srgbClr val="3366FF"/>
                </a:solidFill>
                <a:latin typeface="Courier New" pitchFamily="49" charset="0"/>
              </a:rPr>
              <a:t>and</a:t>
            </a:r>
          </a:p>
          <a:p>
            <a:pPr lvl="2"/>
            <a:r>
              <a:rPr lang="en-US" b="1" dirty="0">
                <a:solidFill>
                  <a:srgbClr val="3366FF"/>
                </a:solidFill>
                <a:latin typeface="Courier New" pitchFamily="49" charset="0"/>
              </a:rPr>
              <a:t>or</a:t>
            </a:r>
          </a:p>
          <a:p>
            <a:pPr lvl="1"/>
            <a:r>
              <a:rPr lang="en-US" dirty="0"/>
              <a:t>Concatenation</a:t>
            </a:r>
          </a:p>
          <a:p>
            <a:pPr lvl="2"/>
            <a:r>
              <a:rPr lang="en-US" b="1" dirty="0">
                <a:solidFill>
                  <a:srgbClr val="3366FF"/>
                </a:solidFill>
                <a:latin typeface="Courier New" pitchFamily="49" charset="0"/>
              </a:rPr>
              <a:t>+</a:t>
            </a:r>
          </a:p>
          <a:p>
            <a:pPr lvl="2"/>
            <a:r>
              <a:rPr lang="en-US" b="1" dirty="0">
                <a:solidFill>
                  <a:srgbClr val="3366FF"/>
                </a:solidFill>
                <a:latin typeface="Courier New" pitchFamily="49" charset="0"/>
              </a:rPr>
              <a:t>&amp;</a:t>
            </a:r>
          </a:p>
          <a:p>
            <a:pPr lvl="2"/>
            <a:r>
              <a:rPr lang="en-US" b="1" dirty="0" err="1">
                <a:solidFill>
                  <a:srgbClr val="3366FF"/>
                </a:solidFill>
                <a:latin typeface="Courier New" pitchFamily="49" charset="0"/>
              </a:rPr>
              <a:t>Concat</a:t>
            </a:r>
            <a:endParaRPr lang="en-US" b="1" dirty="0">
              <a:solidFill>
                <a:srgbClr val="3366FF"/>
              </a:solidFill>
              <a:latin typeface="Courier New" pitchFamily="49" charset="0"/>
            </a:endParaRPr>
          </a:p>
          <a:p>
            <a:pPr lvl="3"/>
            <a:r>
              <a:rPr lang="en-US" b="1" dirty="0">
                <a:solidFill>
                  <a:srgbClr val="3366FF"/>
                </a:solidFill>
                <a:latin typeface="Courier New" pitchFamily="49" charset="0"/>
              </a:rPr>
              <a:t>Result = </a:t>
            </a:r>
            <a:r>
              <a:rPr lang="en-US" b="1" dirty="0" err="1">
                <a:solidFill>
                  <a:srgbClr val="3366FF"/>
                </a:solidFill>
                <a:latin typeface="Courier New" pitchFamily="49" charset="0"/>
              </a:rPr>
              <a:t>String.Concat</a:t>
            </a:r>
            <a:r>
              <a:rPr lang="en-US" b="1" dirty="0">
                <a:solidFill>
                  <a:srgbClr val="3366FF"/>
                </a:solidFill>
                <a:latin typeface="Courier New" pitchFamily="49" charset="0"/>
              </a:rPr>
              <a:t>(Str1, Str2)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.NET Structures &amp; Languages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Control Structures</a:t>
            </a:r>
          </a:p>
          <a:p>
            <a:pPr lvl="1"/>
            <a:r>
              <a:rPr lang="en-US" sz="2400" b="1" dirty="0">
                <a:solidFill>
                  <a:srgbClr val="3366FF"/>
                </a:solidFill>
                <a:latin typeface="Courier New" pitchFamily="49" charset="0"/>
              </a:rPr>
              <a:t>If…Then…Else…End If</a:t>
            </a:r>
          </a:p>
          <a:p>
            <a:pPr lvl="2"/>
            <a:r>
              <a:rPr lang="en-US" sz="2000" b="1" dirty="0" smtClean="0">
                <a:solidFill>
                  <a:srgbClr val="3366FF"/>
                </a:solidFill>
                <a:latin typeface="Courier New" pitchFamily="49" charset="0"/>
              </a:rPr>
              <a:t>Note: {}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not needed</a:t>
            </a:r>
          </a:p>
          <a:p>
            <a:pPr lvl="1"/>
            <a:r>
              <a:rPr lang="en-US" sz="2400" b="1" dirty="0">
                <a:solidFill>
                  <a:srgbClr val="3366FF"/>
                </a:solidFill>
                <a:latin typeface="Courier New" pitchFamily="49" charset="0"/>
              </a:rPr>
              <a:t>Select…Case</a:t>
            </a:r>
          </a:p>
          <a:p>
            <a:pPr lvl="1"/>
            <a:endParaRPr lang="en-US" sz="2400" b="1" dirty="0">
              <a:solidFill>
                <a:srgbClr val="3366FF"/>
              </a:solidFill>
              <a:latin typeface="Courier New" pitchFamily="49" charset="0"/>
            </a:endParaRPr>
          </a:p>
          <a:p>
            <a:pPr lvl="1"/>
            <a:r>
              <a:rPr lang="en-US" sz="2400" b="1" dirty="0">
                <a:solidFill>
                  <a:srgbClr val="3366FF"/>
                </a:solidFill>
                <a:latin typeface="Courier New" pitchFamily="49" charset="0"/>
              </a:rPr>
              <a:t>Do While…Loop</a:t>
            </a:r>
          </a:p>
          <a:p>
            <a:pPr lvl="1"/>
            <a:r>
              <a:rPr lang="en-US" sz="2400" b="1" dirty="0">
                <a:solidFill>
                  <a:srgbClr val="3366FF"/>
                </a:solidFill>
                <a:latin typeface="Courier New" pitchFamily="49" charset="0"/>
              </a:rPr>
              <a:t>Do…Loop </a:t>
            </a:r>
            <a:r>
              <a:rPr lang="en-US" sz="2400" b="1" dirty="0" err="1">
                <a:solidFill>
                  <a:srgbClr val="3366FF"/>
                </a:solidFill>
                <a:latin typeface="Courier New" pitchFamily="49" charset="0"/>
              </a:rPr>
              <a:t>While|Until</a:t>
            </a:r>
            <a:r>
              <a:rPr lang="en-US" sz="2400" b="1" dirty="0">
                <a:solidFill>
                  <a:srgbClr val="3366FF"/>
                </a:solidFill>
                <a:latin typeface="Courier New" pitchFamily="49" charset="0"/>
              </a:rPr>
              <a:t>… </a:t>
            </a:r>
          </a:p>
          <a:p>
            <a:pPr lvl="1"/>
            <a:r>
              <a:rPr lang="en-US" sz="2400" b="1" dirty="0">
                <a:solidFill>
                  <a:srgbClr val="3366FF"/>
                </a:solidFill>
                <a:latin typeface="Courier New" pitchFamily="49" charset="0"/>
              </a:rPr>
              <a:t>While…End While</a:t>
            </a:r>
          </a:p>
          <a:p>
            <a:pPr lvl="1"/>
            <a:r>
              <a:rPr lang="en-US" sz="2400" b="1" dirty="0">
                <a:solidFill>
                  <a:srgbClr val="3366FF"/>
                </a:solidFill>
                <a:latin typeface="Courier New" pitchFamily="49" charset="0"/>
              </a:rPr>
              <a:t>For…To…Next</a:t>
            </a:r>
          </a:p>
          <a:p>
            <a:pPr lvl="1"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Application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What savings are needed to achieve a specific retirement goal?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Variables</a:t>
            </a:r>
          </a:p>
          <a:p>
            <a:pPr lvl="2"/>
            <a:r>
              <a:rPr lang="en-US" dirty="0"/>
              <a:t>Amount </a:t>
            </a:r>
            <a:r>
              <a:rPr lang="en-US" dirty="0" smtClean="0"/>
              <a:t>desired at </a:t>
            </a:r>
            <a:r>
              <a:rPr lang="en-US" dirty="0"/>
              <a:t>retirement</a:t>
            </a:r>
          </a:p>
          <a:p>
            <a:pPr lvl="2"/>
            <a:r>
              <a:rPr lang="en-US" dirty="0"/>
              <a:t>Amount saved each month</a:t>
            </a:r>
          </a:p>
          <a:p>
            <a:pPr lvl="2"/>
            <a:r>
              <a:rPr lang="en-US" dirty="0"/>
              <a:t>Time until retirement</a:t>
            </a:r>
          </a:p>
          <a:p>
            <a:pPr lvl="2"/>
            <a:r>
              <a:rPr lang="en-US" dirty="0"/>
              <a:t>Interest rate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VS.NET permits programming in a visual environment</a:t>
            </a:r>
          </a:p>
          <a:p>
            <a:r>
              <a:rPr lang="en-US"/>
              <a:t>That means developing via forms using drag-and-drop techniques</a:t>
            </a:r>
          </a:p>
          <a:p>
            <a:r>
              <a:rPr lang="en-US"/>
              <a:t>Hand-coding is available also</a:t>
            </a:r>
          </a:p>
          <a:p>
            <a:r>
              <a:rPr lang="en-US"/>
              <a:t>We’ll be using Visual Basic.NET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Application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FF0000"/>
                </a:solidFill>
              </a:rPr>
              <a:t>Web page format </a:t>
            </a:r>
            <a:r>
              <a:rPr lang="en-US" sz="1600" dirty="0"/>
              <a:t>(client or user side)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Welcome page with link to a form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Data entry form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Results shown in browser window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Could be update of current page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Could be a new page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FF0000"/>
                </a:solidFill>
              </a:rPr>
              <a:t>Validation of input on client side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JavaScript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Ensure numbers are numbers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Ensure data is within a valid range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Etc.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FF0000"/>
                </a:solidFill>
              </a:rPr>
              <a:t>Processing on server side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Computations (usually intensive)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Retrieval of sensitive data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Preparation of presentation of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Application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Server-side processing is a little different</a:t>
            </a:r>
          </a:p>
          <a:p>
            <a:pPr lvl="1">
              <a:lnSpc>
                <a:spcPct val="90000"/>
              </a:lnSpc>
            </a:pPr>
            <a:r>
              <a:rPr lang="en-US" sz="2400" i="1" dirty="0"/>
              <a:t>Web form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Web page in HTML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Contains a form: &lt;form&gt;…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Form “written” in HTML on client side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Sent to the client from the server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Page &amp; form start on server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Contains HTML and other elements (XML)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Application also includes </a:t>
            </a:r>
            <a:r>
              <a:rPr lang="en-US" sz="2000" i="1" dirty="0"/>
              <a:t>code behind the page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Web form and Code-Behind page automatically generated by VS.NET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hlinkClick r:id="rId2"/>
              </a:rPr>
              <a:t>http://coit-ts2003.uncc.edu/ccui/liststreets.aspx</a:t>
            </a:r>
            <a:r>
              <a:rPr lang="en-US" sz="20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Object-Oriented Concepts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Object-oriented programming</a:t>
            </a:r>
          </a:p>
          <a:p>
            <a:pPr lvl="1">
              <a:lnSpc>
                <a:spcPct val="90000"/>
              </a:lnSpc>
            </a:pPr>
            <a:r>
              <a:rPr lang="en-US"/>
              <a:t>Certain block of code treated as reusable </a:t>
            </a:r>
            <a:r>
              <a:rPr lang="en-US" i="1"/>
              <a:t>objects</a:t>
            </a:r>
          </a:p>
          <a:p>
            <a:pPr lvl="1">
              <a:lnSpc>
                <a:spcPct val="90000"/>
              </a:lnSpc>
            </a:pPr>
            <a:r>
              <a:rPr lang="en-US"/>
              <a:t>Accept certain inputs</a:t>
            </a:r>
          </a:p>
          <a:p>
            <a:pPr lvl="1">
              <a:lnSpc>
                <a:spcPct val="90000"/>
              </a:lnSpc>
            </a:pPr>
            <a:r>
              <a:rPr lang="en-US"/>
              <a:t>Produce certain outputs</a:t>
            </a:r>
          </a:p>
          <a:p>
            <a:pPr lvl="1">
              <a:lnSpc>
                <a:spcPct val="90000"/>
              </a:lnSpc>
            </a:pPr>
            <a:r>
              <a:rPr lang="en-US"/>
              <a:t>Keep track of certain data (values)</a:t>
            </a:r>
          </a:p>
          <a:p>
            <a:pPr lvl="1">
              <a:lnSpc>
                <a:spcPct val="90000"/>
              </a:lnSpc>
            </a:pPr>
            <a:r>
              <a:rPr lang="en-US"/>
              <a:t>Programmer doesn’t have to know </a:t>
            </a:r>
            <a:r>
              <a:rPr lang="en-US" u="sng"/>
              <a:t>how</a:t>
            </a:r>
            <a:r>
              <a:rPr lang="en-US"/>
              <a:t> the output is produced, only how to manipulate the object</a:t>
            </a:r>
          </a:p>
          <a:p>
            <a:pPr lvl="1">
              <a:lnSpc>
                <a:spcPct val="90000"/>
              </a:lnSpc>
            </a:pPr>
            <a:r>
              <a:rPr lang="en-US"/>
              <a:t>Programmer has to know what parts of an object can be manipulated by what means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Object-Oriented Concepts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876800"/>
          </a:xfrm>
        </p:spPr>
        <p:txBody>
          <a:bodyPr/>
          <a:lstStyle/>
          <a:p>
            <a:r>
              <a:rPr lang="en-US" dirty="0"/>
              <a:t>Properties</a:t>
            </a:r>
          </a:p>
          <a:p>
            <a:pPr lvl="1"/>
            <a:r>
              <a:rPr lang="en-US" dirty="0"/>
              <a:t>Contain values</a:t>
            </a:r>
          </a:p>
          <a:p>
            <a:pPr lvl="1"/>
            <a:r>
              <a:rPr lang="en-US" dirty="0"/>
              <a:t>Addressable</a:t>
            </a:r>
          </a:p>
          <a:p>
            <a:pPr lvl="2"/>
            <a:r>
              <a:rPr lang="en-US" dirty="0"/>
              <a:t>That is, programmer has access to the property</a:t>
            </a:r>
          </a:p>
          <a:p>
            <a:pPr lvl="2"/>
            <a:r>
              <a:rPr lang="en-US" dirty="0"/>
              <a:t>Access can be restricted</a:t>
            </a:r>
          </a:p>
          <a:p>
            <a:pPr lvl="3"/>
            <a:r>
              <a:rPr lang="en-US" dirty="0"/>
              <a:t>Local access only</a:t>
            </a:r>
          </a:p>
          <a:p>
            <a:pPr lvl="4"/>
            <a:r>
              <a:rPr lang="en-US" dirty="0"/>
              <a:t>Controlled</a:t>
            </a:r>
          </a:p>
          <a:p>
            <a:pPr lvl="3"/>
            <a:r>
              <a:rPr lang="en-US" dirty="0"/>
              <a:t>“Friendly” </a:t>
            </a:r>
            <a:r>
              <a:rPr lang="en-US" dirty="0" smtClean="0"/>
              <a:t>access</a:t>
            </a:r>
          </a:p>
          <a:p>
            <a:pPr lvl="4"/>
            <a:r>
              <a:rPr lang="en-US" dirty="0" smtClean="0"/>
              <a:t>A known caller</a:t>
            </a:r>
            <a:endParaRPr lang="en-US" dirty="0"/>
          </a:p>
          <a:p>
            <a:pPr lvl="3"/>
            <a:r>
              <a:rPr lang="en-US" dirty="0"/>
              <a:t>Global access</a:t>
            </a:r>
          </a:p>
          <a:p>
            <a:pPr lvl="4"/>
            <a:r>
              <a:rPr lang="en-US" dirty="0"/>
              <a:t>No </a:t>
            </a:r>
            <a:r>
              <a:rPr lang="en-US" dirty="0" smtClean="0"/>
              <a:t>control – any program can access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Object-Oriented Concepts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5029200"/>
          </a:xfrm>
        </p:spPr>
        <p:txBody>
          <a:bodyPr>
            <a:normAutofit fontScale="92500"/>
          </a:bodyPr>
          <a:lstStyle/>
          <a:p>
            <a:r>
              <a:rPr lang="en-US" sz="2800" dirty="0"/>
              <a:t>Methods</a:t>
            </a:r>
          </a:p>
          <a:p>
            <a:pPr lvl="1"/>
            <a:r>
              <a:rPr lang="en-US" sz="2400" dirty="0"/>
              <a:t>Functions that the object can perform</a:t>
            </a:r>
          </a:p>
          <a:p>
            <a:pPr lvl="1"/>
            <a:r>
              <a:rPr lang="en-US" sz="2400" dirty="0"/>
              <a:t>Can supply data via </a:t>
            </a:r>
            <a:r>
              <a:rPr lang="en-US" sz="2400" i="1" dirty="0"/>
              <a:t>arguments</a:t>
            </a:r>
          </a:p>
          <a:p>
            <a:pPr lvl="1"/>
            <a:r>
              <a:rPr lang="en-US" sz="2400" dirty="0"/>
              <a:t>Can return a value</a:t>
            </a:r>
          </a:p>
          <a:p>
            <a:pPr lvl="1"/>
            <a:r>
              <a:rPr lang="en-US" sz="2400" u="sng" dirty="0"/>
              <a:t>Don’t</a:t>
            </a:r>
            <a:r>
              <a:rPr lang="en-US" sz="2400" dirty="0"/>
              <a:t> have to know how they </a:t>
            </a:r>
            <a:r>
              <a:rPr lang="en-US" sz="2400" dirty="0" smtClean="0"/>
              <a:t>work</a:t>
            </a:r>
          </a:p>
          <a:p>
            <a:pPr lvl="1"/>
            <a:r>
              <a:rPr lang="en-US" sz="2400" dirty="0" smtClean="0"/>
              <a:t>Do have to know:</a:t>
            </a:r>
            <a:endParaRPr lang="en-US" sz="2400" dirty="0"/>
          </a:p>
          <a:p>
            <a:pPr lvl="2"/>
            <a:r>
              <a:rPr lang="en-US" sz="2000" dirty="0"/>
              <a:t>What do you give </a:t>
            </a:r>
            <a:r>
              <a:rPr lang="en-US" sz="2000" dirty="0" smtClean="0"/>
              <a:t>it (parameters)</a:t>
            </a:r>
            <a:endParaRPr lang="en-US" sz="2000" dirty="0"/>
          </a:p>
          <a:p>
            <a:pPr lvl="2"/>
            <a:r>
              <a:rPr lang="en-US" sz="2000" dirty="0"/>
              <a:t>What do you get  </a:t>
            </a:r>
            <a:r>
              <a:rPr lang="en-US" sz="2000" dirty="0" smtClean="0"/>
              <a:t>back (return value)</a:t>
            </a:r>
          </a:p>
          <a:p>
            <a:pPr lvl="2"/>
            <a:r>
              <a:rPr lang="en-US" sz="2000" dirty="0" smtClean="0"/>
              <a:t>What it changes (properties)</a:t>
            </a:r>
            <a:endParaRPr lang="en-US" sz="2000" dirty="0"/>
          </a:p>
          <a:p>
            <a:pPr lvl="1"/>
            <a:r>
              <a:rPr lang="en-US" sz="2400" dirty="0" smtClean="0"/>
              <a:t>It is a way </a:t>
            </a:r>
            <a:r>
              <a:rPr lang="en-US" sz="2400" dirty="0"/>
              <a:t>to safely access or change properties</a:t>
            </a:r>
          </a:p>
          <a:p>
            <a:pPr lvl="2"/>
            <a:r>
              <a:rPr lang="en-US" sz="2000" i="1" dirty="0"/>
              <a:t>e.g. </a:t>
            </a:r>
            <a:r>
              <a:rPr lang="en-US" sz="2000" dirty="0"/>
              <a:t>a method could accept a request for a withdrawal from an ATM</a:t>
            </a:r>
          </a:p>
          <a:p>
            <a:pPr lvl="2"/>
            <a:r>
              <a:rPr lang="en-US" sz="2000" dirty="0"/>
              <a:t>Validate the amount is between $10 and $400 before issuing the money and updating accounts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Object-Oriented Concepts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Events</a:t>
            </a:r>
          </a:p>
          <a:p>
            <a:pPr lvl="1"/>
            <a:r>
              <a:rPr lang="en-US"/>
              <a:t>Triggers that are activated in specific situations</a:t>
            </a:r>
          </a:p>
          <a:p>
            <a:pPr lvl="1"/>
            <a:r>
              <a:rPr lang="en-US"/>
              <a:t>Affects object without user intervention</a:t>
            </a:r>
          </a:p>
          <a:p>
            <a:r>
              <a:rPr lang="en-US"/>
              <a:t>Many objects are already part of the VS.NET environment</a:t>
            </a:r>
          </a:p>
          <a:p>
            <a:pPr lvl="1"/>
            <a:r>
              <a:rPr lang="en-US"/>
              <a:t>You don’t have to create them, only use them</a:t>
            </a:r>
          </a:p>
          <a:p>
            <a:pPr lvl="1"/>
            <a:r>
              <a:rPr lang="en-US"/>
              <a:t>You </a:t>
            </a:r>
            <a:r>
              <a:rPr lang="en-US" u="sng"/>
              <a:t>can</a:t>
            </a:r>
            <a:r>
              <a:rPr lang="en-US"/>
              <a:t> build your own objects if you need 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Object-Oriented Concepts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>
                <a:solidFill>
                  <a:srgbClr val="FF0000"/>
                </a:solidFill>
              </a:rPr>
              <a:t>Objects</a:t>
            </a:r>
            <a:r>
              <a:rPr lang="en-US" dirty="0"/>
              <a:t> are derived from </a:t>
            </a:r>
            <a:r>
              <a:rPr lang="en-US" i="1" dirty="0">
                <a:solidFill>
                  <a:srgbClr val="FF0000"/>
                </a:solidFill>
              </a:rPr>
              <a:t>classes</a:t>
            </a:r>
          </a:p>
          <a:p>
            <a:r>
              <a:rPr lang="en-US" i="1" dirty="0">
                <a:solidFill>
                  <a:srgbClr val="FF0000"/>
                </a:solidFill>
              </a:rPr>
              <a:t>Classes</a:t>
            </a:r>
            <a:r>
              <a:rPr lang="en-US" dirty="0"/>
              <a:t> are basically </a:t>
            </a:r>
            <a:r>
              <a:rPr lang="en-US" dirty="0">
                <a:solidFill>
                  <a:srgbClr val="FF0000"/>
                </a:solidFill>
              </a:rPr>
              <a:t>templates</a:t>
            </a:r>
          </a:p>
          <a:p>
            <a:pPr lvl="1"/>
            <a:r>
              <a:rPr lang="en-US" dirty="0"/>
              <a:t>Car is a </a:t>
            </a:r>
            <a:r>
              <a:rPr lang="en-US" dirty="0" smtClean="0"/>
              <a:t>class</a:t>
            </a:r>
          </a:p>
          <a:p>
            <a:pPr lvl="2"/>
            <a:r>
              <a:rPr lang="en-US" dirty="0" smtClean="0"/>
              <a:t>4 wheels</a:t>
            </a:r>
          </a:p>
          <a:p>
            <a:pPr lvl="2"/>
            <a:r>
              <a:rPr lang="en-US" dirty="0" smtClean="0"/>
              <a:t>Engine</a:t>
            </a:r>
            <a:endParaRPr lang="en-US" dirty="0"/>
          </a:p>
          <a:p>
            <a:r>
              <a:rPr lang="en-US" dirty="0"/>
              <a:t>An object is an </a:t>
            </a:r>
            <a:r>
              <a:rPr lang="en-US" i="1" dirty="0">
                <a:solidFill>
                  <a:srgbClr val="FF0000"/>
                </a:solidFill>
              </a:rPr>
              <a:t>instance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of a class</a:t>
            </a:r>
          </a:p>
          <a:p>
            <a:pPr lvl="1"/>
            <a:r>
              <a:rPr lang="en-US" dirty="0"/>
              <a:t>Creating an object is called </a:t>
            </a:r>
            <a:r>
              <a:rPr lang="en-US" i="1" dirty="0">
                <a:solidFill>
                  <a:srgbClr val="FF0000"/>
                </a:solidFill>
              </a:rPr>
              <a:t>instantiation</a:t>
            </a:r>
          </a:p>
          <a:p>
            <a:pPr lvl="1"/>
            <a:r>
              <a:rPr lang="en-US" dirty="0"/>
              <a:t>Making a Honda is instantiating a car</a:t>
            </a:r>
          </a:p>
          <a:p>
            <a:pPr lvl="2"/>
            <a:r>
              <a:rPr lang="en-US" dirty="0"/>
              <a:t>VIN JHMEJ854*WC123456 is a specific car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Object-Oriented Concepts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>
                <a:solidFill>
                  <a:srgbClr val="3366FF"/>
                </a:solidFill>
              </a:rPr>
              <a:t>Encapsulation</a:t>
            </a:r>
          </a:p>
          <a:p>
            <a:pPr lvl="1"/>
            <a:r>
              <a:rPr lang="en-US" dirty="0"/>
              <a:t>Objects can be used without knowing what goes on inside them</a:t>
            </a:r>
          </a:p>
          <a:p>
            <a:r>
              <a:rPr lang="en-US" i="1" dirty="0">
                <a:solidFill>
                  <a:srgbClr val="0070C0"/>
                </a:solidFill>
              </a:rPr>
              <a:t>Inheritance</a:t>
            </a:r>
          </a:p>
          <a:p>
            <a:pPr lvl="1"/>
            <a:r>
              <a:rPr lang="en-US" dirty="0"/>
              <a:t>New classes can be created based on </a:t>
            </a:r>
            <a:r>
              <a:rPr lang="en-US" i="1" dirty="0"/>
              <a:t>base</a:t>
            </a:r>
            <a:r>
              <a:rPr lang="en-US" dirty="0"/>
              <a:t> classes</a:t>
            </a:r>
          </a:p>
          <a:p>
            <a:pPr lvl="1"/>
            <a:r>
              <a:rPr lang="en-US" dirty="0"/>
              <a:t>Each new </a:t>
            </a:r>
            <a:r>
              <a:rPr lang="en-US" i="1" dirty="0"/>
              <a:t>derived</a:t>
            </a:r>
            <a:r>
              <a:rPr lang="en-US" dirty="0"/>
              <a:t> class</a:t>
            </a:r>
          </a:p>
          <a:p>
            <a:pPr lvl="2"/>
            <a:r>
              <a:rPr lang="en-US" dirty="0"/>
              <a:t>Inherits the properties and methods of the base class</a:t>
            </a:r>
          </a:p>
          <a:p>
            <a:pPr lvl="2"/>
            <a:r>
              <a:rPr lang="en-US" dirty="0"/>
              <a:t>May have properties and methods not in the base class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Object-Oriented Concepts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6482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800" i="1" dirty="0">
                <a:solidFill>
                  <a:srgbClr val="0070C0"/>
                </a:solidFill>
              </a:rPr>
              <a:t>Polymorphism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Properties and methods of both base and derived classes can have the same name and be used in the same way</a:t>
            </a:r>
          </a:p>
          <a:p>
            <a:pPr lvl="1">
              <a:lnSpc>
                <a:spcPct val="80000"/>
              </a:lnSpc>
              <a:buNone/>
            </a:pPr>
            <a:r>
              <a:rPr lang="en-US" sz="2400" dirty="0" smtClean="0"/>
              <a:t> </a:t>
            </a:r>
            <a:r>
              <a:rPr lang="en-US" sz="2400" i="1" dirty="0" smtClean="0">
                <a:solidFill>
                  <a:srgbClr val="FF0000"/>
                </a:solidFill>
              </a:rPr>
              <a:t>- or -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Definitions </a:t>
            </a:r>
            <a:r>
              <a:rPr lang="en-US" sz="2400" dirty="0"/>
              <a:t>can </a:t>
            </a:r>
            <a:r>
              <a:rPr lang="en-US" sz="2400" dirty="0" smtClean="0"/>
              <a:t>do </a:t>
            </a:r>
            <a:r>
              <a:rPr lang="en-US" sz="2400" dirty="0"/>
              <a:t>different </a:t>
            </a:r>
            <a:r>
              <a:rPr lang="en-US" sz="2400" dirty="0" smtClean="0"/>
              <a:t>“tasks” </a:t>
            </a:r>
            <a:r>
              <a:rPr lang="en-US" sz="2400" dirty="0"/>
              <a:t>depending on the type of data worked with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This means that the output of a method may be produced by completely different internal processing methods (using the same “name”)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The user doesn’t care</a:t>
            </a:r>
          </a:p>
          <a:p>
            <a:pPr lvl="2"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800" dirty="0"/>
              <a:t>You’ve used a type of </a:t>
            </a:r>
            <a:r>
              <a:rPr lang="en-US" sz="2800" dirty="0" smtClean="0"/>
              <a:t>polymorphism </a:t>
            </a:r>
            <a:r>
              <a:rPr lang="en-US" sz="2800" dirty="0"/>
              <a:t>in JavaScript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+ operator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In a </a:t>
            </a:r>
            <a:r>
              <a:rPr lang="en-US" sz="2000" dirty="0"/>
              <a:t>math context </a:t>
            </a:r>
            <a:r>
              <a:rPr lang="en-US" sz="2000" dirty="0" smtClean="0"/>
              <a:t>it adds </a:t>
            </a:r>
            <a:r>
              <a:rPr lang="en-US" sz="2000" dirty="0"/>
              <a:t>the numbers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In </a:t>
            </a:r>
            <a:r>
              <a:rPr lang="en-US" sz="2000" dirty="0" smtClean="0"/>
              <a:t>a string context it concatenates </a:t>
            </a:r>
            <a:r>
              <a:rPr lang="en-US" sz="2000" dirty="0"/>
              <a:t>the strings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599</TotalTime>
  <Words>906</Words>
  <Application>Microsoft Office PowerPoint</Application>
  <PresentationFormat>On-screen Show (4:3)</PresentationFormat>
  <Paragraphs>204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Quadrant</vt:lpstr>
      <vt:lpstr>Programming the Web Using Visual Studio .NET</vt:lpstr>
      <vt:lpstr>Introduction</vt:lpstr>
      <vt:lpstr>Object-Oriented Concepts</vt:lpstr>
      <vt:lpstr>Object-Oriented Concepts</vt:lpstr>
      <vt:lpstr>Object-Oriented Concepts</vt:lpstr>
      <vt:lpstr>Object-Oriented Concepts</vt:lpstr>
      <vt:lpstr>Object-Oriented Concepts</vt:lpstr>
      <vt:lpstr>Object-Oriented Concepts</vt:lpstr>
      <vt:lpstr>Object-Oriented Concepts</vt:lpstr>
      <vt:lpstr>.NET Structures &amp; Languages</vt:lpstr>
      <vt:lpstr>.NET Structures &amp; Languages</vt:lpstr>
      <vt:lpstr>.NET Structures &amp; Languages</vt:lpstr>
      <vt:lpstr>.NET Structures &amp; Languages</vt:lpstr>
      <vt:lpstr>.NET Structures &amp; Languages</vt:lpstr>
      <vt:lpstr>.NET Structures &amp; Languages</vt:lpstr>
      <vt:lpstr>.NET Structures &amp; Languages</vt:lpstr>
      <vt:lpstr>.NET Structures &amp; Languages</vt:lpstr>
      <vt:lpstr>.NET Structures &amp; Languages</vt:lpstr>
      <vt:lpstr>Example Application</vt:lpstr>
      <vt:lpstr>Example Application</vt:lpstr>
      <vt:lpstr>Example Application</vt:lpstr>
    </vt:vector>
  </TitlesOfParts>
  <Company>UNC 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NBLONG</dc:creator>
  <cp:lastModifiedBy>tkombol</cp:lastModifiedBy>
  <cp:revision>42</cp:revision>
  <dcterms:created xsi:type="dcterms:W3CDTF">2004-10-24T22:02:55Z</dcterms:created>
  <dcterms:modified xsi:type="dcterms:W3CDTF">2011-08-02T20:49:35Z</dcterms:modified>
</cp:coreProperties>
</file>