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handoutMasterIdLst>
    <p:handoutMasterId r:id="rId18"/>
  </p:handoutMasterIdLst>
  <p:sldIdLst>
    <p:sldId id="256" r:id="rId2"/>
    <p:sldId id="294" r:id="rId3"/>
    <p:sldId id="298" r:id="rId4"/>
    <p:sldId id="302" r:id="rId5"/>
    <p:sldId id="300" r:id="rId6"/>
    <p:sldId id="287" r:id="rId7"/>
    <p:sldId id="296" r:id="rId8"/>
    <p:sldId id="297" r:id="rId9"/>
    <p:sldId id="299" r:id="rId10"/>
    <p:sldId id="301" r:id="rId11"/>
    <p:sldId id="290" r:id="rId12"/>
    <p:sldId id="295" r:id="rId13"/>
    <p:sldId id="292" r:id="rId14"/>
    <p:sldId id="293" r:id="rId15"/>
    <p:sldId id="285" r:id="rId16"/>
    <p:sldId id="277"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2B2B2"/>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2" d="100"/>
          <a:sy n="82" d="100"/>
        </p:scale>
        <p:origin x="-102" y="-23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14ABCC4-BE4A-42FA-A74C-78805EC6F25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2151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2151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Date Placeholder 9"/>
          <p:cNvSpPr>
            <a:spLocks noGrp="1" noChangeArrowheads="1"/>
          </p:cNvSpPr>
          <p:nvPr>
            <p:ph type="dt" sz="quarter" idx="10"/>
          </p:nvPr>
        </p:nvSpPr>
        <p:spPr bwMode="auto">
          <a:xfrm>
            <a:off x="2438400" y="6248400"/>
            <a:ext cx="2130425" cy="474663"/>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a:solidFill>
                  <a:schemeClr val="bg1"/>
                </a:solidFill>
              </a:defRPr>
            </a:lvl1pPr>
          </a:lstStyle>
          <a:p>
            <a:pPr>
              <a:defRPr/>
            </a:pPr>
            <a:endParaRPr lang="en-US"/>
          </a:p>
        </p:txBody>
      </p:sp>
      <p:sp>
        <p:nvSpPr>
          <p:cNvPr id="11" name="Rectangle 10"/>
          <p:cNvSpPr>
            <a:spLocks noGrp="1" noChangeArrowheads="1"/>
          </p:cNvSpPr>
          <p:nvPr>
            <p:ph type="ftr" sz="quarter" idx="11"/>
          </p:nvPr>
        </p:nvSpPr>
        <p:spPr>
          <a:xfrm>
            <a:off x="5791200" y="6248400"/>
            <a:ext cx="2897188" cy="474663"/>
          </a:xfrm>
        </p:spPr>
        <p:txBody>
          <a:bodyPr/>
          <a:lstStyle>
            <a:lvl1pPr algn="r">
              <a:tabLst/>
              <a:defRPr sz="1400"/>
            </a:lvl1pPr>
          </a:lstStyle>
          <a:p>
            <a:pPr>
              <a:defRPr/>
            </a:pPr>
            <a:endParaRPr lang="en-US"/>
          </a:p>
        </p:txBody>
      </p:sp>
      <p:sp>
        <p:nvSpPr>
          <p:cNvPr id="12" name="Slide Number Placeholder 11"/>
          <p:cNvSpPr>
            <a:spLocks noGrp="1" noChangeArrowheads="1"/>
          </p:cNvSpPr>
          <p:nvPr>
            <p:ph type="sldNum" sz="quarter" idx="12"/>
          </p:nvPr>
        </p:nvSpPr>
        <p:spPr bwMode="auto">
          <a:xfrm>
            <a:off x="76200" y="6248400"/>
            <a:ext cx="587375" cy="4889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2600" b="1">
                <a:solidFill>
                  <a:schemeClr val="bg1"/>
                </a:solidFill>
              </a:defRPr>
            </a:lvl1pPr>
          </a:lstStyle>
          <a:p>
            <a:pPr>
              <a:defRPr/>
            </a:pPr>
            <a:fld id="{693B561B-3EAF-401D-BF4C-F04E89B3C9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50617BAB-A2EC-424F-8EF5-D086032646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51881FBD-0EF3-47F2-8F65-D4AB29B1EA2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762000"/>
            <a:ext cx="7924800" cy="5324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ftr" sz="quarter" idx="10"/>
          </p:nvPr>
        </p:nvSpPr>
        <p:spPr>
          <a:ln/>
        </p:spPr>
        <p:txBody>
          <a:bodyPr/>
          <a:lstStyle>
            <a:lvl1pPr>
              <a:defRPr/>
            </a:lvl1pPr>
          </a:lstStyle>
          <a:p>
            <a:pPr>
              <a:defRPr/>
            </a:pPr>
            <a:r>
              <a:rPr lang="en-US"/>
              <a:t>ITIS 2300  8/24/2003 7:57 PM	</a:t>
            </a:r>
            <a:fld id="{3412CEF1-76C5-4E8C-BFEE-68EE75173E7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smtClean="0"/>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10845FBD-4A4A-4D9F-B13F-B164CE22F47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42B59950-B82F-4912-8C06-2DB4153E01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ftr" sz="quarter" idx="10"/>
          </p:nvPr>
        </p:nvSpPr>
        <p:spPr>
          <a:ln/>
        </p:spPr>
        <p:txBody>
          <a:bodyPr/>
          <a:lstStyle>
            <a:lvl1pPr>
              <a:defRPr/>
            </a:lvl1pPr>
          </a:lstStyle>
          <a:p>
            <a:pPr>
              <a:defRPr/>
            </a:pPr>
            <a:r>
              <a:rPr lang="en-US"/>
              <a:t>ITIS 2300  8/24/2003 7:57 PM	</a:t>
            </a:r>
            <a:fld id="{7B1CE30B-9B29-4B38-8D80-331B095EBB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a:t>ITIS 2300  8/24/2003 7:57 PM	</a:t>
            </a:r>
            <a:fld id="{3D999D33-0175-4812-AB07-5190FF3A63A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ftr" sz="quarter" idx="10"/>
          </p:nvPr>
        </p:nvSpPr>
        <p:spPr>
          <a:ln/>
        </p:spPr>
        <p:txBody>
          <a:bodyPr/>
          <a:lstStyle>
            <a:lvl1pPr>
              <a:defRPr/>
            </a:lvl1pPr>
          </a:lstStyle>
          <a:p>
            <a:pPr>
              <a:defRPr/>
            </a:pPr>
            <a:r>
              <a:rPr lang="en-US"/>
              <a:t>ITIS 2300  8/24/2003 7:57 PM	</a:t>
            </a:r>
            <a:fld id="{AC8A55FC-A0DC-4C9C-94FD-62906B2E0E8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a:t>ITIS 2300  8/24/2003 7:57 PM	</a:t>
            </a:r>
            <a:fld id="{47B51127-1C65-4C64-BE8A-FEC4900E48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t>ITIS 2300  8/24/2003 7:57 PM	</a:t>
            </a:r>
            <a:fld id="{E66C4E1B-632F-44D0-8F32-4CB3FD39441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t>ITIS 2300  8/24/2003 7:57 PM	</a:t>
            </a:r>
            <a:fld id="{291E91D2-1CA7-4262-9D65-8E511013D39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7620000" cy="6858000"/>
            <a:chOff x="0" y="0"/>
            <a:chExt cx="4800" cy="4320"/>
          </a:xfrm>
        </p:grpSpPr>
        <p:grpSp>
          <p:nvGrpSpPr>
            <p:cNvPr id="2054" name="Group 3"/>
            <p:cNvGrpSpPr>
              <a:grpSpLocks/>
            </p:cNvGrpSpPr>
            <p:nvPr userDrawn="1"/>
          </p:nvGrpSpPr>
          <p:grpSpPr bwMode="auto">
            <a:xfrm>
              <a:off x="0" y="0"/>
              <a:ext cx="2016" cy="4320"/>
              <a:chOff x="0" y="0"/>
              <a:chExt cx="2016" cy="4320"/>
            </a:xfrm>
          </p:grpSpPr>
          <p:sp>
            <p:nvSpPr>
              <p:cNvPr id="2048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048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2055" name="Group 6"/>
            <p:cNvGrpSpPr>
              <a:grpSpLocks/>
            </p:cNvGrpSpPr>
            <p:nvPr/>
          </p:nvGrpSpPr>
          <p:grpSpPr bwMode="auto">
            <a:xfrm>
              <a:off x="144" y="1248"/>
              <a:ext cx="4656" cy="201"/>
              <a:chOff x="144" y="1248"/>
              <a:chExt cx="4656" cy="201"/>
            </a:xfrm>
          </p:grpSpPr>
          <p:sp>
            <p:nvSpPr>
              <p:cNvPr id="2048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2048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2051"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2"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92" name="Rectangle 12"/>
          <p:cNvSpPr>
            <a:spLocks noGrp="1" noChangeArrowheads="1"/>
          </p:cNvSpPr>
          <p:nvPr>
            <p:ph type="ftr" sz="quarter" idx="3"/>
          </p:nvPr>
        </p:nvSpPr>
        <p:spPr bwMode="auto">
          <a:xfrm>
            <a:off x="838200" y="6248400"/>
            <a:ext cx="7850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tabLst>
                <a:tab pos="7656513" algn="r"/>
              </a:tabLst>
              <a:defRPr sz="800"/>
            </a:lvl1pPr>
          </a:lstStyle>
          <a:p>
            <a:pPr>
              <a:defRPr/>
            </a:pPr>
            <a:r>
              <a:rPr lang="en-US"/>
              <a:t>ITIS 2300  8/24/2003 7:57 PM	</a:t>
            </a:r>
            <a:fld id="{D75949B0-6A93-4CBD-ABFB-21A9EA35E0C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hf sldNum="0"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ternetlastpag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p:txBody>
          <a:bodyPr/>
          <a:lstStyle/>
          <a:p>
            <a:pPr algn="l" eaLnBrk="1" hangingPunct="1"/>
            <a:r>
              <a:rPr lang="en-US" dirty="0" smtClean="0"/>
              <a:t>Web Development</a:t>
            </a:r>
            <a:br>
              <a:rPr lang="en-US" dirty="0" smtClean="0"/>
            </a:br>
            <a:r>
              <a:rPr lang="en-US" sz="2400" dirty="0" smtClean="0"/>
              <a:t>A Visual-Spatial Approach</a:t>
            </a:r>
          </a:p>
        </p:txBody>
      </p:sp>
      <p:sp>
        <p:nvSpPr>
          <p:cNvPr id="4099" name="Rectangle 3"/>
          <p:cNvSpPr>
            <a:spLocks noGrp="1" noChangeArrowheads="1"/>
          </p:cNvSpPr>
          <p:nvPr>
            <p:ph type="subTitle" idx="1"/>
          </p:nvPr>
        </p:nvSpPr>
        <p:spPr/>
        <p:txBody>
          <a:bodyPr/>
          <a:lstStyle/>
          <a:p>
            <a:pPr eaLnBrk="1" hangingPunct="1"/>
            <a:r>
              <a:rPr lang="en-US" dirty="0" smtClean="0"/>
              <a:t>Chapter 1</a:t>
            </a:r>
          </a:p>
          <a:p>
            <a:pPr eaLnBrk="1" hangingPunct="1"/>
            <a:r>
              <a:rPr lang="en-US" dirty="0" smtClean="0"/>
              <a:t>Process of Web Development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smtClean="0"/>
              <a:t>Visual-Spatial Thinking</a:t>
            </a:r>
          </a:p>
        </p:txBody>
      </p:sp>
      <p:sp>
        <p:nvSpPr>
          <p:cNvPr id="16388" name="Rectangle 3"/>
          <p:cNvSpPr>
            <a:spLocks noGrp="1" noChangeArrowheads="1"/>
          </p:cNvSpPr>
          <p:nvPr>
            <p:ph sz="half" idx="1"/>
          </p:nvPr>
        </p:nvSpPr>
        <p:spPr>
          <a:xfrm>
            <a:off x="762000" y="2362200"/>
            <a:ext cx="4191000" cy="3724275"/>
          </a:xfrm>
        </p:spPr>
        <p:txBody>
          <a:bodyPr/>
          <a:lstStyle/>
          <a:p>
            <a:pPr marL="0" indent="0" eaLnBrk="1" hangingPunct="1">
              <a:spcBef>
                <a:spcPts val="0"/>
              </a:spcBef>
            </a:pPr>
            <a:r>
              <a:rPr lang="en-US" sz="2400" dirty="0" smtClean="0"/>
              <a:t>Five principles of visual thinking that apply well to our understanding of Web sites are:</a:t>
            </a:r>
          </a:p>
          <a:p>
            <a:pPr marL="0" lvl="1" indent="0" eaLnBrk="1" hangingPunct="1">
              <a:spcBef>
                <a:spcPts val="0"/>
              </a:spcBef>
            </a:pPr>
            <a:r>
              <a:rPr lang="en-US" sz="2000" i="1" dirty="0" smtClean="0"/>
              <a:t>vision is selective</a:t>
            </a:r>
          </a:p>
          <a:p>
            <a:pPr marL="0" lvl="1" indent="0" eaLnBrk="1" hangingPunct="1">
              <a:spcBef>
                <a:spcPts val="0"/>
              </a:spcBef>
            </a:pPr>
            <a:r>
              <a:rPr lang="en-US" sz="2000" i="1" dirty="0" smtClean="0"/>
              <a:t>fixation solves a problem</a:t>
            </a:r>
          </a:p>
          <a:p>
            <a:pPr marL="0" lvl="1" indent="0" eaLnBrk="1" hangingPunct="1">
              <a:spcBef>
                <a:spcPts val="0"/>
              </a:spcBef>
            </a:pPr>
            <a:r>
              <a:rPr lang="en-US" sz="2000" i="1" dirty="0" smtClean="0"/>
              <a:t>discernment in depth</a:t>
            </a:r>
          </a:p>
          <a:p>
            <a:pPr marL="0" lvl="1" indent="0" eaLnBrk="1" hangingPunct="1">
              <a:spcBef>
                <a:spcPts val="0"/>
              </a:spcBef>
            </a:pPr>
            <a:r>
              <a:rPr lang="en-US" sz="2000" i="1" dirty="0" smtClean="0"/>
              <a:t>shapes are concepts</a:t>
            </a:r>
          </a:p>
          <a:p>
            <a:pPr marL="0" lvl="1" indent="0" eaLnBrk="1" hangingPunct="1">
              <a:spcBef>
                <a:spcPts val="0"/>
              </a:spcBef>
            </a:pPr>
            <a:r>
              <a:rPr lang="en-US" sz="2000" i="1" dirty="0" smtClean="0"/>
              <a:t>complete the</a:t>
            </a:r>
            <a:r>
              <a:rPr lang="en-US" sz="2000" dirty="0" smtClean="0"/>
              <a:t> </a:t>
            </a:r>
            <a:r>
              <a:rPr lang="en-US" sz="2000" i="1" dirty="0" smtClean="0"/>
              <a:t>incomplete</a:t>
            </a:r>
            <a:endParaRPr lang="en-US" sz="2000" dirty="0" smtClean="0"/>
          </a:p>
          <a:p>
            <a:pPr eaLnBrk="1" hangingPunct="1">
              <a:lnSpc>
                <a:spcPct val="80000"/>
              </a:lnSpc>
            </a:pPr>
            <a:endParaRPr lang="en-US" sz="2400" dirty="0" smtClean="0"/>
          </a:p>
          <a:p>
            <a:pPr eaLnBrk="1" hangingPunct="1">
              <a:lnSpc>
                <a:spcPct val="80000"/>
              </a:lnSpc>
            </a:pPr>
            <a:endParaRPr lang="en-US" sz="2400" dirty="0" smtClean="0"/>
          </a:p>
        </p:txBody>
      </p:sp>
      <p:sp>
        <p:nvSpPr>
          <p:cNvPr id="5" name="Content Placeholder 4"/>
          <p:cNvSpPr>
            <a:spLocks noGrp="1"/>
          </p:cNvSpPr>
          <p:nvPr>
            <p:ph sz="half" idx="2"/>
          </p:nvPr>
        </p:nvSpPr>
        <p:spPr>
          <a:xfrm>
            <a:off x="5029200" y="2362200"/>
            <a:ext cx="4002087" cy="3724275"/>
          </a:xfrm>
        </p:spPr>
        <p:txBody>
          <a:bodyPr/>
          <a:lstStyle/>
          <a:p>
            <a:pPr marL="182880" indent="-182880">
              <a:spcBef>
                <a:spcPts val="0"/>
              </a:spcBef>
            </a:pPr>
            <a:r>
              <a:rPr lang="en-US" sz="2400" dirty="0" smtClean="0"/>
              <a:t>Five concepts that incorporate this approach </a:t>
            </a:r>
            <a:r>
              <a:rPr lang="en-US" sz="2400" dirty="0" smtClean="0"/>
              <a:t>are:</a:t>
            </a:r>
            <a:endParaRPr lang="en-US" sz="2400" dirty="0" smtClean="0"/>
          </a:p>
          <a:p>
            <a:pPr lvl="1"/>
            <a:r>
              <a:rPr lang="en-US" sz="2000" i="1" dirty="0" smtClean="0"/>
              <a:t>visual focus</a:t>
            </a:r>
          </a:p>
          <a:p>
            <a:pPr lvl="1"/>
            <a:r>
              <a:rPr lang="en-US" sz="2000" i="1" dirty="0" smtClean="0"/>
              <a:t>problem solving</a:t>
            </a:r>
          </a:p>
          <a:p>
            <a:pPr lvl="1"/>
            <a:r>
              <a:rPr lang="en-US" sz="2000" i="1" dirty="0" smtClean="0"/>
              <a:t>contextual</a:t>
            </a:r>
            <a:endParaRPr lang="en-US" sz="2000" dirty="0" smtClean="0"/>
          </a:p>
          <a:p>
            <a:pPr lvl="1"/>
            <a:r>
              <a:rPr lang="en-US" sz="2000" i="1" dirty="0" smtClean="0"/>
              <a:t>conceptual</a:t>
            </a:r>
            <a:r>
              <a:rPr lang="en-US" sz="2000" dirty="0" smtClean="0"/>
              <a:t> </a:t>
            </a:r>
          </a:p>
          <a:p>
            <a:pPr lvl="1"/>
            <a:r>
              <a:rPr lang="en-US" sz="2000" i="1" dirty="0" smtClean="0"/>
              <a:t>wholeness</a:t>
            </a:r>
            <a:endParaRPr lang="en-US" sz="2000" dirty="0" smtClean="0"/>
          </a:p>
          <a:p>
            <a:endParaRPr lang="en-US" sz="2400" dirty="0"/>
          </a:p>
        </p:txBody>
      </p:sp>
      <p:sp>
        <p:nvSpPr>
          <p:cNvPr id="16386"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Visual-Spatial Approach</a:t>
            </a:r>
            <a:endParaRPr lang="en-US" dirty="0"/>
          </a:p>
        </p:txBody>
      </p:sp>
      <p:sp>
        <p:nvSpPr>
          <p:cNvPr id="3" name="Content Placeholder 2"/>
          <p:cNvSpPr>
            <a:spLocks noGrp="1"/>
          </p:cNvSpPr>
          <p:nvPr>
            <p:ph idx="1"/>
          </p:nvPr>
        </p:nvSpPr>
        <p:spPr/>
        <p:txBody>
          <a:bodyPr/>
          <a:lstStyle/>
          <a:p>
            <a:r>
              <a:rPr lang="en-US" dirty="0" smtClean="0"/>
              <a:t>Table 1-2</a:t>
            </a:r>
          </a:p>
          <a:p>
            <a:pPr lvl="1"/>
            <a:r>
              <a:rPr lang="en-US" dirty="0" smtClean="0"/>
              <a:t>Page 8</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
        <p:nvSpPr>
          <p:cNvPr id="17411" name="Rectangle 2"/>
          <p:cNvSpPr>
            <a:spLocks noGrp="1" noChangeArrowheads="1"/>
          </p:cNvSpPr>
          <p:nvPr>
            <p:ph type="title"/>
          </p:nvPr>
        </p:nvSpPr>
        <p:spPr/>
        <p:txBody>
          <a:bodyPr/>
          <a:lstStyle/>
          <a:p>
            <a:pPr eaLnBrk="1" hangingPunct="1"/>
            <a:r>
              <a:rPr lang="en-US" smtClean="0"/>
              <a:t>Web Development Process</a:t>
            </a:r>
          </a:p>
        </p:txBody>
      </p:sp>
      <p:sp>
        <p:nvSpPr>
          <p:cNvPr id="17412" name="Rectangle 3"/>
          <p:cNvSpPr>
            <a:spLocks noGrp="1" noChangeArrowheads="1"/>
          </p:cNvSpPr>
          <p:nvPr>
            <p:ph type="body" idx="1"/>
          </p:nvPr>
        </p:nvSpPr>
        <p:spPr/>
        <p:txBody>
          <a:bodyPr>
            <a:normAutofit lnSpcReduction="10000"/>
          </a:bodyPr>
          <a:lstStyle/>
          <a:p>
            <a:pPr marL="0" indent="0" eaLnBrk="1" hangingPunct="1">
              <a:lnSpc>
                <a:spcPct val="80000"/>
              </a:lnSpc>
              <a:buFont typeface="Symbol" pitchFamily="18" charset="2"/>
              <a:buNone/>
            </a:pPr>
            <a:r>
              <a:rPr lang="en-US" sz="1800" dirty="0" smtClean="0"/>
              <a:t>The process of Web development is both a holistic and iterative one, which involves five major phases:</a:t>
            </a:r>
          </a:p>
          <a:p>
            <a:pPr lvl="1" eaLnBrk="1" hangingPunct="1">
              <a:lnSpc>
                <a:spcPct val="80000"/>
              </a:lnSpc>
              <a:buFont typeface="Symbol" pitchFamily="18" charset="2"/>
              <a:buNone/>
            </a:pPr>
            <a:endParaRPr lang="en-US" sz="1600" dirty="0" smtClean="0"/>
          </a:p>
          <a:p>
            <a:pPr marL="0" indent="0" eaLnBrk="1" hangingPunct="1">
              <a:lnSpc>
                <a:spcPct val="80000"/>
              </a:lnSpc>
              <a:buFontTx/>
              <a:buNone/>
            </a:pPr>
            <a:r>
              <a:rPr lang="en-US" sz="1800" b="1" dirty="0" smtClean="0"/>
              <a:t>Planning</a:t>
            </a:r>
            <a:endParaRPr lang="en-US" sz="1800" dirty="0" smtClean="0"/>
          </a:p>
          <a:p>
            <a:pPr lvl="1" eaLnBrk="1" hangingPunct="1">
              <a:lnSpc>
                <a:spcPct val="80000"/>
              </a:lnSpc>
            </a:pPr>
            <a:r>
              <a:rPr lang="en-US" sz="1600" dirty="0" smtClean="0"/>
              <a:t>C</a:t>
            </a:r>
            <a:r>
              <a:rPr lang="en-US" sz="1600" dirty="0" smtClean="0"/>
              <a:t>onceptual </a:t>
            </a:r>
            <a:r>
              <a:rPr lang="en-US" sz="1600" dirty="0" smtClean="0"/>
              <a:t>phase that involves identifying the subject, audience, purpose, context, scope, and functionality of the site.</a:t>
            </a:r>
            <a:endParaRPr lang="en-US" sz="1600" b="1" dirty="0" smtClean="0"/>
          </a:p>
          <a:p>
            <a:pPr marL="0" indent="0" eaLnBrk="1" hangingPunct="1">
              <a:lnSpc>
                <a:spcPct val="80000"/>
              </a:lnSpc>
              <a:buFontTx/>
              <a:buNone/>
            </a:pPr>
            <a:r>
              <a:rPr lang="en-US" sz="1800" b="1" dirty="0" smtClean="0"/>
              <a:t>Content</a:t>
            </a:r>
            <a:endParaRPr lang="en-US" sz="1800" dirty="0" smtClean="0"/>
          </a:p>
          <a:p>
            <a:pPr lvl="1" eaLnBrk="1" hangingPunct="1">
              <a:lnSpc>
                <a:spcPct val="80000"/>
              </a:lnSpc>
            </a:pPr>
            <a:r>
              <a:rPr lang="en-US" sz="1600" dirty="0" smtClean="0"/>
              <a:t>Researching, writing, and adapting content for individual Web pages, including markup and scripting.</a:t>
            </a:r>
            <a:endParaRPr lang="en-US" sz="1600" b="1" dirty="0" smtClean="0"/>
          </a:p>
          <a:p>
            <a:pPr marL="0" indent="0" eaLnBrk="1" hangingPunct="1">
              <a:lnSpc>
                <a:spcPct val="80000"/>
              </a:lnSpc>
              <a:buFontTx/>
              <a:buNone/>
            </a:pPr>
            <a:r>
              <a:rPr lang="en-US" sz="1800" b="1" dirty="0" smtClean="0"/>
              <a:t>Structure</a:t>
            </a:r>
            <a:endParaRPr lang="en-US" sz="1800" dirty="0" smtClean="0"/>
          </a:p>
          <a:p>
            <a:pPr lvl="1" eaLnBrk="1" hangingPunct="1">
              <a:lnSpc>
                <a:spcPct val="80000"/>
              </a:lnSpc>
            </a:pPr>
            <a:r>
              <a:rPr lang="en-US" sz="1600" dirty="0" smtClean="0"/>
              <a:t>Developing the overall site structure, arrangement of pages, and site navigation tools.</a:t>
            </a:r>
            <a:endParaRPr lang="en-US" sz="1600" b="1" dirty="0" smtClean="0"/>
          </a:p>
          <a:p>
            <a:pPr marL="0" indent="0" eaLnBrk="1" hangingPunct="1">
              <a:lnSpc>
                <a:spcPct val="80000"/>
              </a:lnSpc>
              <a:buFontTx/>
              <a:buNone/>
            </a:pPr>
            <a:r>
              <a:rPr lang="en-US" sz="1800" b="1" dirty="0" smtClean="0"/>
              <a:t>Design</a:t>
            </a:r>
            <a:endParaRPr lang="en-US" sz="1800" dirty="0" smtClean="0"/>
          </a:p>
          <a:p>
            <a:pPr lvl="1" eaLnBrk="1" hangingPunct="1">
              <a:lnSpc>
                <a:spcPct val="80000"/>
              </a:lnSpc>
            </a:pPr>
            <a:r>
              <a:rPr lang="en-US" sz="1600" dirty="0" smtClean="0"/>
              <a:t>Designing the visual content, page layouts, and interface elements.</a:t>
            </a:r>
            <a:endParaRPr lang="en-US" sz="1600" b="1" dirty="0" smtClean="0"/>
          </a:p>
          <a:p>
            <a:pPr marL="0" indent="0" eaLnBrk="1" hangingPunct="1">
              <a:lnSpc>
                <a:spcPct val="80000"/>
              </a:lnSpc>
              <a:buFontTx/>
              <a:buNone/>
            </a:pPr>
            <a:r>
              <a:rPr lang="en-US" sz="1800" b="1" dirty="0" smtClean="0"/>
              <a:t>Usability</a:t>
            </a:r>
            <a:endParaRPr lang="en-US" sz="1800" dirty="0" smtClean="0"/>
          </a:p>
          <a:p>
            <a:pPr lvl="1" eaLnBrk="1" hangingPunct="1">
              <a:lnSpc>
                <a:spcPct val="80000"/>
              </a:lnSpc>
            </a:pPr>
            <a:r>
              <a:rPr lang="en-US" sz="1600" dirty="0" smtClean="0"/>
              <a:t>Formal comprehensive testing of the site for usability and accessibility prior to publishing the site.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Web Development Skills</a:t>
            </a:r>
            <a:endParaRPr lang="en-US" dirty="0"/>
          </a:p>
        </p:txBody>
      </p:sp>
      <p:sp>
        <p:nvSpPr>
          <p:cNvPr id="3" name="Content Placeholder 2"/>
          <p:cNvSpPr>
            <a:spLocks noGrp="1"/>
          </p:cNvSpPr>
          <p:nvPr>
            <p:ph idx="1"/>
          </p:nvPr>
        </p:nvSpPr>
        <p:spPr/>
        <p:txBody>
          <a:bodyPr/>
          <a:lstStyle/>
          <a:p>
            <a:r>
              <a:rPr lang="en-US" dirty="0" smtClean="0"/>
              <a:t>Courses</a:t>
            </a:r>
          </a:p>
          <a:p>
            <a:r>
              <a:rPr lang="en-US" dirty="0" smtClean="0"/>
              <a:t>Self Study</a:t>
            </a:r>
          </a:p>
          <a:p>
            <a:r>
              <a:rPr lang="en-US" dirty="0" smtClean="0"/>
              <a:t>Practice!</a:t>
            </a:r>
          </a:p>
          <a:p>
            <a:endParaRPr lang="en-US" dirty="0" smtClean="0"/>
          </a:p>
          <a:p>
            <a:r>
              <a:rPr lang="en-US" dirty="0" smtClean="0"/>
              <a:t>Study existing Web Sites</a:t>
            </a:r>
          </a:p>
          <a:p>
            <a:pPr lvl="1"/>
            <a:r>
              <a:rPr lang="en-US" dirty="0" smtClean="0"/>
              <a:t>What works for the site?</a:t>
            </a:r>
          </a:p>
          <a:p>
            <a:pPr lvl="1"/>
            <a:r>
              <a:rPr lang="en-US" dirty="0" smtClean="0"/>
              <a:t>What does not work?</a:t>
            </a:r>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page of the Internet</a:t>
            </a:r>
            <a:endParaRPr lang="en-US" dirty="0"/>
          </a:p>
        </p:txBody>
      </p:sp>
      <p:sp>
        <p:nvSpPr>
          <p:cNvPr id="3" name="Content Placeholder 2"/>
          <p:cNvSpPr>
            <a:spLocks noGrp="1"/>
          </p:cNvSpPr>
          <p:nvPr>
            <p:ph idx="1"/>
          </p:nvPr>
        </p:nvSpPr>
        <p:spPr/>
        <p:txBody>
          <a:bodyPr/>
          <a:lstStyle/>
          <a:p>
            <a:r>
              <a:rPr lang="en-US" dirty="0" smtClean="0"/>
              <a:t>Last page of the internet: </a:t>
            </a:r>
          </a:p>
          <a:p>
            <a:pPr lvl="1"/>
            <a:r>
              <a:rPr lang="en-US" dirty="0" smtClean="0">
                <a:hlinkClick r:id="rId2"/>
              </a:rPr>
              <a:t>http://www.internetlastpage.com/</a:t>
            </a:r>
            <a:r>
              <a:rPr lang="en-US" dirty="0" smtClean="0"/>
              <a:t> </a:t>
            </a:r>
          </a:p>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smtClean="0"/>
              <a:t>ITIS 2300  8/24/2003 7:57 PM	</a:t>
            </a:r>
            <a:fld id="{3BC3859A-1D40-40D2-A21D-853130389F41}" type="slidenum">
              <a:rPr lang="en-US" smtClean="0"/>
              <a:pPr/>
              <a:t>15</a:t>
            </a:fld>
            <a:endParaRPr lang="en-US" smtClean="0"/>
          </a:p>
        </p:txBody>
      </p:sp>
      <p:sp>
        <p:nvSpPr>
          <p:cNvPr id="33795" name="AutoShape 2"/>
          <p:cNvSpPr>
            <a:spLocks noGrp="1" noChangeArrowheads="1"/>
          </p:cNvSpPr>
          <p:nvPr>
            <p:ph type="title"/>
          </p:nvPr>
        </p:nvSpPr>
        <p:spPr/>
        <p:txBody>
          <a:bodyPr/>
          <a:lstStyle/>
          <a:p>
            <a:pPr eaLnBrk="1" hangingPunct="1"/>
            <a:r>
              <a:rPr lang="en-US" smtClean="0"/>
              <a:t>Summary</a:t>
            </a:r>
          </a:p>
        </p:txBody>
      </p:sp>
      <p:sp>
        <p:nvSpPr>
          <p:cNvPr id="33796" name="Rectangle 3"/>
          <p:cNvSpPr>
            <a:spLocks noGrp="1" noChangeArrowheads="1"/>
          </p:cNvSpPr>
          <p:nvPr>
            <p:ph type="body" idx="1"/>
          </p:nvPr>
        </p:nvSpPr>
        <p:spPr>
          <a:xfrm>
            <a:off x="838200" y="2362200"/>
            <a:ext cx="7693025" cy="4267200"/>
          </a:xfrm>
        </p:spPr>
        <p:txBody>
          <a:bodyPr/>
          <a:lstStyle/>
          <a:p>
            <a:pPr eaLnBrk="1" hangingPunct="1">
              <a:lnSpc>
                <a:spcPct val="80000"/>
              </a:lnSpc>
            </a:pPr>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p:spPr>
        <p:txBody>
          <a:bodyPr/>
          <a:lstStyle/>
          <a:p>
            <a:r>
              <a:rPr lang="en-US" smtClean="0"/>
              <a:t>ITIS 2300  8/24/2003 7:57 PM	</a:t>
            </a:r>
            <a:fld id="{802AB664-9D98-4E92-AB0E-31ABA4AD6FFB}" type="slidenum">
              <a:rPr lang="en-US" smtClean="0"/>
              <a:pPr/>
              <a:t>16</a:t>
            </a:fld>
            <a:endParaRPr lang="en-US" smtClean="0"/>
          </a:p>
        </p:txBody>
      </p:sp>
      <p:sp>
        <p:nvSpPr>
          <p:cNvPr id="34819" name="AutoShape 2"/>
          <p:cNvSpPr>
            <a:spLocks noGrp="1" noChangeArrowheads="1"/>
          </p:cNvSpPr>
          <p:nvPr>
            <p:ph type="title"/>
          </p:nvPr>
        </p:nvSpPr>
        <p:spPr/>
        <p:txBody>
          <a:bodyPr/>
          <a:lstStyle/>
          <a:p>
            <a:pPr eaLnBrk="1" hangingPunct="1"/>
            <a:r>
              <a:rPr lang="en-US" smtClean="0"/>
              <a:t>Assignment</a:t>
            </a:r>
            <a:endParaRPr lang="en-US" sz="2800" smtClean="0"/>
          </a:p>
        </p:txBody>
      </p:sp>
      <p:sp>
        <p:nvSpPr>
          <p:cNvPr id="34820" name="Rectangle 3"/>
          <p:cNvSpPr>
            <a:spLocks noGrp="1" noChangeArrowheads="1"/>
          </p:cNvSpPr>
          <p:nvPr>
            <p:ph type="body" idx="1"/>
          </p:nvPr>
        </p:nvSpPr>
        <p:spPr>
          <a:xfrm>
            <a:off x="838200" y="2362200"/>
            <a:ext cx="7693025" cy="4191000"/>
          </a:xfrm>
        </p:spPr>
        <p:txBody>
          <a:bodyPr/>
          <a:lstStyle/>
          <a:p>
            <a:pPr eaLnBrk="1" hangingPunct="1">
              <a:lnSpc>
                <a:spcPct val="80000"/>
              </a:lnSpc>
            </a:pPr>
            <a:r>
              <a:rPr lang="en-US" sz="2400" smtClean="0"/>
              <a:t>See </a:t>
            </a:r>
            <a:r>
              <a:rPr lang="en-US" sz="2400" i="1" dirty="0" smtClean="0"/>
              <a:t>Assignments</a:t>
            </a:r>
            <a:r>
              <a:rPr lang="en-US" sz="2400" dirty="0" smtClean="0"/>
              <a:t> web page for details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
        <p:nvSpPr>
          <p:cNvPr id="14339" name="Rectangle 2"/>
          <p:cNvSpPr>
            <a:spLocks noGrp="1" noChangeArrowheads="1"/>
          </p:cNvSpPr>
          <p:nvPr>
            <p:ph type="title"/>
          </p:nvPr>
        </p:nvSpPr>
        <p:spPr/>
        <p:txBody>
          <a:bodyPr/>
          <a:lstStyle/>
          <a:p>
            <a:pPr eaLnBrk="1" hangingPunct="1"/>
            <a:r>
              <a:rPr lang="en-US" smtClean="0">
                <a:solidFill>
                  <a:schemeClr val="tx1"/>
                </a:solidFill>
              </a:rPr>
              <a:t>Learning Objectives</a:t>
            </a:r>
          </a:p>
        </p:txBody>
      </p:sp>
      <p:sp>
        <p:nvSpPr>
          <p:cNvPr id="14340" name="Rectangle 3"/>
          <p:cNvSpPr>
            <a:spLocks noGrp="1" noChangeArrowheads="1"/>
          </p:cNvSpPr>
          <p:nvPr>
            <p:ph type="body" idx="1"/>
          </p:nvPr>
        </p:nvSpPr>
        <p:spPr/>
        <p:txBody>
          <a:bodyPr>
            <a:normAutofit fontScale="92500"/>
          </a:bodyPr>
          <a:lstStyle/>
          <a:p>
            <a:pPr eaLnBrk="1" hangingPunct="1"/>
            <a:r>
              <a:rPr lang="en-US" sz="2800" dirty="0" smtClean="0"/>
              <a:t>A basic overview of Web development</a:t>
            </a:r>
          </a:p>
          <a:p>
            <a:pPr eaLnBrk="1" hangingPunct="1"/>
            <a:r>
              <a:rPr lang="en-US" sz="2800" dirty="0" smtClean="0"/>
              <a:t>Roles and skills involved in Web development</a:t>
            </a:r>
          </a:p>
          <a:p>
            <a:pPr eaLnBrk="1" hangingPunct="1"/>
            <a:r>
              <a:rPr lang="en-US" sz="2800" dirty="0" smtClean="0"/>
              <a:t>Unique characteristics of Web sites</a:t>
            </a:r>
          </a:p>
          <a:p>
            <a:pPr eaLnBrk="1" hangingPunct="1"/>
            <a:r>
              <a:rPr lang="en-US" sz="2800" dirty="0" smtClean="0"/>
              <a:t>The visual-spatial approach to Web development</a:t>
            </a:r>
          </a:p>
          <a:p>
            <a:pPr eaLnBrk="1" hangingPunct="1"/>
            <a:r>
              <a:rPr lang="en-US" sz="2800" dirty="0" smtClean="0"/>
              <a:t>An overview of the Web development process</a:t>
            </a:r>
          </a:p>
          <a:p>
            <a:pPr eaLnBrk="1" hangingPunct="1"/>
            <a:r>
              <a:rPr lang="en-US" sz="2800" dirty="0" smtClean="0"/>
              <a:t>Suggested methods of improving Web development skills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
        <p:nvSpPr>
          <p:cNvPr id="15363" name="Rectangle 2"/>
          <p:cNvSpPr>
            <a:spLocks noGrp="1" noChangeArrowheads="1"/>
          </p:cNvSpPr>
          <p:nvPr>
            <p:ph type="title"/>
          </p:nvPr>
        </p:nvSpPr>
        <p:spPr/>
        <p:txBody>
          <a:bodyPr/>
          <a:lstStyle/>
          <a:p>
            <a:pPr eaLnBrk="1" hangingPunct="1"/>
            <a:r>
              <a:rPr lang="en-US" smtClean="0"/>
              <a:t>Web Development</a:t>
            </a:r>
          </a:p>
        </p:txBody>
      </p:sp>
      <p:sp>
        <p:nvSpPr>
          <p:cNvPr id="15364" name="Rectangle 3"/>
          <p:cNvSpPr>
            <a:spLocks noGrp="1" noChangeArrowheads="1"/>
          </p:cNvSpPr>
          <p:nvPr>
            <p:ph type="body" idx="1"/>
          </p:nvPr>
        </p:nvSpPr>
        <p:spPr>
          <a:xfrm>
            <a:off x="838200" y="2362200"/>
            <a:ext cx="7693025" cy="3962400"/>
          </a:xfrm>
        </p:spPr>
        <p:txBody>
          <a:bodyPr>
            <a:normAutofit/>
          </a:bodyPr>
          <a:lstStyle/>
          <a:p>
            <a:pPr eaLnBrk="1" hangingPunct="1">
              <a:lnSpc>
                <a:spcPct val="80000"/>
              </a:lnSpc>
            </a:pPr>
            <a:r>
              <a:rPr lang="en-US" sz="3200" dirty="0" smtClean="0"/>
              <a:t>The development and increasing use of the World Wide Web for business, education, and entertainment has contributed to the evolution of Web development as an important discipline in online publishing and </a:t>
            </a:r>
            <a:r>
              <a:rPr lang="en-US" sz="3200" dirty="0" smtClean="0"/>
              <a:t>communication</a:t>
            </a:r>
            <a:endParaRPr lang="en-US" sz="3200" dirty="0" smtClean="0"/>
          </a:p>
          <a:p>
            <a:pPr eaLnBrk="1" hangingPunct="1">
              <a:lnSpc>
                <a:spcPct val="80000"/>
              </a:lnSpc>
            </a:pPr>
            <a:endParaRPr lang="en-US" sz="3200" dirty="0" smtClean="0"/>
          </a:p>
          <a:p>
            <a:pPr eaLnBrk="1" hangingPunct="1">
              <a:lnSpc>
                <a:spcPct val="80000"/>
              </a:lnSpc>
            </a:pPr>
            <a:endParaRPr lang="en-US" sz="3200" dirty="0" smtClean="0"/>
          </a:p>
          <a:p>
            <a:pPr eaLnBrk="1" hangingPunct="1">
              <a:lnSpc>
                <a:spcPct val="80000"/>
              </a:lnSpc>
            </a:pPr>
            <a:endParaRPr lang="en-US" sz="3200" b="1" dirty="0" smtClean="0"/>
          </a:p>
          <a:p>
            <a:pPr eaLnBrk="1" hangingPunct="1">
              <a:lnSpc>
                <a:spcPct val="80000"/>
              </a:lnSpc>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
        <p:nvSpPr>
          <p:cNvPr id="15363" name="Rectangle 2"/>
          <p:cNvSpPr>
            <a:spLocks noGrp="1" noChangeArrowheads="1"/>
          </p:cNvSpPr>
          <p:nvPr>
            <p:ph type="title"/>
          </p:nvPr>
        </p:nvSpPr>
        <p:spPr/>
        <p:txBody>
          <a:bodyPr/>
          <a:lstStyle/>
          <a:p>
            <a:pPr eaLnBrk="1" hangingPunct="1"/>
            <a:r>
              <a:rPr lang="en-US" smtClean="0"/>
              <a:t>Web Development</a:t>
            </a:r>
          </a:p>
        </p:txBody>
      </p:sp>
      <p:sp>
        <p:nvSpPr>
          <p:cNvPr id="15364" name="Rectangle 3"/>
          <p:cNvSpPr>
            <a:spLocks noGrp="1" noChangeArrowheads="1"/>
          </p:cNvSpPr>
          <p:nvPr>
            <p:ph type="body" idx="1"/>
          </p:nvPr>
        </p:nvSpPr>
        <p:spPr>
          <a:xfrm>
            <a:off x="838200" y="2362200"/>
            <a:ext cx="7693025" cy="3962400"/>
          </a:xfrm>
        </p:spPr>
        <p:txBody>
          <a:bodyPr>
            <a:normAutofit/>
          </a:bodyPr>
          <a:lstStyle/>
          <a:p>
            <a:pPr eaLnBrk="1" hangingPunct="1">
              <a:lnSpc>
                <a:spcPct val="80000"/>
              </a:lnSpc>
            </a:pPr>
            <a:r>
              <a:rPr lang="en-US" dirty="0" smtClean="0"/>
              <a:t>Requires </a:t>
            </a:r>
            <a:r>
              <a:rPr lang="en-US" dirty="0" smtClean="0"/>
              <a:t>a wide range of skills, </a:t>
            </a:r>
            <a:r>
              <a:rPr lang="en-US" dirty="0" smtClean="0"/>
              <a:t>including:</a:t>
            </a:r>
          </a:p>
          <a:p>
            <a:pPr lvl="1" eaLnBrk="1" hangingPunct="1">
              <a:lnSpc>
                <a:spcPct val="80000"/>
              </a:lnSpc>
            </a:pPr>
            <a:r>
              <a:rPr lang="en-US" dirty="0" smtClean="0"/>
              <a:t>writing</a:t>
            </a:r>
          </a:p>
          <a:p>
            <a:pPr lvl="1" eaLnBrk="1" hangingPunct="1">
              <a:lnSpc>
                <a:spcPct val="80000"/>
              </a:lnSpc>
            </a:pPr>
            <a:r>
              <a:rPr lang="en-US" dirty="0" smtClean="0"/>
              <a:t>editing</a:t>
            </a:r>
          </a:p>
          <a:p>
            <a:pPr lvl="1" eaLnBrk="1" hangingPunct="1">
              <a:lnSpc>
                <a:spcPct val="80000"/>
              </a:lnSpc>
            </a:pPr>
            <a:r>
              <a:rPr lang="en-US" dirty="0" smtClean="0"/>
              <a:t>graphic design</a:t>
            </a:r>
          </a:p>
          <a:p>
            <a:pPr lvl="1" eaLnBrk="1" hangingPunct="1">
              <a:lnSpc>
                <a:spcPct val="80000"/>
              </a:lnSpc>
            </a:pPr>
            <a:r>
              <a:rPr lang="en-US" dirty="0" smtClean="0"/>
              <a:t>usability testing</a:t>
            </a:r>
          </a:p>
          <a:p>
            <a:pPr lvl="1" eaLnBrk="1" hangingPunct="1">
              <a:lnSpc>
                <a:spcPct val="80000"/>
              </a:lnSpc>
            </a:pPr>
            <a:r>
              <a:rPr lang="en-US" dirty="0" smtClean="0"/>
              <a:t>project management</a:t>
            </a:r>
          </a:p>
          <a:p>
            <a:pPr lvl="1" eaLnBrk="1" hangingPunct="1">
              <a:lnSpc>
                <a:spcPct val="80000"/>
              </a:lnSpc>
            </a:pPr>
            <a:r>
              <a:rPr lang="en-US" dirty="0" smtClean="0"/>
              <a:t>scripting</a:t>
            </a:r>
          </a:p>
          <a:p>
            <a:pPr lvl="1" eaLnBrk="1" hangingPunct="1">
              <a:lnSpc>
                <a:spcPct val="80000"/>
              </a:lnSpc>
            </a:pPr>
            <a:r>
              <a:rPr lang="en-US" dirty="0" smtClean="0"/>
              <a:t>programming</a:t>
            </a:r>
          </a:p>
          <a:p>
            <a:pPr lvl="1" eaLnBrk="1" hangingPunct="1">
              <a:lnSpc>
                <a:spcPct val="80000"/>
              </a:lnSpc>
            </a:pPr>
            <a:r>
              <a:rPr lang="en-US" dirty="0" smtClean="0"/>
              <a:t>computer </a:t>
            </a:r>
            <a:r>
              <a:rPr lang="en-US" dirty="0" smtClean="0"/>
              <a:t>software </a:t>
            </a:r>
            <a:r>
              <a:rPr lang="en-US" dirty="0" smtClean="0"/>
              <a:t>use</a:t>
            </a:r>
            <a:endParaRPr lang="en-US" dirty="0" smtClean="0"/>
          </a:p>
          <a:p>
            <a:pPr eaLnBrk="1" hangingPunct="1">
              <a:lnSpc>
                <a:spcPct val="80000"/>
              </a:lnSpc>
            </a:pPr>
            <a:endParaRPr lang="en-US" dirty="0" smtClean="0"/>
          </a:p>
          <a:p>
            <a:pPr eaLnBrk="1" hangingPunct="1">
              <a:lnSpc>
                <a:spcPct val="80000"/>
              </a:lnSpc>
            </a:pPr>
            <a:endParaRPr lang="en-US" b="1" dirty="0" smtClean="0"/>
          </a:p>
          <a:p>
            <a:pPr eaLnBrk="1" hangingPunct="1">
              <a:lnSpc>
                <a:spcPct val="80000"/>
              </a:lnSpc>
            </a:pPr>
            <a:endParaRPr lang="en-U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
        <p:nvSpPr>
          <p:cNvPr id="15363" name="Rectangle 2"/>
          <p:cNvSpPr>
            <a:spLocks noGrp="1" noChangeArrowheads="1"/>
          </p:cNvSpPr>
          <p:nvPr>
            <p:ph type="title"/>
          </p:nvPr>
        </p:nvSpPr>
        <p:spPr/>
        <p:txBody>
          <a:bodyPr/>
          <a:lstStyle/>
          <a:p>
            <a:pPr eaLnBrk="1" hangingPunct="1"/>
            <a:r>
              <a:rPr lang="en-US" smtClean="0"/>
              <a:t>Web Development</a:t>
            </a:r>
          </a:p>
        </p:txBody>
      </p:sp>
      <p:sp>
        <p:nvSpPr>
          <p:cNvPr id="15364" name="Rectangle 3"/>
          <p:cNvSpPr>
            <a:spLocks noGrp="1" noChangeArrowheads="1"/>
          </p:cNvSpPr>
          <p:nvPr>
            <p:ph type="body" idx="1"/>
          </p:nvPr>
        </p:nvSpPr>
        <p:spPr>
          <a:xfrm>
            <a:off x="838200" y="2362200"/>
            <a:ext cx="7693025" cy="3962400"/>
          </a:xfrm>
        </p:spPr>
        <p:txBody>
          <a:bodyPr>
            <a:normAutofit fontScale="92500" lnSpcReduction="10000"/>
          </a:bodyPr>
          <a:lstStyle/>
          <a:p>
            <a:pPr eaLnBrk="1" hangingPunct="1">
              <a:lnSpc>
                <a:spcPct val="80000"/>
              </a:lnSpc>
            </a:pPr>
            <a:r>
              <a:rPr lang="en-US" sz="2400" dirty="0" smtClean="0"/>
              <a:t>While a designer may not need to master every skill, </a:t>
            </a:r>
            <a:endParaRPr lang="en-US" sz="2400" dirty="0" smtClean="0"/>
          </a:p>
          <a:p>
            <a:pPr lvl="1" eaLnBrk="1" hangingPunct="1">
              <a:lnSpc>
                <a:spcPct val="80000"/>
              </a:lnSpc>
            </a:pPr>
            <a:r>
              <a:rPr lang="en-US" sz="2000" dirty="0" smtClean="0"/>
              <a:t>there </a:t>
            </a:r>
            <a:r>
              <a:rPr lang="en-US" sz="2000" dirty="0" smtClean="0"/>
              <a:t>are a wide variety of online resources, software tools, and specialists that can be of assistance to the designer</a:t>
            </a:r>
            <a:r>
              <a:rPr lang="en-US" sz="2000" dirty="0" smtClean="0"/>
              <a:t>.</a:t>
            </a:r>
            <a:endParaRPr lang="en-US" sz="2400" dirty="0" smtClean="0"/>
          </a:p>
          <a:p>
            <a:pPr eaLnBrk="1" hangingPunct="1">
              <a:lnSpc>
                <a:spcPct val="80000"/>
              </a:lnSpc>
            </a:pPr>
            <a:r>
              <a:rPr lang="en-US" sz="2400" dirty="0" smtClean="0"/>
              <a:t>Web development teams often include a wide range of roles, </a:t>
            </a:r>
            <a:r>
              <a:rPr lang="en-US" sz="2400" dirty="0" smtClean="0"/>
              <a:t>including: </a:t>
            </a:r>
          </a:p>
          <a:p>
            <a:pPr lvl="1" eaLnBrk="1" hangingPunct="1">
              <a:lnSpc>
                <a:spcPct val="80000"/>
              </a:lnSpc>
            </a:pPr>
            <a:r>
              <a:rPr lang="en-US" sz="2000" dirty="0" smtClean="0"/>
              <a:t>project manager</a:t>
            </a:r>
          </a:p>
          <a:p>
            <a:pPr lvl="1" eaLnBrk="1" hangingPunct="1">
              <a:lnSpc>
                <a:spcPct val="80000"/>
              </a:lnSpc>
            </a:pPr>
            <a:r>
              <a:rPr lang="en-US" sz="2000" dirty="0" smtClean="0"/>
              <a:t>programmer </a:t>
            </a:r>
          </a:p>
          <a:p>
            <a:pPr lvl="1" eaLnBrk="1" hangingPunct="1">
              <a:lnSpc>
                <a:spcPct val="80000"/>
              </a:lnSpc>
            </a:pPr>
            <a:r>
              <a:rPr lang="en-US" sz="2000" dirty="0" smtClean="0"/>
              <a:t>graphic artist</a:t>
            </a:r>
          </a:p>
          <a:p>
            <a:pPr lvl="1" eaLnBrk="1" hangingPunct="1">
              <a:lnSpc>
                <a:spcPct val="80000"/>
              </a:lnSpc>
            </a:pPr>
            <a:r>
              <a:rPr lang="en-US" sz="2000" dirty="0" smtClean="0"/>
              <a:t>writer/editor</a:t>
            </a:r>
          </a:p>
          <a:p>
            <a:pPr lvl="1" eaLnBrk="1" hangingPunct="1">
              <a:lnSpc>
                <a:spcPct val="80000"/>
              </a:lnSpc>
            </a:pPr>
            <a:r>
              <a:rPr lang="en-US" sz="2000" dirty="0" smtClean="0"/>
              <a:t>content provider</a:t>
            </a:r>
          </a:p>
          <a:p>
            <a:pPr lvl="1" eaLnBrk="1" hangingPunct="1">
              <a:lnSpc>
                <a:spcPct val="80000"/>
              </a:lnSpc>
            </a:pPr>
            <a:r>
              <a:rPr lang="en-US" sz="2000" dirty="0" smtClean="0"/>
              <a:t>usability tester</a:t>
            </a:r>
          </a:p>
          <a:p>
            <a:pPr lvl="1" eaLnBrk="1" hangingPunct="1">
              <a:lnSpc>
                <a:spcPct val="80000"/>
              </a:lnSpc>
            </a:pPr>
            <a:r>
              <a:rPr lang="en-US" sz="2000" dirty="0" smtClean="0"/>
              <a:t>server administrator</a:t>
            </a:r>
            <a:endParaRPr lang="en-US" sz="2400" dirty="0" smtClean="0"/>
          </a:p>
          <a:p>
            <a:pPr eaLnBrk="1" hangingPunct="1">
              <a:lnSpc>
                <a:spcPct val="80000"/>
              </a:lnSpc>
            </a:pPr>
            <a:r>
              <a:rPr lang="en-US" sz="2400" dirty="0" smtClean="0"/>
              <a:t>Web development skills can be developed with formal training, self-study, and </a:t>
            </a:r>
            <a:r>
              <a:rPr lang="en-US" sz="2400" dirty="0" smtClean="0"/>
              <a:t>practice</a:t>
            </a:r>
            <a:endParaRPr lang="en-US" sz="2400" dirty="0" smtClean="0"/>
          </a:p>
          <a:p>
            <a:pPr eaLnBrk="1" hangingPunct="1">
              <a:lnSpc>
                <a:spcPct val="80000"/>
              </a:lnSpc>
            </a:pPr>
            <a:endParaRPr lang="en-US" sz="2400" b="1" dirty="0" smtClean="0"/>
          </a:p>
          <a:p>
            <a:pPr eaLnBrk="1" hangingPunct="1">
              <a:lnSpc>
                <a:spcPct val="80000"/>
              </a:lnSpc>
            </a:pP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Roles Summary</a:t>
            </a:r>
            <a:endParaRPr lang="en-US" dirty="0"/>
          </a:p>
        </p:txBody>
      </p:sp>
      <p:sp>
        <p:nvSpPr>
          <p:cNvPr id="3" name="Content Placeholder 2"/>
          <p:cNvSpPr>
            <a:spLocks noGrp="1"/>
          </p:cNvSpPr>
          <p:nvPr>
            <p:ph idx="1"/>
          </p:nvPr>
        </p:nvSpPr>
        <p:spPr/>
        <p:txBody>
          <a:bodyPr/>
          <a:lstStyle/>
          <a:p>
            <a:r>
              <a:rPr lang="en-US" dirty="0" smtClean="0"/>
              <a:t>Project Manager</a:t>
            </a:r>
          </a:p>
          <a:p>
            <a:r>
              <a:rPr lang="en-US" dirty="0" smtClean="0"/>
              <a:t>Programmer</a:t>
            </a:r>
          </a:p>
          <a:p>
            <a:r>
              <a:rPr lang="en-US" dirty="0" smtClean="0"/>
              <a:t>Graphic Artist</a:t>
            </a:r>
          </a:p>
          <a:p>
            <a:r>
              <a:rPr lang="en-US" dirty="0" smtClean="0"/>
              <a:t>Writer/Editor</a:t>
            </a:r>
          </a:p>
          <a:p>
            <a:r>
              <a:rPr lang="en-US" dirty="0" smtClean="0"/>
              <a:t>Content Provider</a:t>
            </a:r>
          </a:p>
          <a:p>
            <a:r>
              <a:rPr lang="en-US" dirty="0" smtClean="0"/>
              <a:t>Usability Tester</a:t>
            </a:r>
          </a:p>
          <a:p>
            <a:r>
              <a:rPr lang="en-US" dirty="0" smtClean="0"/>
              <a:t>Server Administrator</a:t>
            </a:r>
            <a:endParaRPr lang="en-US" dirty="0"/>
          </a:p>
        </p:txBody>
      </p:sp>
      <p:sp>
        <p:nvSpPr>
          <p:cNvPr id="4" name="Footer Placeholder 3"/>
          <p:cNvSpPr>
            <a:spLocks noGrp="1"/>
          </p:cNvSpPr>
          <p:nvPr>
            <p:ph type="ftr" sz="quarter" idx="10"/>
          </p:nvPr>
        </p:nvSpPr>
        <p:spPr/>
        <p:txBody>
          <a:bodyPr/>
          <a:lstStyle/>
          <a:p>
            <a:pPr>
              <a:defRPr/>
            </a:pPr>
            <a:r>
              <a:rPr lang="en-US" smtClean="0"/>
              <a:t>ITIS 2300  8/24/2003 7:57 PM	</a:t>
            </a:r>
            <a:fld id="{B775374F-5328-4169-B5EE-FC794EFBB3C1}"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
        <p:nvSpPr>
          <p:cNvPr id="18435" name="Rectangle 2"/>
          <p:cNvSpPr>
            <a:spLocks noGrp="1" noChangeArrowheads="1"/>
          </p:cNvSpPr>
          <p:nvPr>
            <p:ph type="title"/>
          </p:nvPr>
        </p:nvSpPr>
        <p:spPr/>
        <p:txBody>
          <a:bodyPr/>
          <a:lstStyle/>
          <a:p>
            <a:pPr eaLnBrk="1" hangingPunct="1"/>
            <a:r>
              <a:rPr lang="en-US" smtClean="0"/>
              <a:t>Web Development Terms</a:t>
            </a:r>
          </a:p>
        </p:txBody>
      </p:sp>
      <p:sp>
        <p:nvSpPr>
          <p:cNvPr id="18436" name="Rectangle 3"/>
          <p:cNvSpPr>
            <a:spLocks noGrp="1" noChangeArrowheads="1"/>
          </p:cNvSpPr>
          <p:nvPr>
            <p:ph type="body" idx="1"/>
          </p:nvPr>
        </p:nvSpPr>
        <p:spPr>
          <a:xfrm>
            <a:off x="838200" y="2362200"/>
            <a:ext cx="7693025" cy="3962400"/>
          </a:xfrm>
        </p:spPr>
        <p:txBody>
          <a:bodyPr>
            <a:normAutofit fontScale="92500" lnSpcReduction="10000"/>
          </a:bodyPr>
          <a:lstStyle/>
          <a:p>
            <a:pPr eaLnBrk="1" hangingPunct="1">
              <a:lnSpc>
                <a:spcPct val="80000"/>
              </a:lnSpc>
            </a:pPr>
            <a:r>
              <a:rPr lang="en-US" sz="2400" b="1" dirty="0" smtClean="0"/>
              <a:t>Home page</a:t>
            </a:r>
          </a:p>
          <a:p>
            <a:pPr lvl="1" eaLnBrk="1" hangingPunct="1">
              <a:lnSpc>
                <a:spcPct val="80000"/>
              </a:lnSpc>
            </a:pPr>
            <a:r>
              <a:rPr lang="en-US" sz="2000" dirty="0" smtClean="0"/>
              <a:t>The first page, or starting page, in a Web site.  </a:t>
            </a:r>
          </a:p>
          <a:p>
            <a:pPr eaLnBrk="1" hangingPunct="1">
              <a:lnSpc>
                <a:spcPct val="80000"/>
              </a:lnSpc>
            </a:pPr>
            <a:r>
              <a:rPr lang="en-US" sz="2400" b="1" dirty="0" smtClean="0"/>
              <a:t>Hyperlink</a:t>
            </a:r>
          </a:p>
          <a:p>
            <a:pPr lvl="1" eaLnBrk="1" hangingPunct="1">
              <a:lnSpc>
                <a:spcPct val="80000"/>
              </a:lnSpc>
            </a:pPr>
            <a:r>
              <a:rPr lang="en-US" sz="2000" dirty="0" smtClean="0"/>
              <a:t>Clickable text or visuals that link two related elements, such as pages, content chunks, or headers.</a:t>
            </a:r>
          </a:p>
          <a:p>
            <a:pPr eaLnBrk="1" hangingPunct="1">
              <a:lnSpc>
                <a:spcPct val="80000"/>
              </a:lnSpc>
            </a:pPr>
            <a:r>
              <a:rPr lang="en-US" sz="2400" b="1" dirty="0" smtClean="0"/>
              <a:t>Hypertext</a:t>
            </a:r>
          </a:p>
          <a:p>
            <a:pPr lvl="1" eaLnBrk="1" hangingPunct="1">
              <a:lnSpc>
                <a:spcPct val="80000"/>
              </a:lnSpc>
            </a:pPr>
            <a:r>
              <a:rPr lang="en-US" sz="2000" dirty="0" smtClean="0"/>
              <a:t>Chunks of textual and/or graphic content linked together by hyperlinks.  </a:t>
            </a:r>
          </a:p>
          <a:p>
            <a:pPr eaLnBrk="1" hangingPunct="1">
              <a:lnSpc>
                <a:spcPct val="80000"/>
              </a:lnSpc>
            </a:pPr>
            <a:r>
              <a:rPr lang="en-US" sz="2400" b="1" dirty="0" smtClean="0"/>
              <a:t>Interface</a:t>
            </a:r>
          </a:p>
          <a:p>
            <a:pPr lvl="1" eaLnBrk="1" hangingPunct="1">
              <a:lnSpc>
                <a:spcPct val="80000"/>
              </a:lnSpc>
            </a:pPr>
            <a:r>
              <a:rPr lang="en-US" sz="2000" dirty="0" smtClean="0"/>
              <a:t>The whole screen or page a user sees, including the textual, graphic, and interactive content.</a:t>
            </a:r>
          </a:p>
          <a:p>
            <a:pPr eaLnBrk="1" hangingPunct="1">
              <a:lnSpc>
                <a:spcPct val="80000"/>
              </a:lnSpc>
            </a:pPr>
            <a:r>
              <a:rPr lang="en-US" sz="2400" b="1" dirty="0" smtClean="0"/>
              <a:t>Navigation tools</a:t>
            </a:r>
          </a:p>
          <a:p>
            <a:pPr lvl="1" eaLnBrk="1" hangingPunct="1">
              <a:lnSpc>
                <a:spcPct val="80000"/>
              </a:lnSpc>
            </a:pPr>
            <a:r>
              <a:rPr lang="en-US" sz="2000" dirty="0" smtClean="0"/>
              <a:t>Any hyperlinks or buttons used to search, browse, and interact with the site, excluding browser controls.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a:t>Baehr</a:t>
            </a:r>
          </a:p>
          <a:p>
            <a:r>
              <a:rPr lang="en-US" i="1"/>
              <a:t>Web Development: A Visual-Spatial Approach</a:t>
            </a:r>
          </a:p>
          <a:p>
            <a:r>
              <a:rPr lang="en-US"/>
              <a:t>Copyright © 2007 by Pearson Education, Inc.  All rights reserved.</a:t>
            </a:r>
          </a:p>
        </p:txBody>
      </p:sp>
      <p:sp>
        <p:nvSpPr>
          <p:cNvPr id="19459" name="Rectangle 2"/>
          <p:cNvSpPr>
            <a:spLocks noGrp="1" noChangeArrowheads="1"/>
          </p:cNvSpPr>
          <p:nvPr>
            <p:ph type="title"/>
          </p:nvPr>
        </p:nvSpPr>
        <p:spPr/>
        <p:txBody>
          <a:bodyPr/>
          <a:lstStyle/>
          <a:p>
            <a:pPr eaLnBrk="1" hangingPunct="1"/>
            <a:r>
              <a:rPr lang="en-US" smtClean="0"/>
              <a:t>Web Development Terms</a:t>
            </a:r>
          </a:p>
        </p:txBody>
      </p:sp>
      <p:sp>
        <p:nvSpPr>
          <p:cNvPr id="19460" name="Rectangle 3"/>
          <p:cNvSpPr>
            <a:spLocks noGrp="1" noChangeArrowheads="1"/>
          </p:cNvSpPr>
          <p:nvPr>
            <p:ph type="body" idx="1"/>
          </p:nvPr>
        </p:nvSpPr>
        <p:spPr>
          <a:xfrm>
            <a:off x="838200" y="2362200"/>
            <a:ext cx="7693025" cy="3962400"/>
          </a:xfrm>
        </p:spPr>
        <p:txBody>
          <a:bodyPr>
            <a:normAutofit fontScale="92500" lnSpcReduction="10000"/>
          </a:bodyPr>
          <a:lstStyle/>
          <a:p>
            <a:pPr eaLnBrk="1" hangingPunct="1">
              <a:lnSpc>
                <a:spcPct val="80000"/>
              </a:lnSpc>
            </a:pPr>
            <a:r>
              <a:rPr lang="en-US" sz="2400" b="1" dirty="0" smtClean="0"/>
              <a:t>Node</a:t>
            </a:r>
          </a:p>
          <a:p>
            <a:pPr lvl="1" eaLnBrk="1" hangingPunct="1">
              <a:lnSpc>
                <a:spcPct val="80000"/>
              </a:lnSpc>
            </a:pPr>
            <a:r>
              <a:rPr lang="en-US" sz="2000" dirty="0" smtClean="0"/>
              <a:t>A single page that acts as a gateway and leads to related pages.  </a:t>
            </a:r>
          </a:p>
          <a:p>
            <a:pPr eaLnBrk="1" hangingPunct="1">
              <a:lnSpc>
                <a:spcPct val="80000"/>
              </a:lnSpc>
            </a:pPr>
            <a:r>
              <a:rPr lang="en-US" sz="2400" b="1" dirty="0" smtClean="0"/>
              <a:t>Site architecture</a:t>
            </a:r>
          </a:p>
          <a:p>
            <a:pPr lvl="1" eaLnBrk="1" hangingPunct="1">
              <a:lnSpc>
                <a:spcPct val="80000"/>
              </a:lnSpc>
            </a:pPr>
            <a:r>
              <a:rPr lang="en-US" sz="2000" dirty="0" smtClean="0"/>
              <a:t>The overall site structure and arrangement of individual pages that comprise a whole site.  </a:t>
            </a:r>
          </a:p>
          <a:p>
            <a:pPr eaLnBrk="1" hangingPunct="1">
              <a:lnSpc>
                <a:spcPct val="80000"/>
              </a:lnSpc>
            </a:pPr>
            <a:r>
              <a:rPr lang="en-US" sz="2400" b="1" dirty="0" smtClean="0"/>
              <a:t>User-centered design</a:t>
            </a:r>
          </a:p>
          <a:p>
            <a:pPr lvl="1" eaLnBrk="1" hangingPunct="1">
              <a:lnSpc>
                <a:spcPct val="80000"/>
              </a:lnSpc>
            </a:pPr>
            <a:r>
              <a:rPr lang="en-US" sz="2000" dirty="0" smtClean="0"/>
              <a:t>A design approach that places users needs at the center of the design process.</a:t>
            </a:r>
          </a:p>
          <a:p>
            <a:pPr eaLnBrk="1" hangingPunct="1">
              <a:lnSpc>
                <a:spcPct val="80000"/>
              </a:lnSpc>
            </a:pPr>
            <a:r>
              <a:rPr lang="en-US" sz="2400" b="1" dirty="0" smtClean="0"/>
              <a:t>Visual-spatial thinking</a:t>
            </a:r>
          </a:p>
          <a:p>
            <a:pPr lvl="1" eaLnBrk="1" hangingPunct="1">
              <a:lnSpc>
                <a:spcPct val="80000"/>
              </a:lnSpc>
            </a:pPr>
            <a:r>
              <a:rPr lang="en-US" sz="2000" dirty="0" smtClean="0"/>
              <a:t>A method in which users conceptualize the whole Web site, by focusing and discerning the function and meaning of visual and spatial objects and their unique characteristics.</a:t>
            </a:r>
          </a:p>
          <a:p>
            <a:pPr eaLnBrk="1" hangingPunct="1">
              <a:lnSpc>
                <a:spcPct val="80000"/>
              </a:lnSpc>
            </a:pPr>
            <a:r>
              <a:rPr lang="en-US" sz="2400" b="1" dirty="0" smtClean="0"/>
              <a:t>Web page</a:t>
            </a:r>
          </a:p>
          <a:p>
            <a:pPr lvl="1" eaLnBrk="1" hangingPunct="1">
              <a:lnSpc>
                <a:spcPct val="80000"/>
              </a:lnSpc>
            </a:pPr>
            <a:r>
              <a:rPr lang="en-US" sz="2000" dirty="0" smtClean="0"/>
              <a:t>A single page of Web content from a Web site.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p:spPr>
        <p:txBody>
          <a:bodyPr/>
          <a:lstStyle/>
          <a:p>
            <a:r>
              <a:rPr lang="en-US" dirty="0" err="1"/>
              <a:t>Baehr</a:t>
            </a:r>
            <a:endParaRPr lang="en-US" dirty="0"/>
          </a:p>
          <a:p>
            <a:r>
              <a:rPr lang="en-US" i="1" dirty="0"/>
              <a:t>Web Development: A Visual-Spatial Approach</a:t>
            </a:r>
          </a:p>
          <a:p>
            <a:r>
              <a:rPr lang="en-US" dirty="0"/>
              <a:t>Copyright © 2007 by Pearson Education, Inc.  All rights reserved.</a:t>
            </a:r>
          </a:p>
        </p:txBody>
      </p:sp>
      <p:sp>
        <p:nvSpPr>
          <p:cNvPr id="16387" name="Rectangle 2"/>
          <p:cNvSpPr>
            <a:spLocks noGrp="1" noChangeArrowheads="1"/>
          </p:cNvSpPr>
          <p:nvPr>
            <p:ph type="title"/>
          </p:nvPr>
        </p:nvSpPr>
        <p:spPr/>
        <p:txBody>
          <a:bodyPr/>
          <a:lstStyle/>
          <a:p>
            <a:pPr eaLnBrk="1" hangingPunct="1"/>
            <a:r>
              <a:rPr lang="en-US" smtClean="0"/>
              <a:t>Visual-Spatial Thinking</a:t>
            </a:r>
          </a:p>
        </p:txBody>
      </p:sp>
      <p:sp>
        <p:nvSpPr>
          <p:cNvPr id="16388" name="Rectangle 3"/>
          <p:cNvSpPr>
            <a:spLocks noGrp="1" noChangeArrowheads="1"/>
          </p:cNvSpPr>
          <p:nvPr>
            <p:ph type="body" idx="1"/>
          </p:nvPr>
        </p:nvSpPr>
        <p:spPr/>
        <p:txBody>
          <a:bodyPr/>
          <a:lstStyle/>
          <a:p>
            <a:pPr eaLnBrk="1" hangingPunct="1">
              <a:lnSpc>
                <a:spcPct val="80000"/>
              </a:lnSpc>
            </a:pPr>
            <a:r>
              <a:rPr lang="en-US" sz="2400" dirty="0" smtClean="0"/>
              <a:t>Web sites have unique characteristics that distinguish them from print-based documents</a:t>
            </a:r>
          </a:p>
          <a:p>
            <a:pPr lvl="1" eaLnBrk="1" hangingPunct="1">
              <a:lnSpc>
                <a:spcPct val="80000"/>
              </a:lnSpc>
            </a:pPr>
            <a:r>
              <a:rPr lang="en-US" sz="2000" dirty="0" smtClean="0"/>
              <a:t>interactivity</a:t>
            </a:r>
          </a:p>
          <a:p>
            <a:pPr lvl="1" eaLnBrk="1" hangingPunct="1">
              <a:lnSpc>
                <a:spcPct val="80000"/>
              </a:lnSpc>
            </a:pPr>
            <a:r>
              <a:rPr lang="en-US" sz="2000" dirty="0" smtClean="0"/>
              <a:t>use of visuals and media</a:t>
            </a:r>
          </a:p>
          <a:p>
            <a:pPr lvl="1" eaLnBrk="1" hangingPunct="1">
              <a:lnSpc>
                <a:spcPct val="80000"/>
              </a:lnSpc>
            </a:pPr>
            <a:r>
              <a:rPr lang="en-US" sz="2000" dirty="0" smtClean="0"/>
              <a:t>complex structures</a:t>
            </a:r>
          </a:p>
          <a:p>
            <a:pPr lvl="1" eaLnBrk="1" hangingPunct="1">
              <a:lnSpc>
                <a:spcPct val="80000"/>
              </a:lnSpc>
            </a:pPr>
            <a:r>
              <a:rPr lang="en-US" sz="2000" dirty="0" smtClean="0"/>
              <a:t>rapid evolution</a:t>
            </a:r>
          </a:p>
          <a:p>
            <a:pPr eaLnBrk="1" hangingPunct="1">
              <a:lnSpc>
                <a:spcPct val="80000"/>
              </a:lnSpc>
            </a:pPr>
            <a:r>
              <a:rPr lang="en-US" sz="2400" dirty="0" smtClean="0"/>
              <a:t>Have unique visual and spatial characteristics</a:t>
            </a:r>
            <a:endParaRPr lang="en-US" dirty="0" smtClean="0"/>
          </a:p>
          <a:p>
            <a:pPr eaLnBrk="1" hangingPunct="1">
              <a:lnSpc>
                <a:spcPct val="80000"/>
              </a:lnSpc>
            </a:pPr>
            <a:endParaRPr lang="en-US" sz="2400" dirty="0" smtClean="0"/>
          </a:p>
          <a:p>
            <a:pPr eaLnBrk="1" hangingPunct="1">
              <a:lnSpc>
                <a:spcPct val="80000"/>
              </a:lnSpc>
            </a:pPr>
            <a:r>
              <a:rPr lang="en-US" sz="2400" dirty="0" smtClean="0"/>
              <a:t>A visual-spatial approach is important to the Web development process because it considers the ways in which users perceive and conceptualize visual and spatial aspects of Web sites.</a:t>
            </a:r>
          </a:p>
          <a:p>
            <a:pPr eaLnBrk="1" hangingPunct="1">
              <a:lnSpc>
                <a:spcPct val="80000"/>
              </a:lnSpc>
            </a:pP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927</TotalTime>
  <Words>851</Words>
  <Application>Microsoft Office PowerPoint</Application>
  <PresentationFormat>On-screen Show (4:3)</PresentationFormat>
  <Paragraphs>149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Capsules</vt:lpstr>
      <vt:lpstr>Web Development A Visual-Spatial Approach</vt:lpstr>
      <vt:lpstr>Learning Objectives</vt:lpstr>
      <vt:lpstr>Web Development</vt:lpstr>
      <vt:lpstr>Web Development</vt:lpstr>
      <vt:lpstr>Web Development</vt:lpstr>
      <vt:lpstr>Team Roles Summary</vt:lpstr>
      <vt:lpstr>Web Development Terms</vt:lpstr>
      <vt:lpstr>Web Development Terms</vt:lpstr>
      <vt:lpstr>Visual-Spatial Thinking</vt:lpstr>
      <vt:lpstr>Visual-Spatial Thinking</vt:lpstr>
      <vt:lpstr>Visual-Spatial Approach</vt:lpstr>
      <vt:lpstr>Web Development Process</vt:lpstr>
      <vt:lpstr>Improving Web Development Skills</vt:lpstr>
      <vt:lpstr>Last page of the Internet</vt:lpstr>
      <vt:lpstr>Summary</vt:lpstr>
      <vt:lpstr>Assignment</vt:lpstr>
    </vt:vector>
  </TitlesOfParts>
  <Company>%ORGNAME%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nblong</dc:creator>
  <cp:lastModifiedBy>tkombol</cp:lastModifiedBy>
  <cp:revision>60</cp:revision>
  <dcterms:created xsi:type="dcterms:W3CDTF">2003-08-28T16:54:56Z</dcterms:created>
  <dcterms:modified xsi:type="dcterms:W3CDTF">2011-07-07T20:16:23Z</dcterms:modified>
</cp:coreProperties>
</file>