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32"/>
  </p:handoutMasterIdLst>
  <p:sldIdLst>
    <p:sldId id="256" r:id="rId2"/>
    <p:sldId id="301" r:id="rId3"/>
    <p:sldId id="311" r:id="rId4"/>
    <p:sldId id="302" r:id="rId5"/>
    <p:sldId id="308" r:id="rId6"/>
    <p:sldId id="286" r:id="rId7"/>
    <p:sldId id="287" r:id="rId8"/>
    <p:sldId id="292" r:id="rId9"/>
    <p:sldId id="297" r:id="rId10"/>
    <p:sldId id="312" r:id="rId11"/>
    <p:sldId id="298" r:id="rId12"/>
    <p:sldId id="299" r:id="rId13"/>
    <p:sldId id="300" r:id="rId14"/>
    <p:sldId id="288" r:id="rId15"/>
    <p:sldId id="289" r:id="rId16"/>
    <p:sldId id="303" r:id="rId17"/>
    <p:sldId id="309" r:id="rId18"/>
    <p:sldId id="294" r:id="rId19"/>
    <p:sldId id="313" r:id="rId20"/>
    <p:sldId id="290" r:id="rId21"/>
    <p:sldId id="295" r:id="rId22"/>
    <p:sldId id="305" r:id="rId23"/>
    <p:sldId id="291" r:id="rId24"/>
    <p:sldId id="310" r:id="rId25"/>
    <p:sldId id="304" r:id="rId26"/>
    <p:sldId id="307" r:id="rId27"/>
    <p:sldId id="306" r:id="rId28"/>
    <p:sldId id="314" r:id="rId29"/>
    <p:sldId id="285" r:id="rId30"/>
    <p:sldId id="27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695" autoAdjust="0"/>
    <p:restoredTop sz="94660"/>
  </p:normalViewPr>
  <p:slideViewPr>
    <p:cSldViewPr>
      <p:cViewPr varScale="1">
        <p:scale>
          <a:sx n="110" d="100"/>
          <a:sy n="110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E0185-763B-4934-83F5-8C35F316169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D4981D-C36A-4499-9167-84F653609854}">
      <dgm:prSet phldrT="[Text]"/>
      <dgm:spPr/>
      <dgm:t>
        <a:bodyPr/>
        <a:lstStyle/>
        <a:p>
          <a:r>
            <a:rPr lang="en-US" dirty="0" smtClean="0"/>
            <a:t>Rhetorical Analysis</a:t>
          </a:r>
          <a:endParaRPr lang="en-US" dirty="0"/>
        </a:p>
      </dgm:t>
    </dgm:pt>
    <dgm:pt modelId="{DC26AFF8-7625-43B4-BE1F-2A036F184A3B}" type="parTrans" cxnId="{4E9B2916-2282-4861-9FD0-A76872CA4BCC}">
      <dgm:prSet/>
      <dgm:spPr/>
      <dgm:t>
        <a:bodyPr/>
        <a:lstStyle/>
        <a:p>
          <a:endParaRPr lang="en-US"/>
        </a:p>
      </dgm:t>
    </dgm:pt>
    <dgm:pt modelId="{6FFEAB0D-63B4-4334-8912-F42B1A1EFF7E}" type="sibTrans" cxnId="{4E9B2916-2282-4861-9FD0-A76872CA4BCC}">
      <dgm:prSet/>
      <dgm:spPr/>
      <dgm:t>
        <a:bodyPr/>
        <a:lstStyle/>
        <a:p>
          <a:endParaRPr lang="en-US"/>
        </a:p>
      </dgm:t>
    </dgm:pt>
    <dgm:pt modelId="{BE4CC910-BAEB-4E5C-9F14-06414CAEDB3B}">
      <dgm:prSet phldrT="[Text]"/>
      <dgm:spPr/>
      <dgm:t>
        <a:bodyPr/>
        <a:lstStyle/>
        <a:p>
          <a:r>
            <a:rPr lang="en-US" dirty="0" smtClean="0"/>
            <a:t>Revise Goals</a:t>
          </a:r>
          <a:endParaRPr lang="en-US" dirty="0"/>
        </a:p>
      </dgm:t>
    </dgm:pt>
    <dgm:pt modelId="{46173AC4-9398-40E2-BFB5-FB1A207CE63A}" type="parTrans" cxnId="{E901C9BE-CF02-494E-ACA1-92691BC70792}">
      <dgm:prSet/>
      <dgm:spPr/>
      <dgm:t>
        <a:bodyPr/>
        <a:lstStyle/>
        <a:p>
          <a:endParaRPr lang="en-US"/>
        </a:p>
      </dgm:t>
    </dgm:pt>
    <dgm:pt modelId="{E1FB2FD3-0DE7-42BA-B6F9-3D5FAB2DFCC5}" type="sibTrans" cxnId="{E901C9BE-CF02-494E-ACA1-92691BC70792}">
      <dgm:prSet/>
      <dgm:spPr/>
      <dgm:t>
        <a:bodyPr/>
        <a:lstStyle/>
        <a:p>
          <a:endParaRPr lang="en-US"/>
        </a:p>
      </dgm:t>
    </dgm:pt>
    <dgm:pt modelId="{711E6096-2EDC-4976-AC26-613DDD09E9F4}">
      <dgm:prSet phldrT="[Text]"/>
      <dgm:spPr/>
      <dgm:t>
        <a:bodyPr/>
        <a:lstStyle/>
        <a:p>
          <a:r>
            <a:rPr lang="en-US" dirty="0" smtClean="0"/>
            <a:t>Scope of Work	</a:t>
          </a:r>
          <a:endParaRPr lang="en-US" dirty="0"/>
        </a:p>
      </dgm:t>
    </dgm:pt>
    <dgm:pt modelId="{18835716-AA4A-4568-9670-D059FDC0830E}" type="parTrans" cxnId="{B888DE59-FD58-4F17-8D31-5AE8AF29C350}">
      <dgm:prSet/>
      <dgm:spPr/>
      <dgm:t>
        <a:bodyPr/>
        <a:lstStyle/>
        <a:p>
          <a:endParaRPr lang="en-US"/>
        </a:p>
      </dgm:t>
    </dgm:pt>
    <dgm:pt modelId="{BCB5FCCF-BC15-4D7C-9BB0-0F0F2F10BE1B}" type="sibTrans" cxnId="{B888DE59-FD58-4F17-8D31-5AE8AF29C350}">
      <dgm:prSet/>
      <dgm:spPr/>
      <dgm:t>
        <a:bodyPr/>
        <a:lstStyle/>
        <a:p>
          <a:endParaRPr lang="en-US"/>
        </a:p>
      </dgm:t>
    </dgm:pt>
    <dgm:pt modelId="{C50FC910-8E68-43BD-BDFB-6B2996F76ED9}">
      <dgm:prSet phldrT="[Text]"/>
      <dgm:spPr/>
      <dgm:t>
        <a:bodyPr/>
        <a:lstStyle/>
        <a:p>
          <a:r>
            <a:rPr lang="en-US" dirty="0" smtClean="0"/>
            <a:t>Site Maintenance</a:t>
          </a:r>
          <a:endParaRPr lang="en-US" dirty="0"/>
        </a:p>
      </dgm:t>
    </dgm:pt>
    <dgm:pt modelId="{EC400B91-33F1-41B6-98E7-9D770792CC0B}" type="parTrans" cxnId="{38A81E38-DE08-4D99-A6EC-A7A1360E3255}">
      <dgm:prSet/>
      <dgm:spPr/>
    </dgm:pt>
    <dgm:pt modelId="{DB69BB64-A251-4C38-8FD4-D84FD0473077}" type="sibTrans" cxnId="{38A81E38-DE08-4D99-A6EC-A7A1360E3255}">
      <dgm:prSet/>
      <dgm:spPr/>
    </dgm:pt>
    <dgm:pt modelId="{33C89E1E-DDD7-430D-BE3C-1816D6D2DCEE}">
      <dgm:prSet phldrT="[Text]"/>
      <dgm:spPr/>
      <dgm:t>
        <a:bodyPr/>
        <a:lstStyle/>
        <a:p>
          <a:r>
            <a:rPr lang="en-US" dirty="0" smtClean="0"/>
            <a:t>Schedule</a:t>
          </a:r>
          <a:endParaRPr lang="en-US" dirty="0"/>
        </a:p>
      </dgm:t>
    </dgm:pt>
    <dgm:pt modelId="{437F7593-D05D-4CBF-AA52-603A20554C2C}" type="parTrans" cxnId="{D6B4F16B-B6DB-4BE5-BB72-D387A5950E68}">
      <dgm:prSet/>
      <dgm:spPr/>
    </dgm:pt>
    <dgm:pt modelId="{6D249474-4AAF-47FF-B0DA-9A7F50D2DE27}" type="sibTrans" cxnId="{D6B4F16B-B6DB-4BE5-BB72-D387A5950E68}">
      <dgm:prSet/>
      <dgm:spPr/>
      <dgm:t>
        <a:bodyPr/>
        <a:lstStyle/>
        <a:p>
          <a:endParaRPr lang="en-US"/>
        </a:p>
      </dgm:t>
    </dgm:pt>
    <dgm:pt modelId="{2D0708DB-572B-4176-B933-9827D1CA5D96}" type="pres">
      <dgm:prSet presAssocID="{1C0E0185-763B-4934-83F5-8C35F316169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3D31C-A1A2-4F98-9307-DB2285201179}" type="pres">
      <dgm:prSet presAssocID="{1C0E0185-763B-4934-83F5-8C35F316169E}" presName="dummyMaxCanvas" presStyleCnt="0">
        <dgm:presLayoutVars/>
      </dgm:prSet>
      <dgm:spPr/>
    </dgm:pt>
    <dgm:pt modelId="{95D22F71-90DE-4278-AC1B-EF464F24AB91}" type="pres">
      <dgm:prSet presAssocID="{1C0E0185-763B-4934-83F5-8C35F316169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AA29F-42F3-4F2F-97FE-6311CFD53A5D}" type="pres">
      <dgm:prSet presAssocID="{1C0E0185-763B-4934-83F5-8C35F316169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75E72-FFAA-4F47-A4D5-ABD2DB991DC0}" type="pres">
      <dgm:prSet presAssocID="{1C0E0185-763B-4934-83F5-8C35F316169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CBEFDB-A4B7-47C8-8A1C-BD49A3B0E794}" type="pres">
      <dgm:prSet presAssocID="{1C0E0185-763B-4934-83F5-8C35F316169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EC2C6-CA8B-4FF8-BEE7-5832E87CD14A}" type="pres">
      <dgm:prSet presAssocID="{1C0E0185-763B-4934-83F5-8C35F316169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85657-797A-4A26-9565-2F9857E08355}" type="pres">
      <dgm:prSet presAssocID="{1C0E0185-763B-4934-83F5-8C35F316169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61CB6-F6FC-4C6E-A375-B725A49093D7}" type="pres">
      <dgm:prSet presAssocID="{1C0E0185-763B-4934-83F5-8C35F316169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3355A-BE61-4E2E-89C1-2C7B84AA104D}" type="pres">
      <dgm:prSet presAssocID="{1C0E0185-763B-4934-83F5-8C35F316169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E7594-2D31-42F8-8EFD-D5232DCF8D1E}" type="pres">
      <dgm:prSet presAssocID="{1C0E0185-763B-4934-83F5-8C35F316169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3ADEA8-FB81-4508-844F-62168FAB5F32}" type="pres">
      <dgm:prSet presAssocID="{1C0E0185-763B-4934-83F5-8C35F316169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00DFC-61F6-4292-B00B-93401CB6E228}" type="pres">
      <dgm:prSet presAssocID="{1C0E0185-763B-4934-83F5-8C35F316169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1035C-0772-42C4-B909-9776597D1441}" type="pres">
      <dgm:prSet presAssocID="{1C0E0185-763B-4934-83F5-8C35F316169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8795A-D716-4A3F-A7EC-A9F566DBEA02}" type="pres">
      <dgm:prSet presAssocID="{1C0E0185-763B-4934-83F5-8C35F316169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3C463-181D-4726-9C8A-A53401AA0224}" type="pres">
      <dgm:prSet presAssocID="{1C0E0185-763B-4934-83F5-8C35F316169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01C9BE-CF02-494E-ACA1-92691BC70792}" srcId="{1C0E0185-763B-4934-83F5-8C35F316169E}" destId="{BE4CC910-BAEB-4E5C-9F14-06414CAEDB3B}" srcOrd="1" destOrd="0" parTransId="{46173AC4-9398-40E2-BFB5-FB1A207CE63A}" sibTransId="{E1FB2FD3-0DE7-42BA-B6F9-3D5FAB2DFCC5}"/>
    <dgm:cxn modelId="{02A382CC-E27C-4AAA-8488-923D1EA1B43F}" type="presOf" srcId="{BE4CC910-BAEB-4E5C-9F14-06414CAEDB3B}" destId="{1C0AA29F-42F3-4F2F-97FE-6311CFD53A5D}" srcOrd="0" destOrd="0" presId="urn:microsoft.com/office/officeart/2005/8/layout/vProcess5"/>
    <dgm:cxn modelId="{4E9B2916-2282-4861-9FD0-A76872CA4BCC}" srcId="{1C0E0185-763B-4934-83F5-8C35F316169E}" destId="{BCD4981D-C36A-4499-9167-84F653609854}" srcOrd="0" destOrd="0" parTransId="{DC26AFF8-7625-43B4-BE1F-2A036F184A3B}" sibTransId="{6FFEAB0D-63B4-4334-8912-F42B1A1EFF7E}"/>
    <dgm:cxn modelId="{73D5BAB0-40DD-4CAB-BD91-4B956C4B2F1F}" type="presOf" srcId="{711E6096-2EDC-4976-AC26-613DDD09E9F4}" destId="{D0A1035C-0772-42C4-B909-9776597D1441}" srcOrd="1" destOrd="0" presId="urn:microsoft.com/office/officeart/2005/8/layout/vProcess5"/>
    <dgm:cxn modelId="{3C4F543E-6F7D-4B6F-9840-0559E68E58AF}" type="presOf" srcId="{BCD4981D-C36A-4499-9167-84F653609854}" destId="{95D22F71-90DE-4278-AC1B-EF464F24AB91}" srcOrd="0" destOrd="0" presId="urn:microsoft.com/office/officeart/2005/8/layout/vProcess5"/>
    <dgm:cxn modelId="{6C680E9F-BE7F-4726-8B55-0588B015FF49}" type="presOf" srcId="{E1FB2FD3-0DE7-42BA-B6F9-3D5FAB2DFCC5}" destId="{A9C61CB6-F6FC-4C6E-A375-B725A49093D7}" srcOrd="0" destOrd="0" presId="urn:microsoft.com/office/officeart/2005/8/layout/vProcess5"/>
    <dgm:cxn modelId="{38A81E38-DE08-4D99-A6EC-A7A1360E3255}" srcId="{1C0E0185-763B-4934-83F5-8C35F316169E}" destId="{C50FC910-8E68-43BD-BDFB-6B2996F76ED9}" srcOrd="4" destOrd="0" parTransId="{EC400B91-33F1-41B6-98E7-9D770792CC0B}" sibTransId="{DB69BB64-A251-4C38-8FD4-D84FD0473077}"/>
    <dgm:cxn modelId="{58A78B20-1FD6-421F-A8FB-81251ACA1FF7}" type="presOf" srcId="{711E6096-2EDC-4976-AC26-613DDD09E9F4}" destId="{17975E72-FFAA-4F47-A4D5-ABD2DB991DC0}" srcOrd="0" destOrd="0" presId="urn:microsoft.com/office/officeart/2005/8/layout/vProcess5"/>
    <dgm:cxn modelId="{C811B11B-A9BB-4915-9ABA-463C78CD2ED5}" type="presOf" srcId="{33C89E1E-DDD7-430D-BE3C-1816D6D2DCEE}" destId="{2BD8795A-D716-4A3F-A7EC-A9F566DBEA02}" srcOrd="1" destOrd="0" presId="urn:microsoft.com/office/officeart/2005/8/layout/vProcess5"/>
    <dgm:cxn modelId="{E11A30E0-53BD-4EE6-9B98-7E52E76A20D8}" type="presOf" srcId="{6FFEAB0D-63B4-4334-8912-F42B1A1EFF7E}" destId="{75885657-797A-4A26-9565-2F9857E08355}" srcOrd="0" destOrd="0" presId="urn:microsoft.com/office/officeart/2005/8/layout/vProcess5"/>
    <dgm:cxn modelId="{E75CFEA2-32F3-4706-ABFA-DCF6E319F0E9}" type="presOf" srcId="{6D249474-4AAF-47FF-B0DA-9A7F50D2DE27}" destId="{8D5E7594-2D31-42F8-8EFD-D5232DCF8D1E}" srcOrd="0" destOrd="0" presId="urn:microsoft.com/office/officeart/2005/8/layout/vProcess5"/>
    <dgm:cxn modelId="{9E5D4CE2-8306-4BBC-BC67-0535F2849772}" type="presOf" srcId="{BCD4981D-C36A-4499-9167-84F653609854}" destId="{E13ADEA8-FB81-4508-844F-62168FAB5F32}" srcOrd="1" destOrd="0" presId="urn:microsoft.com/office/officeart/2005/8/layout/vProcess5"/>
    <dgm:cxn modelId="{30915EB0-D2C2-472E-B112-10381F2C412E}" type="presOf" srcId="{BCB5FCCF-BC15-4D7C-9BB0-0F0F2F10BE1B}" destId="{8A13355A-BE61-4E2E-89C1-2C7B84AA104D}" srcOrd="0" destOrd="0" presId="urn:microsoft.com/office/officeart/2005/8/layout/vProcess5"/>
    <dgm:cxn modelId="{4486083B-86E7-4C36-B616-14E6C7913698}" type="presOf" srcId="{1C0E0185-763B-4934-83F5-8C35F316169E}" destId="{2D0708DB-572B-4176-B933-9827D1CA5D96}" srcOrd="0" destOrd="0" presId="urn:microsoft.com/office/officeart/2005/8/layout/vProcess5"/>
    <dgm:cxn modelId="{B888DE59-FD58-4F17-8D31-5AE8AF29C350}" srcId="{1C0E0185-763B-4934-83F5-8C35F316169E}" destId="{711E6096-2EDC-4976-AC26-613DDD09E9F4}" srcOrd="2" destOrd="0" parTransId="{18835716-AA4A-4568-9670-D059FDC0830E}" sibTransId="{BCB5FCCF-BC15-4D7C-9BB0-0F0F2F10BE1B}"/>
    <dgm:cxn modelId="{FAE8761C-A851-493B-8ABB-0502DBDF4197}" type="presOf" srcId="{C50FC910-8E68-43BD-BDFB-6B2996F76ED9}" destId="{ADB3C463-181D-4726-9C8A-A53401AA0224}" srcOrd="1" destOrd="0" presId="urn:microsoft.com/office/officeart/2005/8/layout/vProcess5"/>
    <dgm:cxn modelId="{AE8E8012-AABA-499C-9870-5F51467ACAA9}" type="presOf" srcId="{33C89E1E-DDD7-430D-BE3C-1816D6D2DCEE}" destId="{8FCBEFDB-A4B7-47C8-8A1C-BD49A3B0E794}" srcOrd="0" destOrd="0" presId="urn:microsoft.com/office/officeart/2005/8/layout/vProcess5"/>
    <dgm:cxn modelId="{D6B4F16B-B6DB-4BE5-BB72-D387A5950E68}" srcId="{1C0E0185-763B-4934-83F5-8C35F316169E}" destId="{33C89E1E-DDD7-430D-BE3C-1816D6D2DCEE}" srcOrd="3" destOrd="0" parTransId="{437F7593-D05D-4CBF-AA52-603A20554C2C}" sibTransId="{6D249474-4AAF-47FF-B0DA-9A7F50D2DE27}"/>
    <dgm:cxn modelId="{73FDE410-C256-4612-99AB-242DB07CCBCD}" type="presOf" srcId="{C50FC910-8E68-43BD-BDFB-6B2996F76ED9}" destId="{257EC2C6-CA8B-4FF8-BEE7-5832E87CD14A}" srcOrd="0" destOrd="0" presId="urn:microsoft.com/office/officeart/2005/8/layout/vProcess5"/>
    <dgm:cxn modelId="{7490AD0B-6B2C-43AC-90B0-A563E3F79705}" type="presOf" srcId="{BE4CC910-BAEB-4E5C-9F14-06414CAEDB3B}" destId="{90C00DFC-61F6-4292-B00B-93401CB6E228}" srcOrd="1" destOrd="0" presId="urn:microsoft.com/office/officeart/2005/8/layout/vProcess5"/>
    <dgm:cxn modelId="{B763BD81-C487-4231-B908-54A2A0CA8AA5}" type="presParOf" srcId="{2D0708DB-572B-4176-B933-9827D1CA5D96}" destId="{5E03D31C-A1A2-4F98-9307-DB2285201179}" srcOrd="0" destOrd="0" presId="urn:microsoft.com/office/officeart/2005/8/layout/vProcess5"/>
    <dgm:cxn modelId="{9E636D14-195D-4EC2-880D-86E99B66F8F6}" type="presParOf" srcId="{2D0708DB-572B-4176-B933-9827D1CA5D96}" destId="{95D22F71-90DE-4278-AC1B-EF464F24AB91}" srcOrd="1" destOrd="0" presId="urn:microsoft.com/office/officeart/2005/8/layout/vProcess5"/>
    <dgm:cxn modelId="{AA645088-D1F8-4B17-A754-0726A7BB7177}" type="presParOf" srcId="{2D0708DB-572B-4176-B933-9827D1CA5D96}" destId="{1C0AA29F-42F3-4F2F-97FE-6311CFD53A5D}" srcOrd="2" destOrd="0" presId="urn:microsoft.com/office/officeart/2005/8/layout/vProcess5"/>
    <dgm:cxn modelId="{9D9E2022-D53C-4957-BF15-B69C9C476BAF}" type="presParOf" srcId="{2D0708DB-572B-4176-B933-9827D1CA5D96}" destId="{17975E72-FFAA-4F47-A4D5-ABD2DB991DC0}" srcOrd="3" destOrd="0" presId="urn:microsoft.com/office/officeart/2005/8/layout/vProcess5"/>
    <dgm:cxn modelId="{1C306E0C-C3BF-4DFD-8357-A688E1362B9B}" type="presParOf" srcId="{2D0708DB-572B-4176-B933-9827D1CA5D96}" destId="{8FCBEFDB-A4B7-47C8-8A1C-BD49A3B0E794}" srcOrd="4" destOrd="0" presId="urn:microsoft.com/office/officeart/2005/8/layout/vProcess5"/>
    <dgm:cxn modelId="{13C8F13D-6335-4047-AE80-53A117CF593C}" type="presParOf" srcId="{2D0708DB-572B-4176-B933-9827D1CA5D96}" destId="{257EC2C6-CA8B-4FF8-BEE7-5832E87CD14A}" srcOrd="5" destOrd="0" presId="urn:microsoft.com/office/officeart/2005/8/layout/vProcess5"/>
    <dgm:cxn modelId="{57F266FA-52B7-42D1-82BE-FF45302225E6}" type="presParOf" srcId="{2D0708DB-572B-4176-B933-9827D1CA5D96}" destId="{75885657-797A-4A26-9565-2F9857E08355}" srcOrd="6" destOrd="0" presId="urn:microsoft.com/office/officeart/2005/8/layout/vProcess5"/>
    <dgm:cxn modelId="{7A6ECC8E-B9A6-4D39-894F-03FD1D458B7A}" type="presParOf" srcId="{2D0708DB-572B-4176-B933-9827D1CA5D96}" destId="{A9C61CB6-F6FC-4C6E-A375-B725A49093D7}" srcOrd="7" destOrd="0" presId="urn:microsoft.com/office/officeart/2005/8/layout/vProcess5"/>
    <dgm:cxn modelId="{806FDA92-09B7-4EF0-B89A-DC87F96C404F}" type="presParOf" srcId="{2D0708DB-572B-4176-B933-9827D1CA5D96}" destId="{8A13355A-BE61-4E2E-89C1-2C7B84AA104D}" srcOrd="8" destOrd="0" presId="urn:microsoft.com/office/officeart/2005/8/layout/vProcess5"/>
    <dgm:cxn modelId="{458A29B8-E3E5-4647-B8D8-BF979345A9E8}" type="presParOf" srcId="{2D0708DB-572B-4176-B933-9827D1CA5D96}" destId="{8D5E7594-2D31-42F8-8EFD-D5232DCF8D1E}" srcOrd="9" destOrd="0" presId="urn:microsoft.com/office/officeart/2005/8/layout/vProcess5"/>
    <dgm:cxn modelId="{BD344E84-A22D-4705-B766-AF88722A8547}" type="presParOf" srcId="{2D0708DB-572B-4176-B933-9827D1CA5D96}" destId="{E13ADEA8-FB81-4508-844F-62168FAB5F32}" srcOrd="10" destOrd="0" presId="urn:microsoft.com/office/officeart/2005/8/layout/vProcess5"/>
    <dgm:cxn modelId="{B21161EB-D163-40FA-92CB-3B6DA87B57F9}" type="presParOf" srcId="{2D0708DB-572B-4176-B933-9827D1CA5D96}" destId="{90C00DFC-61F6-4292-B00B-93401CB6E228}" srcOrd="11" destOrd="0" presId="urn:microsoft.com/office/officeart/2005/8/layout/vProcess5"/>
    <dgm:cxn modelId="{71D49EC8-E38A-40A6-9449-557D80AFB332}" type="presParOf" srcId="{2D0708DB-572B-4176-B933-9827D1CA5D96}" destId="{D0A1035C-0772-42C4-B909-9776597D1441}" srcOrd="12" destOrd="0" presId="urn:microsoft.com/office/officeart/2005/8/layout/vProcess5"/>
    <dgm:cxn modelId="{A0A0FAAF-148E-40C9-8181-2F7509BFA109}" type="presParOf" srcId="{2D0708DB-572B-4176-B933-9827D1CA5D96}" destId="{2BD8795A-D716-4A3F-A7EC-A9F566DBEA02}" srcOrd="13" destOrd="0" presId="urn:microsoft.com/office/officeart/2005/8/layout/vProcess5"/>
    <dgm:cxn modelId="{DE693EA8-24A4-435B-BAD8-AAB2D793F13A}" type="presParOf" srcId="{2D0708DB-572B-4176-B933-9827D1CA5D96}" destId="{ADB3C463-181D-4726-9C8A-A53401AA02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D22F71-90DE-4278-AC1B-EF464F24AB91}">
      <dsp:nvSpPr>
        <dsp:cNvPr id="0" name=""/>
        <dsp:cNvSpPr/>
      </dsp:nvSpPr>
      <dsp:spPr>
        <a:xfrm>
          <a:off x="0" y="0"/>
          <a:ext cx="5923629" cy="670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Rhetorical Analysis</a:t>
          </a:r>
          <a:endParaRPr lang="en-US" sz="3000" kern="1200" dirty="0"/>
        </a:p>
      </dsp:txBody>
      <dsp:txXfrm>
        <a:off x="0" y="0"/>
        <a:ext cx="5161083" cy="670369"/>
      </dsp:txXfrm>
    </dsp:sp>
    <dsp:sp modelId="{1C0AA29F-42F3-4F2F-97FE-6311CFD53A5D}">
      <dsp:nvSpPr>
        <dsp:cNvPr id="0" name=""/>
        <dsp:cNvSpPr/>
      </dsp:nvSpPr>
      <dsp:spPr>
        <a:xfrm>
          <a:off x="442348" y="763476"/>
          <a:ext cx="5923629" cy="670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Revise Goals</a:t>
          </a:r>
          <a:endParaRPr lang="en-US" sz="3000" kern="1200" dirty="0"/>
        </a:p>
      </dsp:txBody>
      <dsp:txXfrm>
        <a:off x="442348" y="763476"/>
        <a:ext cx="5045540" cy="670369"/>
      </dsp:txXfrm>
    </dsp:sp>
    <dsp:sp modelId="{17975E72-FFAA-4F47-A4D5-ABD2DB991DC0}">
      <dsp:nvSpPr>
        <dsp:cNvPr id="0" name=""/>
        <dsp:cNvSpPr/>
      </dsp:nvSpPr>
      <dsp:spPr>
        <a:xfrm>
          <a:off x="884697" y="1526952"/>
          <a:ext cx="5923629" cy="670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Scope of Work	</a:t>
          </a:r>
          <a:endParaRPr lang="en-US" sz="3000" kern="1200" dirty="0"/>
        </a:p>
      </dsp:txBody>
      <dsp:txXfrm>
        <a:off x="884697" y="1526952"/>
        <a:ext cx="5045540" cy="670369"/>
      </dsp:txXfrm>
    </dsp:sp>
    <dsp:sp modelId="{8FCBEFDB-A4B7-47C8-8A1C-BD49A3B0E794}">
      <dsp:nvSpPr>
        <dsp:cNvPr id="0" name=""/>
        <dsp:cNvSpPr/>
      </dsp:nvSpPr>
      <dsp:spPr>
        <a:xfrm>
          <a:off x="1327046" y="2290429"/>
          <a:ext cx="5923629" cy="670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Schedule</a:t>
          </a:r>
          <a:endParaRPr lang="en-US" sz="3000" kern="1200" dirty="0"/>
        </a:p>
      </dsp:txBody>
      <dsp:txXfrm>
        <a:off x="1327046" y="2290429"/>
        <a:ext cx="5045540" cy="670369"/>
      </dsp:txXfrm>
    </dsp:sp>
    <dsp:sp modelId="{257EC2C6-CA8B-4FF8-BEE7-5832E87CD14A}">
      <dsp:nvSpPr>
        <dsp:cNvPr id="0" name=""/>
        <dsp:cNvSpPr/>
      </dsp:nvSpPr>
      <dsp:spPr>
        <a:xfrm>
          <a:off x="1769395" y="3053905"/>
          <a:ext cx="5923629" cy="670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Site Maintenance</a:t>
          </a:r>
          <a:endParaRPr lang="en-US" sz="3000" kern="1200" dirty="0"/>
        </a:p>
      </dsp:txBody>
      <dsp:txXfrm>
        <a:off x="1769395" y="3053905"/>
        <a:ext cx="5045540" cy="670369"/>
      </dsp:txXfrm>
    </dsp:sp>
    <dsp:sp modelId="{75885657-797A-4A26-9565-2F9857E08355}">
      <dsp:nvSpPr>
        <dsp:cNvPr id="0" name=""/>
        <dsp:cNvSpPr/>
      </dsp:nvSpPr>
      <dsp:spPr>
        <a:xfrm>
          <a:off x="5487889" y="489742"/>
          <a:ext cx="435740" cy="4357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487889" y="489742"/>
        <a:ext cx="435740" cy="435740"/>
      </dsp:txXfrm>
    </dsp:sp>
    <dsp:sp modelId="{A9C61CB6-F6FC-4C6E-A375-B725A49093D7}">
      <dsp:nvSpPr>
        <dsp:cNvPr id="0" name=""/>
        <dsp:cNvSpPr/>
      </dsp:nvSpPr>
      <dsp:spPr>
        <a:xfrm>
          <a:off x="5930238" y="1253218"/>
          <a:ext cx="435740" cy="4357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930238" y="1253218"/>
        <a:ext cx="435740" cy="435740"/>
      </dsp:txXfrm>
    </dsp:sp>
    <dsp:sp modelId="{8A13355A-BE61-4E2E-89C1-2C7B84AA104D}">
      <dsp:nvSpPr>
        <dsp:cNvPr id="0" name=""/>
        <dsp:cNvSpPr/>
      </dsp:nvSpPr>
      <dsp:spPr>
        <a:xfrm>
          <a:off x="6372586" y="2005522"/>
          <a:ext cx="435740" cy="4357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372586" y="2005522"/>
        <a:ext cx="435740" cy="435740"/>
      </dsp:txXfrm>
    </dsp:sp>
    <dsp:sp modelId="{8D5E7594-2D31-42F8-8EFD-D5232DCF8D1E}">
      <dsp:nvSpPr>
        <dsp:cNvPr id="0" name=""/>
        <dsp:cNvSpPr/>
      </dsp:nvSpPr>
      <dsp:spPr>
        <a:xfrm>
          <a:off x="6814935" y="2776447"/>
          <a:ext cx="435740" cy="4357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6814935" y="2776447"/>
        <a:ext cx="435740" cy="435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noaa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arnesandnoble.com/" TargetMode="External"/><Relationship Id="rId4" Type="http://schemas.openxmlformats.org/officeDocument/2006/relationships/hyperlink" Target="http://www.nascar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ids.yahoo.com/" TargetMode="External"/><Relationship Id="rId2" Type="http://schemas.openxmlformats.org/officeDocument/2006/relationships/hyperlink" Target="http://carolinai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" TargetMode="External"/><Relationship Id="rId4" Type="http://schemas.openxmlformats.org/officeDocument/2006/relationships/hyperlink" Target="https://www.fidelity.com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2</a:t>
            </a:r>
          </a:p>
          <a:p>
            <a:pPr eaLnBrk="1" hangingPunct="1"/>
            <a:r>
              <a:rPr lang="en-US" dirty="0" smtClean="0"/>
              <a:t>Project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Commonality:</a:t>
            </a:r>
          </a:p>
          <a:p>
            <a:pPr lvl="1"/>
            <a:r>
              <a:rPr lang="en-US" dirty="0" smtClean="0"/>
              <a:t>“Logical thinking” ability</a:t>
            </a:r>
          </a:p>
          <a:p>
            <a:pPr lvl="2"/>
            <a:r>
              <a:rPr lang="en-US" dirty="0" smtClean="0"/>
              <a:t>Can navigate complex sites easily?</a:t>
            </a:r>
          </a:p>
          <a:p>
            <a:pPr lvl="3"/>
            <a:r>
              <a:rPr lang="en-US" dirty="0" smtClean="0">
                <a:hlinkClick r:id="rId2"/>
              </a:rPr>
              <a:t>http://www.noaa.gov/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Must be “hand guided?”</a:t>
            </a:r>
          </a:p>
          <a:p>
            <a:pPr lvl="3"/>
            <a:r>
              <a:rPr lang="en-US" dirty="0" smtClean="0">
                <a:hlinkClick r:id="rId3"/>
              </a:rPr>
              <a:t>http://www.google.com/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Common interests</a:t>
            </a:r>
          </a:p>
          <a:p>
            <a:pPr lvl="2"/>
            <a:r>
              <a:rPr lang="en-US" dirty="0" smtClean="0">
                <a:hlinkClick r:id="rId4"/>
              </a:rPr>
              <a:t>http://www.nascar.com/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Common goals</a:t>
            </a:r>
          </a:p>
          <a:p>
            <a:pPr lvl="2"/>
            <a:r>
              <a:rPr lang="en-US" dirty="0" smtClean="0">
                <a:hlinkClick r:id="rId5"/>
              </a:rPr>
              <a:t>http://www.barnesandnoble.com/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end user doing at this site?</a:t>
            </a:r>
          </a:p>
          <a:p>
            <a:pPr lvl="1"/>
            <a:r>
              <a:rPr lang="en-US" dirty="0" smtClean="0"/>
              <a:t>Inputs?</a:t>
            </a:r>
          </a:p>
          <a:p>
            <a:pPr lvl="1"/>
            <a:r>
              <a:rPr lang="en-US" dirty="0" smtClean="0"/>
              <a:t>Processing?</a:t>
            </a:r>
          </a:p>
          <a:p>
            <a:pPr lvl="1"/>
            <a:r>
              <a:rPr lang="en-US" dirty="0" smtClean="0"/>
              <a:t>Outputs?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Context/Constraints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they get here?</a:t>
            </a:r>
          </a:p>
          <a:p>
            <a:pPr lvl="1"/>
            <a:r>
              <a:rPr lang="en-US" dirty="0" smtClean="0"/>
              <a:t>Natural flow</a:t>
            </a:r>
          </a:p>
          <a:p>
            <a:pPr lvl="2"/>
            <a:r>
              <a:rPr lang="en-US" dirty="0" smtClean="0"/>
              <a:t>Directed from another page in “scripted” process</a:t>
            </a:r>
          </a:p>
          <a:p>
            <a:pPr lvl="1"/>
            <a:r>
              <a:rPr lang="en-US" dirty="0" smtClean="0"/>
              <a:t>Random</a:t>
            </a:r>
          </a:p>
          <a:p>
            <a:pPr lvl="2"/>
            <a:r>
              <a:rPr lang="en-US" dirty="0" smtClean="0"/>
              <a:t>No “setup"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site accomplish?</a:t>
            </a:r>
          </a:p>
          <a:p>
            <a:pPr lvl="1"/>
            <a:r>
              <a:rPr lang="en-US" dirty="0" smtClean="0"/>
              <a:t>Sample sites:</a:t>
            </a:r>
          </a:p>
          <a:p>
            <a:pPr lvl="2"/>
            <a:r>
              <a:rPr lang="en-US" dirty="0" smtClean="0">
                <a:hlinkClick r:id="rId2"/>
              </a:rPr>
              <a:t>http://carolinait.org/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>
                <a:hlinkClick r:id="rId3"/>
              </a:rPr>
              <a:t>http://kids.yahoo.com/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hlinkClick r:id="rId4"/>
              </a:rPr>
              <a:t>https://www.fidelity.com/</a:t>
            </a:r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http://www.google.com/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 Goals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Are the original goals correct?</a:t>
            </a:r>
          </a:p>
          <a:p>
            <a:pPr lvl="1"/>
            <a:r>
              <a:rPr lang="en-US" dirty="0" smtClean="0"/>
              <a:t>Right audience </a:t>
            </a:r>
          </a:p>
          <a:p>
            <a:pPr lvl="1"/>
            <a:r>
              <a:rPr lang="en-US" dirty="0" smtClean="0"/>
              <a:t>Right message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User Centered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the Project Scope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Developing a written scope of work is essential to project planning  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Identifies the specifications for a project.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Includes information on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target users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purpose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context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project summary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specific goals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content inventory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technical requirements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design requirements</a:t>
            </a:r>
          </a:p>
          <a:p>
            <a:pPr lvl="2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other important issues to guide later development and design tasks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the Project Scope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A project schedule, or timeline, provides details about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what work must be accomplished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when must it be done</a:t>
            </a:r>
          </a:p>
          <a:p>
            <a:pPr lvl="1"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en-US" dirty="0" smtClean="0"/>
              <a:t>what specific deliverables are required at various phases of the work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much is as bad as not enough</a:t>
            </a:r>
          </a:p>
          <a:p>
            <a:r>
              <a:rPr lang="en-US" dirty="0" smtClean="0"/>
              <a:t>Ensure the project is coherent</a:t>
            </a:r>
          </a:p>
          <a:p>
            <a:pPr lvl="1"/>
            <a:r>
              <a:rPr lang="en-US" dirty="0" smtClean="0"/>
              <a:t>Eliminate extraneous items</a:t>
            </a:r>
          </a:p>
          <a:p>
            <a:pPr lvl="1"/>
            <a:r>
              <a:rPr lang="en-US" dirty="0" smtClean="0"/>
              <a:t>Fill in gaps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estimate:</a:t>
            </a:r>
          </a:p>
          <a:p>
            <a:pPr lvl="1"/>
            <a:r>
              <a:rPr lang="en-US" dirty="0" smtClean="0"/>
              <a:t>Evaluate existing resources</a:t>
            </a:r>
          </a:p>
          <a:p>
            <a:pPr lvl="2"/>
            <a:r>
              <a:rPr lang="en-US" dirty="0" smtClean="0"/>
              <a:t>How much was done</a:t>
            </a:r>
          </a:p>
          <a:p>
            <a:pPr lvl="3"/>
            <a:r>
              <a:rPr lang="en-US" dirty="0" smtClean="0"/>
              <a:t>Was more needed?</a:t>
            </a:r>
          </a:p>
          <a:p>
            <a:pPr lvl="3"/>
            <a:r>
              <a:rPr lang="en-US" dirty="0" smtClean="0"/>
              <a:t>Was too much included?</a:t>
            </a:r>
          </a:p>
          <a:p>
            <a:pPr lvl="2"/>
            <a:r>
              <a:rPr lang="en-US" dirty="0" smtClean="0"/>
              <a:t>How was it done</a:t>
            </a:r>
          </a:p>
          <a:p>
            <a:pPr lvl="3"/>
            <a:r>
              <a:rPr lang="en-US" dirty="0" smtClean="0"/>
              <a:t>Did it meet the needs of the user?</a:t>
            </a:r>
          </a:p>
          <a:p>
            <a:pPr lvl="4"/>
            <a:r>
              <a:rPr lang="en-US" dirty="0" smtClean="0"/>
              <a:t>What was bad?</a:t>
            </a:r>
          </a:p>
          <a:p>
            <a:pPr lvl="4"/>
            <a:r>
              <a:rPr lang="en-US" dirty="0" smtClean="0"/>
              <a:t>What was good?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Important aspects of the Web project planning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How to develop project goals based on visual-spatial thinking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Strategies for writing a scope of work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Developing a project schedule based on goals and tasks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Developing a site maintenance plan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Planning issues for working with professional clients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phased approach appropriate?</a:t>
            </a:r>
          </a:p>
          <a:p>
            <a:r>
              <a:rPr lang="en-US" dirty="0" smtClean="0"/>
              <a:t>All functions needed at once?</a:t>
            </a:r>
          </a:p>
          <a:p>
            <a:endParaRPr lang="en-US" dirty="0" smtClean="0"/>
          </a:p>
          <a:p>
            <a:r>
              <a:rPr lang="en-US" dirty="0" smtClean="0"/>
              <a:t>Set up a schedule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Delivery</a:t>
            </a:r>
          </a:p>
          <a:p>
            <a:endParaRPr lang="en-US" sz="1800" dirty="0" smtClean="0"/>
          </a:p>
          <a:p>
            <a:r>
              <a:rPr lang="en-US" sz="1800" dirty="0" smtClean="0"/>
              <a:t>Note: ITIS 3300 teaches this in detail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 Projects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Professional client projects involve incorporating specific needs, goals, and design aesthetics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Satisfies the client and users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professional project proposal includes a written scope of work, project schedule, site maintenance plan, and itemized costs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Web projects are typically billed using one of three billing methods: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single-fee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per-page fee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hourly fee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Specific fees should be researched and benchmarked to ensure the use of competitive rates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Fees are calculated based on labor, equipment, utilities, and profit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Maintenance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Maintenance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creating a fully functional Web site is not sufficient</a:t>
            </a:r>
          </a:p>
          <a:p>
            <a:r>
              <a:rPr lang="en-US" dirty="0" smtClean="0"/>
              <a:t>It must be maintained</a:t>
            </a:r>
          </a:p>
          <a:p>
            <a:pPr lvl="1"/>
            <a:r>
              <a:rPr lang="en-US" dirty="0" smtClean="0"/>
              <a:t>Fresh material to keep audience engaged</a:t>
            </a:r>
          </a:p>
          <a:p>
            <a:pPr lvl="1"/>
            <a:r>
              <a:rPr lang="en-US" dirty="0" smtClean="0"/>
              <a:t>Changes to reflect new products, news, etc.</a:t>
            </a:r>
          </a:p>
          <a:p>
            <a:pPr lvl="1"/>
            <a:r>
              <a:rPr lang="en-US" dirty="0" smtClean="0"/>
              <a:t>Change to implement new/changed function</a:t>
            </a:r>
          </a:p>
          <a:p>
            <a:pPr lvl="1"/>
            <a:r>
              <a:rPr lang="en-US" dirty="0" smtClean="0"/>
              <a:t>etc…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42B59950-B82F-4912-8C06-2DB4153E018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Site Maintenance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Developing a site maintenance plan involves three important steps: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(1) identify maintenance 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(2) develop a site maintenance matrix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(3) write the site maintenance plan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Site Maintenance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A site maintenance matrix identifies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essential maintenance issues or tasks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page/file names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frequency of updates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estimated duration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resources required for keeping a Web project updated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Site Maintenance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A written site maintenance plan should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sites 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content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responsible parties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summary of resources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site maintenance schedule and period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any applicable service charges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Now: Who is the most important stakeholder?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the most important stakeholder when creating a Web site?</a:t>
            </a:r>
          </a:p>
          <a:p>
            <a:pPr lvl="1"/>
            <a:r>
              <a:rPr lang="en-US" dirty="0" smtClean="0"/>
              <a:t>Project Manager?</a:t>
            </a:r>
          </a:p>
          <a:p>
            <a:pPr lvl="1"/>
            <a:r>
              <a:rPr lang="en-US" dirty="0" smtClean="0"/>
              <a:t>Programmer?</a:t>
            </a:r>
          </a:p>
          <a:p>
            <a:pPr lvl="1"/>
            <a:r>
              <a:rPr lang="en-US" dirty="0" smtClean="0"/>
              <a:t>Project Sponsor?</a:t>
            </a:r>
          </a:p>
          <a:p>
            <a:pPr lvl="2"/>
            <a:r>
              <a:rPr lang="en-US" dirty="0" smtClean="0"/>
              <a:t>(The person or organization paying for the Web site)</a:t>
            </a:r>
          </a:p>
          <a:p>
            <a:pPr lvl="1"/>
            <a:r>
              <a:rPr lang="en-US" dirty="0" smtClean="0"/>
              <a:t>Someone else?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i="1" dirty="0" smtClean="0"/>
              <a:t>Assignments</a:t>
            </a:r>
            <a:r>
              <a:rPr lang="en-US" sz="2400" dirty="0" smtClean="0"/>
              <a:t> web page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Essentials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Planning requires identifying the site’s: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audience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context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project goals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tasks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scope of work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schedule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site maintenance issues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Initial planning involves analysis of the rhetorical aspects of a project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Include purpose, audience (target users), as well as contextual issues and constraints.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Drafting general planning goals is an important part of developing an early concept of the project.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Essentials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66"/>
                </a:solidFill>
              </a:rPr>
              <a:t>Visual-spatial</a:t>
            </a:r>
            <a:r>
              <a:rPr lang="en-US" sz="2000" dirty="0" smtClean="0"/>
              <a:t> thinking can help developers revise planning goals that are aligned with user perceptual needs and habits.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It is a </a:t>
            </a:r>
            <a:r>
              <a:rPr lang="en-US" sz="1600" dirty="0" smtClean="0">
                <a:solidFill>
                  <a:srgbClr val="FF0000"/>
                </a:solidFill>
              </a:rPr>
              <a:t>user-centered</a:t>
            </a:r>
            <a:r>
              <a:rPr lang="en-US" sz="1600" dirty="0" smtClean="0"/>
              <a:t> design approach that focuses on the </a:t>
            </a:r>
            <a:r>
              <a:rPr lang="en-US" sz="1600" dirty="0" smtClean="0">
                <a:solidFill>
                  <a:srgbClr val="FF0000"/>
                </a:solidFill>
              </a:rPr>
              <a:t>user</a:t>
            </a:r>
            <a:r>
              <a:rPr lang="en-US" sz="1600" dirty="0" smtClean="0"/>
              <a:t> at every point of the design process.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Planning goals should consider the visual-spatial concepts: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visual focus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problem solving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contextual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conceptual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wholeness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Development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Rhetorical Analysis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“Requirements Gathering”</a:t>
            </a:r>
          </a:p>
          <a:p>
            <a:pPr lvl="1"/>
            <a:r>
              <a:rPr lang="en-US" dirty="0" smtClean="0"/>
              <a:t>Audience</a:t>
            </a:r>
          </a:p>
          <a:p>
            <a:pPr lvl="1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Context/Constraints</a:t>
            </a:r>
          </a:p>
          <a:p>
            <a:pPr lvl="1"/>
            <a:r>
              <a:rPr lang="en-US" dirty="0" smtClean="0"/>
              <a:t>Goal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will be using the site</a:t>
            </a:r>
          </a:p>
          <a:p>
            <a:pPr lvl="1"/>
            <a:r>
              <a:rPr lang="en-US" dirty="0" smtClean="0"/>
              <a:t>Why are they here</a:t>
            </a:r>
          </a:p>
          <a:p>
            <a:pPr lvl="2"/>
            <a:r>
              <a:rPr lang="en-US" dirty="0" smtClean="0"/>
              <a:t>Required</a:t>
            </a:r>
          </a:p>
          <a:p>
            <a:pPr lvl="2"/>
            <a:r>
              <a:rPr lang="en-US" dirty="0" smtClean="0"/>
              <a:t>Voluntary</a:t>
            </a:r>
          </a:p>
          <a:p>
            <a:pPr lvl="1"/>
            <a:r>
              <a:rPr lang="en-US" dirty="0" smtClean="0"/>
              <a:t>What is their “Demographic”</a:t>
            </a:r>
          </a:p>
          <a:p>
            <a:pPr lvl="2"/>
            <a:r>
              <a:rPr lang="en-US" dirty="0" smtClean="0"/>
              <a:t>What is the common thread for the target group</a:t>
            </a:r>
          </a:p>
          <a:p>
            <a:pPr lvl="3"/>
            <a:r>
              <a:rPr lang="en-US" dirty="0" smtClean="0"/>
              <a:t>Age oriented?</a:t>
            </a:r>
          </a:p>
          <a:p>
            <a:pPr lvl="3"/>
            <a:r>
              <a:rPr lang="en-US" dirty="0" smtClean="0"/>
              <a:t>Common hobby?</a:t>
            </a:r>
          </a:p>
          <a:p>
            <a:pPr lvl="3"/>
            <a:r>
              <a:rPr lang="en-US" dirty="0" smtClean="0"/>
              <a:t>Financial?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1015</TotalTime>
  <Words>910</Words>
  <Application>Microsoft Office PowerPoint</Application>
  <PresentationFormat>On-screen Show (4:3)</PresentationFormat>
  <Paragraphs>207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Capsules</vt:lpstr>
      <vt:lpstr>Web Development A Visual-Spatial Approach</vt:lpstr>
      <vt:lpstr>Learning Objectives</vt:lpstr>
      <vt:lpstr>Question:</vt:lpstr>
      <vt:lpstr>Planning Essentials</vt:lpstr>
      <vt:lpstr>Planning Essentials</vt:lpstr>
      <vt:lpstr>Web Development Process</vt:lpstr>
      <vt:lpstr>Rhetorical Analysis</vt:lpstr>
      <vt:lpstr>Rhetorical Analysis</vt:lpstr>
      <vt:lpstr>Audience</vt:lpstr>
      <vt:lpstr>Demographic, continued</vt:lpstr>
      <vt:lpstr>Purpose</vt:lpstr>
      <vt:lpstr>Context/Constraints</vt:lpstr>
      <vt:lpstr>Goal Statement</vt:lpstr>
      <vt:lpstr>Revise Goals</vt:lpstr>
      <vt:lpstr>Scope of Work</vt:lpstr>
      <vt:lpstr>Defining the Project Scope</vt:lpstr>
      <vt:lpstr>Defining the Project Scope</vt:lpstr>
      <vt:lpstr>Scope of Work</vt:lpstr>
      <vt:lpstr>Scope of Work</vt:lpstr>
      <vt:lpstr>Schedule</vt:lpstr>
      <vt:lpstr>Schedule</vt:lpstr>
      <vt:lpstr>Client Projects</vt:lpstr>
      <vt:lpstr>Site Maintenance</vt:lpstr>
      <vt:lpstr>Site Maintenance </vt:lpstr>
      <vt:lpstr>Site Maintenance</vt:lpstr>
      <vt:lpstr>Site Maintenance</vt:lpstr>
      <vt:lpstr>Site Maintenance</vt:lpstr>
      <vt:lpstr>Now: Who is the most important stakeholder?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ajkombol</cp:lastModifiedBy>
  <cp:revision>70</cp:revision>
  <dcterms:created xsi:type="dcterms:W3CDTF">2003-08-28T16:54:56Z</dcterms:created>
  <dcterms:modified xsi:type="dcterms:W3CDTF">2018-05-18T14:14:32Z</dcterms:modified>
</cp:coreProperties>
</file>