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7" r:id="rId3"/>
    <p:sldId id="300" r:id="rId4"/>
    <p:sldId id="286" r:id="rId5"/>
    <p:sldId id="302" r:id="rId6"/>
    <p:sldId id="287" r:id="rId7"/>
    <p:sldId id="298" r:id="rId8"/>
    <p:sldId id="305" r:id="rId9"/>
    <p:sldId id="309" r:id="rId10"/>
    <p:sldId id="308" r:id="rId11"/>
    <p:sldId id="307" r:id="rId12"/>
    <p:sldId id="288" r:id="rId13"/>
    <p:sldId id="303" r:id="rId14"/>
    <p:sldId id="290" r:id="rId15"/>
    <p:sldId id="299" r:id="rId16"/>
    <p:sldId id="312" r:id="rId17"/>
    <p:sldId id="311" r:id="rId18"/>
    <p:sldId id="310" r:id="rId19"/>
    <p:sldId id="291" r:id="rId20"/>
    <p:sldId id="292" r:id="rId21"/>
    <p:sldId id="294" r:id="rId22"/>
    <p:sldId id="293" r:id="rId23"/>
    <p:sldId id="301" r:id="rId24"/>
    <p:sldId id="295" r:id="rId25"/>
    <p:sldId id="296" r:id="rId26"/>
    <p:sldId id="304" r:id="rId27"/>
    <p:sldId id="285" r:id="rId28"/>
    <p:sldId id="27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4ABCC4-BE4A-42FA-A74C-78805EC6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2E737-E1AD-4A97-A530-6CCBC3C0D109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29ED1-385C-479F-AC91-6D1F17B2D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3B561B-3EAF-401D-BF4C-F04E89B3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7656513" algn="r"/>
              </a:tabLst>
              <a:defRPr sz="800"/>
            </a:lvl1pPr>
          </a:lstStyle>
          <a:p>
            <a:pPr>
              <a:defRPr/>
            </a:pPr>
            <a:r>
              <a:rPr lang="en-US" smtClean="0"/>
              <a:t>Baehr Web Development: A Visual-Spatial Approach Copyright © 2007 by Pearson Education, Inc.  All rights reserved.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HelloWorldSimple.htm" TargetMode="External"/><Relationship Id="rId2" Type="http://schemas.openxmlformats.org/officeDocument/2006/relationships/hyperlink" Target="../../ITIS2300-Common/HTMLExamples/HelloWorldWord.ht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Web Development</a:t>
            </a:r>
            <a:br>
              <a:rPr lang="en-US" dirty="0" smtClean="0"/>
            </a:br>
            <a:r>
              <a:rPr lang="en-US" sz="2400" dirty="0" smtClean="0"/>
              <a:t>A Visual-Spatial Approach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3</a:t>
            </a:r>
          </a:p>
          <a:p>
            <a:pPr eaLnBrk="1" hangingPunct="1"/>
            <a:r>
              <a:rPr lang="en-US" dirty="0" smtClean="0"/>
              <a:t>Research and Content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Content Development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Users: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Think visually and spatially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Especially when reading and interacting with Web content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Affects their reading of Web content</a:t>
            </a:r>
          </a:p>
          <a:p>
            <a:pPr eaLnBrk="1" hangingPunct="1">
              <a:lnSpc>
                <a:spcPct val="80000"/>
              </a:lnSpc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Content Development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Visual-spatial principles: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Help explain how users perceive and interact with content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Allows them to: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Focus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Fixate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Solve problems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Comprehend Web content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For the targeted end user</a:t>
            </a:r>
          </a:p>
          <a:p>
            <a:pPr lvl="1"/>
            <a:r>
              <a:rPr lang="en-US" sz="2800" dirty="0" smtClean="0"/>
              <a:t>What is the:</a:t>
            </a:r>
          </a:p>
          <a:p>
            <a:pPr lvl="2"/>
            <a:r>
              <a:rPr lang="en-US" sz="2400" dirty="0" smtClean="0"/>
              <a:t>Type of data</a:t>
            </a:r>
          </a:p>
          <a:p>
            <a:pPr lvl="2"/>
            <a:r>
              <a:rPr lang="en-US" sz="2400" dirty="0" smtClean="0"/>
              <a:t>Appropriate format of the pages and data</a:t>
            </a:r>
          </a:p>
          <a:p>
            <a:pPr lvl="2"/>
            <a:r>
              <a:rPr lang="en-US" sz="2400" dirty="0" smtClean="0"/>
              <a:t>Subject </a:t>
            </a:r>
          </a:p>
          <a:p>
            <a:pPr lvl="2"/>
            <a:r>
              <a:rPr lang="en-US" sz="2400" dirty="0" smtClean="0"/>
              <a:t>Purpose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brief analysis of each page</a:t>
            </a:r>
          </a:p>
          <a:p>
            <a:pPr lvl="1"/>
            <a:r>
              <a:rPr lang="en-US" dirty="0" smtClean="0"/>
              <a:t>What is it really presenting?</a:t>
            </a:r>
          </a:p>
          <a:p>
            <a:pPr lvl="1"/>
            <a:r>
              <a:rPr lang="en-US" dirty="0" smtClean="0"/>
              <a:t>What type of data:</a:t>
            </a:r>
          </a:p>
          <a:p>
            <a:pPr lvl="2"/>
            <a:r>
              <a:rPr lang="en-US" dirty="0" smtClean="0"/>
              <a:t>Text?</a:t>
            </a:r>
          </a:p>
          <a:p>
            <a:pPr lvl="2"/>
            <a:r>
              <a:rPr lang="en-US" dirty="0" smtClean="0"/>
              <a:t>A formatted document?</a:t>
            </a:r>
          </a:p>
          <a:p>
            <a:pPr lvl="2"/>
            <a:r>
              <a:rPr lang="en-US" dirty="0" smtClean="0"/>
              <a:t>Tabular information?</a:t>
            </a:r>
          </a:p>
          <a:p>
            <a:pPr lvl="2"/>
            <a:r>
              <a:rPr lang="en-US" dirty="0" smtClean="0"/>
              <a:t>Pictures?</a:t>
            </a:r>
          </a:p>
          <a:p>
            <a:pPr lvl="2"/>
            <a:r>
              <a:rPr lang="en-US" dirty="0" smtClean="0"/>
              <a:t>A combination?</a:t>
            </a:r>
          </a:p>
          <a:p>
            <a:r>
              <a:rPr lang="en-US" dirty="0" smtClean="0"/>
              <a:t>What is needed to effectively deliver the message?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Writing Web content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Content Guidelines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Writing effective Web content involves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Developing meaningful chunks of information 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Implies </a:t>
            </a:r>
            <a:r>
              <a:rPr lang="en-US" dirty="0" smtClean="0">
                <a:solidFill>
                  <a:srgbClr val="FF0000"/>
                </a:solidFill>
              </a:rPr>
              <a:t>research</a:t>
            </a:r>
            <a:r>
              <a:rPr lang="en-US" dirty="0" smtClean="0"/>
              <a:t> into getting proper data for the chunks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/>
              <a:t>What is “true” data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/>
              <a:t>How the users can understand the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These chunks support the end users:</a:t>
            </a:r>
            <a:endParaRPr lang="en-US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Learning preferences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Reading habits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Methods of thinking visually and spatially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Content Guidelines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Conducting Web research involves: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Identifying goals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Searching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Assessing credibility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Content analysis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Content Guidelines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The basic written unit of a Web page is a content chunk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Can be a stand-alone unit of text and/or graphics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Developing effective chunks requires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Succinct, detailed writing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Careful editing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Content Guidelines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Hyperlinks serve four very important functions in developing content: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Outline content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Show relationships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Suggest concepts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Indicate function</a:t>
            </a:r>
          </a:p>
          <a:p>
            <a:pPr eaLnBrk="1" hangingPunct="1">
              <a:lnSpc>
                <a:spcPct val="80000"/>
              </a:lnSpc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Overall:</a:t>
            </a:r>
          </a:p>
          <a:p>
            <a:pPr lvl="1"/>
            <a:r>
              <a:rPr lang="en-US" sz="2800" dirty="0" smtClean="0"/>
              <a:t>Use Shorter Passages</a:t>
            </a:r>
          </a:p>
          <a:p>
            <a:pPr lvl="1"/>
            <a:r>
              <a:rPr lang="en-US" sz="2800" dirty="0" smtClean="0"/>
              <a:t>Put related pieces together</a:t>
            </a:r>
          </a:p>
          <a:p>
            <a:pPr lvl="1"/>
            <a:r>
              <a:rPr lang="en-US" sz="2800" dirty="0" smtClean="0"/>
              <a:t>Screen more “difficult” to read</a:t>
            </a:r>
          </a:p>
          <a:p>
            <a:pPr lvl="2"/>
            <a:r>
              <a:rPr lang="en-US" sz="2400" dirty="0" smtClean="0"/>
              <a:t>Different that traditional print media!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Learning 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Fundamental differences in writing Web content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How users read content and think visually and spatially about content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Guidelines for content analysis and conducting online research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Guidelines for writing Web content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Methods of adapting content for the Web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How to develop a style sheet using Cascading Style Sheets (CSS)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Important document conversion and file format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Hyperlinks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to:</a:t>
            </a:r>
          </a:p>
          <a:p>
            <a:pPr lvl="1"/>
            <a:r>
              <a:rPr lang="en-US" dirty="0" smtClean="0"/>
              <a:t>follow the content flow of the information</a:t>
            </a:r>
          </a:p>
          <a:p>
            <a:pPr lvl="1"/>
            <a:r>
              <a:rPr lang="en-US" dirty="0" smtClean="0"/>
              <a:t>show relationships</a:t>
            </a:r>
          </a:p>
          <a:p>
            <a:pPr lvl="1"/>
            <a:r>
              <a:rPr lang="en-US" dirty="0" smtClean="0"/>
              <a:t>suggest concepts</a:t>
            </a:r>
          </a:p>
          <a:p>
            <a:pPr lvl="1"/>
            <a:r>
              <a:rPr lang="en-US" dirty="0" smtClean="0"/>
              <a:t>indicate function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 group of buttons (also hyperlinks)</a:t>
            </a:r>
          </a:p>
          <a:p>
            <a:pPr lvl="2"/>
            <a:r>
              <a:rPr lang="en-US" dirty="0" smtClean="0"/>
              <a:t>Imply by their order the content (and flow)</a:t>
            </a:r>
          </a:p>
          <a:p>
            <a:pPr lvl="2"/>
            <a:r>
              <a:rPr lang="en-US" dirty="0" smtClean="0"/>
              <a:t>Imply a relationship by the ordering of the buttons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Effectively use style sheets </a:t>
            </a:r>
          </a:p>
          <a:p>
            <a:pPr lvl="1"/>
            <a:r>
              <a:rPr lang="en-US" dirty="0" smtClean="0"/>
              <a:t>Enforce order between web pages</a:t>
            </a:r>
          </a:p>
          <a:p>
            <a:pPr lvl="1"/>
            <a:r>
              <a:rPr lang="en-US" dirty="0" smtClean="0"/>
              <a:t>Give a consistent look and feel for the Web site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external style sheets </a:t>
            </a:r>
          </a:p>
          <a:p>
            <a:pPr lvl="1"/>
            <a:r>
              <a:rPr lang="en-US" dirty="0" smtClean="0"/>
              <a:t>Allows easy implementation</a:t>
            </a:r>
          </a:p>
          <a:p>
            <a:pPr lvl="1"/>
            <a:r>
              <a:rPr lang="en-US" dirty="0" smtClean="0"/>
              <a:t>Allows easy, consistent way to make changes</a:t>
            </a:r>
          </a:p>
          <a:p>
            <a:pPr lvl="2"/>
            <a:r>
              <a:rPr lang="en-US" dirty="0" smtClean="0"/>
              <a:t>Across the sites Web pages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Editing and Converting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Editing Web content should be as detailed as editing any printed document 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Read through each chunk to ensure each is: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Well written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Edited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Uses appropriate style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Make sure the style is consistent with the target audience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When selecting file formats for documents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Select those that are most commonly used or provide documents in multiple formats to accommodate the widest user base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E.G.: .PDF, .RTF, .HTM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Let the purpose of the document dictate the format used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CHEK GUD SPELING AND </a:t>
            </a:r>
            <a:r>
              <a:rPr lang="en-US" dirty="0" err="1" smtClean="0"/>
              <a:t>GRAMeR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Make sure </a:t>
            </a:r>
            <a:r>
              <a:rPr lang="en-US" dirty="0" smtClean="0">
                <a:solidFill>
                  <a:srgbClr val="FF0000"/>
                </a:solidFill>
              </a:rPr>
              <a:t>spill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Czech her haws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knot past you’re core wrecked lea spelt, butt in correct whirred!</a:t>
            </a:r>
          </a:p>
          <a:p>
            <a:r>
              <a:rPr lang="en-US" dirty="0" smtClean="0"/>
              <a:t>Watch out for incorrect words</a:t>
            </a:r>
          </a:p>
          <a:p>
            <a:pPr lvl="1"/>
            <a:r>
              <a:rPr lang="en-US" dirty="0" smtClean="0"/>
              <a:t>Wrong word</a:t>
            </a:r>
          </a:p>
          <a:p>
            <a:pPr lvl="2"/>
            <a:r>
              <a:rPr lang="en-US" b="1" i="1" dirty="0" smtClean="0"/>
              <a:t>he</a:t>
            </a:r>
            <a:r>
              <a:rPr lang="en-US" dirty="0" smtClean="0"/>
              <a:t> instead of </a:t>
            </a:r>
            <a:r>
              <a:rPr lang="en-US" b="1" i="1" dirty="0" smtClean="0"/>
              <a:t>the</a:t>
            </a:r>
          </a:p>
          <a:p>
            <a:pPr lvl="2"/>
            <a:r>
              <a:rPr lang="en-US" b="1" i="1" dirty="0" smtClean="0"/>
              <a:t>her </a:t>
            </a:r>
            <a:r>
              <a:rPr lang="en-US" dirty="0" smtClean="0"/>
              <a:t>instead of </a:t>
            </a:r>
            <a:r>
              <a:rPr lang="en-US" b="1" i="1" dirty="0" smtClean="0"/>
              <a:t>hear</a:t>
            </a:r>
          </a:p>
          <a:p>
            <a:pPr lvl="2"/>
            <a:r>
              <a:rPr lang="en-US" dirty="0" smtClean="0"/>
              <a:t>April showers bring May flowers but both are in the </a:t>
            </a:r>
            <a:br>
              <a:rPr lang="en-US" dirty="0" smtClean="0"/>
            </a:br>
            <a:r>
              <a:rPr lang="en-US" dirty="0" err="1" smtClean="0"/>
              <a:t>the</a:t>
            </a:r>
            <a:r>
              <a:rPr lang="en-US" dirty="0" smtClean="0"/>
              <a:t> Spring</a:t>
            </a:r>
          </a:p>
          <a:p>
            <a:pPr lvl="1"/>
            <a:r>
              <a:rPr lang="en-US" dirty="0" smtClean="0"/>
              <a:t>Homophones</a:t>
            </a:r>
          </a:p>
          <a:p>
            <a:pPr lvl="2"/>
            <a:r>
              <a:rPr lang="en-US" b="1" i="1" dirty="0" smtClean="0"/>
              <a:t>your</a:t>
            </a:r>
            <a:r>
              <a:rPr lang="en-US" dirty="0" smtClean="0"/>
              <a:t> instead of </a:t>
            </a:r>
            <a:r>
              <a:rPr lang="en-US" b="1" i="1" dirty="0" smtClean="0"/>
              <a:t>you’re</a:t>
            </a:r>
            <a:r>
              <a:rPr lang="en-US" dirty="0" smtClean="0"/>
              <a:t> or </a:t>
            </a:r>
            <a:r>
              <a:rPr lang="en-US" b="1" i="1" dirty="0" smtClean="0"/>
              <a:t>yore</a:t>
            </a:r>
          </a:p>
          <a:p>
            <a:pPr lvl="2"/>
            <a:r>
              <a:rPr lang="en-US" b="1" i="1" dirty="0" smtClean="0"/>
              <a:t>their, they’re</a:t>
            </a:r>
            <a:r>
              <a:rPr lang="en-US" dirty="0" smtClean="0"/>
              <a:t> or </a:t>
            </a:r>
            <a:r>
              <a:rPr lang="en-US" b="1" i="1" dirty="0" smtClean="0"/>
              <a:t>there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Conversion Issues and </a:t>
            </a:r>
            <a:r>
              <a:rPr lang="en-US" smtClean="0"/>
              <a:t>File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Beware of converting a Word document to an html page:</a:t>
            </a:r>
          </a:p>
          <a:p>
            <a:pPr lvl="1"/>
            <a:r>
              <a:rPr lang="en-US" dirty="0" smtClean="0">
                <a:hlinkClick r:id="rId2" action="ppaction://hlinkfile"/>
              </a:rPr>
              <a:t>HelloWorldWord.htm</a:t>
            </a:r>
            <a:endParaRPr lang="en-US" dirty="0" smtClean="0"/>
          </a:p>
          <a:p>
            <a:pPr lvl="2"/>
            <a:r>
              <a:rPr lang="en-US" dirty="0" smtClean="0"/>
              <a:t>Created from Office Word by Save as… and using .html as file type</a:t>
            </a:r>
          </a:p>
          <a:p>
            <a:pPr lvl="2"/>
            <a:r>
              <a:rPr lang="en-US" dirty="0" smtClean="0"/>
              <a:t>23,145 bytes!</a:t>
            </a:r>
          </a:p>
          <a:p>
            <a:pPr lvl="1"/>
            <a:r>
              <a:rPr lang="en-US" dirty="0" smtClean="0">
                <a:hlinkClick r:id="rId3" action="ppaction://hlinkfile"/>
              </a:rPr>
              <a:t>HelloWorldSimple.htm</a:t>
            </a:r>
            <a:endParaRPr lang="en-US" dirty="0" smtClean="0"/>
          </a:p>
          <a:p>
            <a:pPr lvl="2"/>
            <a:r>
              <a:rPr lang="en-US" dirty="0" smtClean="0"/>
              <a:t>Created by manual typing</a:t>
            </a:r>
          </a:p>
          <a:p>
            <a:pPr lvl="2"/>
            <a:r>
              <a:rPr lang="en-US" dirty="0" smtClean="0"/>
              <a:t>106 bytes?</a:t>
            </a:r>
          </a:p>
          <a:p>
            <a:r>
              <a:rPr lang="en-US" dirty="0" smtClean="0"/>
              <a:t>Same is true for creating a table from Excel!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Conversion Issues and </a:t>
            </a:r>
            <a:r>
              <a:rPr lang="en-US" smtClean="0"/>
              <a:t>File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careful when copying content from another source</a:t>
            </a:r>
          </a:p>
          <a:p>
            <a:pPr lvl="1"/>
            <a:r>
              <a:rPr lang="en-US" dirty="0" smtClean="0"/>
              <a:t>Use an option that does not copy formatting</a:t>
            </a:r>
          </a:p>
          <a:p>
            <a:pPr lvl="1"/>
            <a:r>
              <a:rPr lang="en-US" dirty="0" smtClean="0"/>
              <a:t>Usually a Paste Special</a:t>
            </a:r>
            <a:r>
              <a:rPr lang="en-US" smtClean="0"/>
              <a:t>… function</a:t>
            </a:r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  <a:endParaRPr lang="en-US" sz="280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See </a:t>
            </a:r>
            <a:r>
              <a:rPr lang="en-US" sz="2400" i="1" dirty="0" smtClean="0"/>
              <a:t>Assignments</a:t>
            </a:r>
            <a:r>
              <a:rPr lang="en-US" sz="2400" dirty="0" smtClean="0"/>
              <a:t> web page for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Adapting Content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Adapting content for the Web includes developing a style sheet, thorough editing, and converting documents to appropriate file formats.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style sheet establishes consistent style guidelines for Web content.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Cascading Style Sheets (CSS) is a scripting language that can be used to develop style sheets, apply visual styles, and create spatial layouts of Web pages.  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Users Read Web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Pages should be stand-alone</a:t>
            </a:r>
          </a:p>
          <a:p>
            <a:pPr lvl="1"/>
            <a:r>
              <a:rPr lang="en-US" dirty="0" smtClean="0"/>
              <a:t>Can be potential visited in any order</a:t>
            </a:r>
          </a:p>
          <a:p>
            <a:r>
              <a:rPr lang="en-US" dirty="0" smtClean="0"/>
              <a:t>End users tend to:</a:t>
            </a:r>
          </a:p>
          <a:p>
            <a:pPr lvl="1"/>
            <a:r>
              <a:rPr lang="en-US" dirty="0" smtClean="0"/>
              <a:t>scan</a:t>
            </a:r>
          </a:p>
          <a:p>
            <a:pPr lvl="1"/>
            <a:r>
              <a:rPr lang="en-US" dirty="0" smtClean="0"/>
              <a:t>skim</a:t>
            </a:r>
          </a:p>
          <a:p>
            <a:pPr lvl="1"/>
            <a:r>
              <a:rPr lang="en-US" dirty="0" smtClean="0"/>
              <a:t>filter</a:t>
            </a:r>
          </a:p>
          <a:p>
            <a:pPr lvl="1"/>
            <a:r>
              <a:rPr lang="en-US" dirty="0" smtClean="0"/>
              <a:t>raid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Re-emphasize: Web pages are different from print media!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Users Think Visually and Spatially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38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Reading a web page</a:t>
            </a:r>
          </a:p>
          <a:p>
            <a:pPr lvl="1"/>
            <a:r>
              <a:rPr lang="en-US" dirty="0" smtClean="0"/>
              <a:t>Active Reading and Thinking!</a:t>
            </a:r>
          </a:p>
          <a:p>
            <a:pPr lvl="2"/>
            <a:r>
              <a:rPr lang="en-US" dirty="0" smtClean="0"/>
              <a:t>Content</a:t>
            </a:r>
          </a:p>
          <a:p>
            <a:pPr lvl="3"/>
            <a:r>
              <a:rPr lang="en-US" dirty="0" smtClean="0"/>
              <a:t>Text </a:t>
            </a:r>
          </a:p>
          <a:p>
            <a:pPr lvl="3"/>
            <a:r>
              <a:rPr lang="en-US" dirty="0" smtClean="0"/>
              <a:t>Graphics</a:t>
            </a:r>
          </a:p>
          <a:p>
            <a:pPr lvl="1"/>
            <a:r>
              <a:rPr lang="en-US" dirty="0" smtClean="0"/>
              <a:t>Looking for Details?</a:t>
            </a:r>
          </a:p>
          <a:p>
            <a:pPr lvl="1"/>
            <a:r>
              <a:rPr lang="en-US" dirty="0" smtClean="0"/>
              <a:t>Looking for Generalities?</a:t>
            </a:r>
          </a:p>
          <a:p>
            <a:r>
              <a:rPr lang="en-US" dirty="0" smtClean="0"/>
              <a:t>Information delivered:</a:t>
            </a:r>
          </a:p>
          <a:p>
            <a:pPr lvl="1"/>
            <a:r>
              <a:rPr lang="en-US" dirty="0" smtClean="0"/>
              <a:t>Text Chunks</a:t>
            </a:r>
          </a:p>
          <a:p>
            <a:pPr lvl="1"/>
            <a:r>
              <a:rPr lang="en-US" dirty="0" smtClean="0"/>
              <a:t>Graphics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Planning and Research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Content Development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Involves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Writing content chunks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Adapting existing content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Converting documents to Web-viewable formats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Content Development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Users read and think differently in Web sites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Different than books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Different than magazines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Requires different approaches when writing Web content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Content Development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Visual, associative, and interactive nature of Web sites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 Users interact differently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Also: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Users have: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Different learning preferences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/>
              <a:t>Different reading habits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This affects their reading and thinking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1117</TotalTime>
  <Words>848</Words>
  <Application>Microsoft Office PowerPoint</Application>
  <PresentationFormat>On-screen Show (4:3)</PresentationFormat>
  <Paragraphs>182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Capsules</vt:lpstr>
      <vt:lpstr>Web Development A Visual-Spatial Approach</vt:lpstr>
      <vt:lpstr>Learning Objectives</vt:lpstr>
      <vt:lpstr>Adapting Content</vt:lpstr>
      <vt:lpstr>How Users Read Web Content</vt:lpstr>
      <vt:lpstr>How Users Think Visually and Spatially </vt:lpstr>
      <vt:lpstr>Content Planning and Research</vt:lpstr>
      <vt:lpstr>Content Development</vt:lpstr>
      <vt:lpstr>Content Development</vt:lpstr>
      <vt:lpstr>Content Development</vt:lpstr>
      <vt:lpstr>Content Development</vt:lpstr>
      <vt:lpstr>Content Development</vt:lpstr>
      <vt:lpstr>Content Analysis</vt:lpstr>
      <vt:lpstr>Content Analysis</vt:lpstr>
      <vt:lpstr>Guidelines for Writing Web content</vt:lpstr>
      <vt:lpstr>Content Guidelines</vt:lpstr>
      <vt:lpstr>Content Guidelines</vt:lpstr>
      <vt:lpstr>Content Guidelines</vt:lpstr>
      <vt:lpstr>Content Guidelines</vt:lpstr>
      <vt:lpstr>Content Guidelines</vt:lpstr>
      <vt:lpstr>Effective Hyperlinks</vt:lpstr>
      <vt:lpstr>Steps</vt:lpstr>
      <vt:lpstr>CSS</vt:lpstr>
      <vt:lpstr>Editing and Converting</vt:lpstr>
      <vt:lpstr>Edit</vt:lpstr>
      <vt:lpstr>Document Conversion Issues and File Formats</vt:lpstr>
      <vt:lpstr>Document Conversion Issues and File Formats</vt:lpstr>
      <vt:lpstr>Summary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70</cp:revision>
  <dcterms:created xsi:type="dcterms:W3CDTF">2003-08-28T16:54:56Z</dcterms:created>
  <dcterms:modified xsi:type="dcterms:W3CDTF">2012-07-13T18:47:33Z</dcterms:modified>
</cp:coreProperties>
</file>