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handoutMasterIdLst>
    <p:handoutMasterId r:id="rId21"/>
  </p:handoutMasterIdLst>
  <p:sldIdLst>
    <p:sldId id="256" r:id="rId2"/>
    <p:sldId id="292" r:id="rId3"/>
    <p:sldId id="286" r:id="rId4"/>
    <p:sldId id="293" r:id="rId5"/>
    <p:sldId id="290" r:id="rId6"/>
    <p:sldId id="291" r:id="rId7"/>
    <p:sldId id="294" r:id="rId8"/>
    <p:sldId id="297" r:id="rId9"/>
    <p:sldId id="298" r:id="rId10"/>
    <p:sldId id="295" r:id="rId11"/>
    <p:sldId id="299" r:id="rId12"/>
    <p:sldId id="300" r:id="rId13"/>
    <p:sldId id="301" r:id="rId14"/>
    <p:sldId id="302" r:id="rId15"/>
    <p:sldId id="296" r:id="rId16"/>
    <p:sldId id="303" r:id="rId17"/>
    <p:sldId id="304" r:id="rId18"/>
    <p:sldId id="285" r:id="rId19"/>
    <p:sldId id="277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4ABCC4-BE4A-42FA-A74C-78805EC6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3B561B-3EAF-401D-BF4C-F04E89B3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0617BAB-A2EC-424F-8EF5-D08603264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1881FBD-0EF3-47F2-8F65-D4AB29B1E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412CEF1-76C5-4E8C-BFEE-68EE75173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10845FBD-4A4A-4D9F-B13F-B164CE22F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B775374F-5328-4169-B5EE-FC794EFBB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2B59950-B82F-4912-8C06-2DB4153E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7B1CE30B-9B29-4B38-8D80-331B095EB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D999D33-0175-4812-AB07-5190FF3A6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AC8A55FC-A0DC-4C9C-94FD-62906B2E0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7B51127-1C65-4C64-BE8A-FEC4900E4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E66C4E1B-632F-44D0-8F32-4CB3FD394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291E91D2-1CA7-4262-9D65-8E511013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7656513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D75949B0-6A93-4CBD-ABFB-21A9EA35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tmlhelp.com/" TargetMode="External"/><Relationship Id="rId2" Type="http://schemas.openxmlformats.org/officeDocument/2006/relationships/hyperlink" Target="http://www.w3schools.com/htm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Web Development</a:t>
            </a:r>
            <a:br>
              <a:rPr lang="en-US" dirty="0" smtClean="0"/>
            </a:br>
            <a:r>
              <a:rPr lang="en-US" sz="2400" dirty="0" smtClean="0"/>
              <a:t>A Visual-Spatial Approach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4</a:t>
            </a:r>
          </a:p>
          <a:p>
            <a:pPr eaLnBrk="1" hangingPunct="1"/>
            <a:r>
              <a:rPr lang="en-US" dirty="0" smtClean="0"/>
              <a:t>Document Markup and Publishing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Guidelines and References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162800" cy="3886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Three types of development tools can be used in HTML markup: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Plain text editors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Notepad (Windows)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err="1" smtClean="0"/>
              <a:t>Gedit</a:t>
            </a:r>
            <a:r>
              <a:rPr lang="en-US" dirty="0" smtClean="0"/>
              <a:t> (Linux)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HTML editors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Notepad++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BBEdit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Web authoring software programs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Dreamweaver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FrontPage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…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Guidelines and References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6705600" cy="36576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Creating clean markup makes it easier for developers to: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Troubleshoot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Edit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Modify markup and scripts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Guidelines and References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3434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HTML markup can be used to create page layouts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Most common methods are using tables and frames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Styles gaining popularity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Using 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&lt;div&gt;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Positioning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Especially Web 2.0 applications</a:t>
            </a:r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Guidelines and References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3434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Many useful markup and scripting references are available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Can be found in books or any search portal site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Offer a wide range of references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Online training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Help guides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Examples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Certification programs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Specific guidelines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Guidelines and References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3434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Each developer should select a variety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Books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Courses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Guides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Best suited to individual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Skills levels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Learning preferences</a:t>
            </a:r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Publishing a Site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Prior to publishing a Web site, follow these three important steps: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/>
              <a:t>Identify the location and size of project files to be published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/>
              <a:t>Obtain the process for accessing the server and address of the host server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/>
              <a:t>Obtain a Uniform Resource Locator (URL) or Web address</a:t>
            </a:r>
          </a:p>
          <a:p>
            <a:pPr lvl="1"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Publishing a Site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A site can be published, or uploaded, to a Web server in several ways: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Upload it using the built-in component of Web authoring software</a:t>
            </a:r>
          </a:p>
          <a:p>
            <a:pPr marL="971550" lvl="1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Use a File Transfer Protocol (FTP) program  </a:t>
            </a:r>
          </a:p>
          <a:p>
            <a:pPr marL="971550" lvl="1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Copy the file to the appropriate directory</a:t>
            </a:r>
          </a:p>
          <a:p>
            <a:pPr lvl="1"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Publishing a Site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In many cases, a systems administrator or technical support personnel can assist with this process</a:t>
            </a:r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3BC3859A-1D40-40D2-A21D-853130389F4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37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802AB664-9D98-4E92-AB0E-31ABA4AD6FF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48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  <a:endParaRPr lang="en-US" sz="280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None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 smtClean="0"/>
              <a:t>An understanding of document markup</a:t>
            </a:r>
          </a:p>
          <a:p>
            <a:pPr eaLnBrk="1" hangingPunct="1"/>
            <a:r>
              <a:rPr lang="en-US" sz="2800" dirty="0" smtClean="0"/>
              <a:t>Advantages of using manual markup and Web authoring software</a:t>
            </a:r>
          </a:p>
          <a:p>
            <a:pPr eaLnBrk="1" hangingPunct="1"/>
            <a:r>
              <a:rPr lang="en-US" sz="2800" dirty="0" smtClean="0"/>
              <a:t>The basic structure and syntax of document markup</a:t>
            </a:r>
          </a:p>
          <a:p>
            <a:pPr eaLnBrk="1" hangingPunct="1"/>
            <a:r>
              <a:rPr lang="en-US" sz="2800" dirty="0" smtClean="0"/>
              <a:t>Basic HTML syntax and guidelines</a:t>
            </a:r>
          </a:p>
          <a:p>
            <a:pPr eaLnBrk="1" hangingPunct="1"/>
            <a:r>
              <a:rPr lang="en-US" sz="2800" dirty="0" smtClean="0"/>
              <a:t>Availability of markup and scripting references</a:t>
            </a:r>
          </a:p>
          <a:p>
            <a:pPr eaLnBrk="1" hangingPunct="1"/>
            <a:r>
              <a:rPr lang="en-US" sz="2800" dirty="0" smtClean="0"/>
              <a:t>Process for publishing Web pages and sites</a:t>
            </a:r>
          </a:p>
          <a:p>
            <a:pPr eaLnBrk="1" hangingPunct="1"/>
            <a:r>
              <a:rPr lang="en-US" sz="2800" dirty="0" smtClean="0"/>
              <a:t>Guidelines for listing sites on search portals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Covered in Detail in PTW part of course: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Structure</a:t>
            </a:r>
          </a:p>
          <a:p>
            <a:r>
              <a:rPr lang="en-US" dirty="0" smtClean="0"/>
              <a:t>HTML Markup</a:t>
            </a:r>
          </a:p>
          <a:p>
            <a:r>
              <a:rPr lang="en-US" dirty="0" smtClean="0"/>
              <a:t>Document Markup Guidelines</a:t>
            </a:r>
          </a:p>
          <a:p>
            <a:r>
              <a:rPr lang="en-US" dirty="0" smtClean="0"/>
              <a:t>Using Document Markup for Layout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Document Markup Basics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smtClean="0"/>
              <a:t>Web developers should have at least a basic knowledge of Hypertext Markup Language (HTML) to understand the basic structure, language, syntax, and layout of Web pages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As a rule, Web developers should have knowledge of markup and scripting languages and Web authoring programs to allow for greater flexibility in development methods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Markup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W3SCHOOLS</a:t>
            </a:r>
          </a:p>
          <a:p>
            <a:pPr lvl="1"/>
            <a:r>
              <a:rPr lang="en-US" dirty="0" smtClean="0">
                <a:hlinkClick r:id="rId2"/>
              </a:rPr>
              <a:t>http://www.w3schools.com/html/</a:t>
            </a:r>
            <a:r>
              <a:rPr lang="en-US" dirty="0" smtClean="0"/>
              <a:t> </a:t>
            </a:r>
          </a:p>
          <a:p>
            <a:r>
              <a:rPr lang="en-US" dirty="0" smtClean="0"/>
              <a:t>WDG</a:t>
            </a:r>
          </a:p>
          <a:p>
            <a:pPr lvl="1"/>
            <a:r>
              <a:rPr lang="en-US" dirty="0" smtClean="0">
                <a:hlinkClick r:id="rId3"/>
              </a:rPr>
              <a:t>http://htmlhelp.com/</a:t>
            </a:r>
            <a:r>
              <a:rPr lang="en-US" dirty="0" smtClean="0"/>
              <a:t> </a:t>
            </a:r>
          </a:p>
          <a:p>
            <a:r>
              <a:rPr lang="en-US" dirty="0" smtClean="0"/>
              <a:t>W3C</a:t>
            </a:r>
          </a:p>
          <a:p>
            <a:pPr lvl="1"/>
            <a:r>
              <a:rPr lang="en-US" dirty="0" smtClean="0">
                <a:hlinkClick r:id="rId4"/>
              </a:rPr>
              <a:t>http://www.w3.org/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r>
              <a:rPr lang="en-US" smtClean="0"/>
              <a:t>of Publishing a Web Site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Identifying Project Files</a:t>
            </a:r>
          </a:p>
          <a:p>
            <a:r>
              <a:rPr lang="en-US" dirty="0" smtClean="0"/>
              <a:t>Folder and File Management</a:t>
            </a:r>
          </a:p>
          <a:p>
            <a:r>
              <a:rPr lang="en-US" dirty="0" smtClean="0"/>
              <a:t>Obtaining the Process for Server Access and Address</a:t>
            </a:r>
          </a:p>
          <a:p>
            <a:r>
              <a:rPr lang="en-US" dirty="0" smtClean="0"/>
              <a:t>Obtaining a URL</a:t>
            </a:r>
          </a:p>
          <a:p>
            <a:r>
              <a:rPr lang="en-US" dirty="0" smtClean="0"/>
              <a:t>Uploading the Site</a:t>
            </a:r>
          </a:p>
          <a:p>
            <a:r>
              <a:rPr lang="en-US" smtClean="0"/>
              <a:t>Listing a New Site on a Search Portal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Document Structure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dirty="0" smtClean="0"/>
              <a:t>Basic Web page has two major structural sections: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dirty="0" smtClean="0"/>
              <a:t>Header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dirty="0" smtClean="0"/>
              <a:t>Body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Document Structure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Header contains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Site Title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Meta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Embedded scripting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Format styles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2000" dirty="0" smtClean="0"/>
              <a:t>CSS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 Add specific functions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2000" dirty="0" smtClean="0"/>
              <a:t>JavaScript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Document Structure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Body contains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Main Web site textual content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Hyperlinks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References that load graphics and multimedia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Any inline scripts on the page</a:t>
            </a:r>
          </a:p>
          <a:p>
            <a:pPr eaLnBrk="1" hangingPunct="1">
              <a:lnSpc>
                <a:spcPct val="90000"/>
              </a:lnSpc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802</TotalTime>
  <Words>794</Words>
  <Application>Microsoft Office PowerPoint</Application>
  <PresentationFormat>On-screen Show (4:3)</PresentationFormat>
  <Paragraphs>155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Capsules</vt:lpstr>
      <vt:lpstr>Web Development A Visual-Spatial Approach</vt:lpstr>
      <vt:lpstr>Learning Objectives</vt:lpstr>
      <vt:lpstr>Covered in Detail in PTW part of course:</vt:lpstr>
      <vt:lpstr>Document Markup Basics</vt:lpstr>
      <vt:lpstr>Document Markup Resources</vt:lpstr>
      <vt:lpstr>Process of Publishing a Web Site</vt:lpstr>
      <vt:lpstr>Document Structure</vt:lpstr>
      <vt:lpstr>Document Structure</vt:lpstr>
      <vt:lpstr>Document Structure</vt:lpstr>
      <vt:lpstr>Guidelines and References</vt:lpstr>
      <vt:lpstr>Guidelines and References</vt:lpstr>
      <vt:lpstr>Guidelines and References</vt:lpstr>
      <vt:lpstr>Guidelines and References</vt:lpstr>
      <vt:lpstr>Guidelines and References</vt:lpstr>
      <vt:lpstr>Publishing a Site</vt:lpstr>
      <vt:lpstr>Publishing a Site</vt:lpstr>
      <vt:lpstr>Publishing a Site</vt:lpstr>
      <vt:lpstr>Summary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50</cp:revision>
  <dcterms:created xsi:type="dcterms:W3CDTF">2003-08-28T16:54:56Z</dcterms:created>
  <dcterms:modified xsi:type="dcterms:W3CDTF">2012-07-18T18:52:49Z</dcterms:modified>
</cp:coreProperties>
</file>