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handoutMasterIdLst>
    <p:handoutMasterId r:id="rId18"/>
  </p:handoutMasterIdLst>
  <p:sldIdLst>
    <p:sldId id="256" r:id="rId2"/>
    <p:sldId id="287" r:id="rId3"/>
    <p:sldId id="288" r:id="rId4"/>
    <p:sldId id="292" r:id="rId5"/>
    <p:sldId id="293" r:id="rId6"/>
    <p:sldId id="294" r:id="rId7"/>
    <p:sldId id="289" r:id="rId8"/>
    <p:sldId id="295" r:id="rId9"/>
    <p:sldId id="296" r:id="rId10"/>
    <p:sldId id="290" r:id="rId11"/>
    <p:sldId id="297" r:id="rId12"/>
    <p:sldId id="298" r:id="rId13"/>
    <p:sldId id="291" r:id="rId14"/>
    <p:sldId id="286" r:id="rId15"/>
    <p:sldId id="285" r:id="rId16"/>
    <p:sldId id="27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4ABCC4-BE4A-42FA-A74C-78805EC6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3B561B-3EAF-401D-BF4C-F04E89B3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0617BAB-A2EC-424F-8EF5-D08603264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1881FBD-0EF3-47F2-8F65-D4AB29B1E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412CEF1-76C5-4E8C-BFEE-68EE75173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10845FBD-4A4A-4D9F-B13F-B164CE22F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B775374F-5328-4169-B5EE-FC794EFBB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2B59950-B82F-4912-8C06-2DB4153E0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7B1CE30B-9B29-4B38-8D80-331B095EB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D999D33-0175-4812-AB07-5190FF3A6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AC8A55FC-A0DC-4C9C-94FD-62906B2E0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7B51127-1C65-4C64-BE8A-FEC4900E4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E66C4E1B-632F-44D0-8F32-4CB3FD394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291E91D2-1CA7-4262-9D65-8E511013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7656513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D75949B0-6A93-4CBD-ABFB-21A9EA35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soctv.com/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versive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Web Development</a:t>
            </a:r>
            <a:br>
              <a:rPr lang="en-US" dirty="0" smtClean="0"/>
            </a:br>
            <a:r>
              <a:rPr lang="en-US" sz="2400" dirty="0" smtClean="0"/>
              <a:t>A Visual-Spatial Approach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6</a:t>
            </a:r>
          </a:p>
          <a:p>
            <a:pPr eaLnBrk="1" hangingPunct="1"/>
            <a:r>
              <a:rPr lang="en-US" dirty="0" smtClean="0"/>
              <a:t>Navigation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Labeling and Grouping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Four commonly used navigation labeling schemes: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Functional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i="1" dirty="0" smtClean="0"/>
              <a:t>What does it do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Metaphorical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i="1" dirty="0" smtClean="0"/>
              <a:t>What does it act like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Topical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i="1" dirty="0" smtClean="0"/>
              <a:t>By Subject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User-defined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i="1" dirty="0" smtClean="0"/>
              <a:t>Custom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Labeling and Grouping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Graphics and icons, when used in navigation tools, should have: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Meaningful text labels 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dirty="0" smtClean="0"/>
              <a:t>- and/or -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Descriptors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Suggest the concept </a:t>
            </a:r>
            <a:r>
              <a:rPr lang="en-US" dirty="0" smtClean="0"/>
              <a:t>and meaning behind their use</a:t>
            </a:r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Labeling and Grouping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Grouping navigation tools involves planning the order of individual hyperlinks in navigation toolbars, site maps, search utilities, and their placement on pages.  </a:t>
            </a:r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Emphasizing the Visual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382000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Contextual clues help users visualize pathways that are possible when searching and browsing the site and are important to navigation design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hlinkClick r:id="rId2"/>
              </a:rPr>
              <a:t>http://www.wsoctv.com/index.html</a:t>
            </a:r>
            <a:r>
              <a:rPr lang="en-US" sz="16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For the whole site they show users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Spatial relationships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Overall organization of pages in the whole site. 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Two important principles to consider when creating usable and easily accessible navigation tools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 dirty="0" smtClean="0"/>
              <a:t>Consistency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 dirty="0" smtClean="0"/>
              <a:t>Repetition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Both rely on user expectation in the grouping and placing of navigation tools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Test the navigation tools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Determine their overall functionality and usability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</a:t>
            </a:r>
            <a:r>
              <a:rPr lang="en-US" smtClean="0"/>
              <a:t>Navigation Design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Discuss:</a:t>
            </a:r>
          </a:p>
          <a:p>
            <a:pPr lvl="1"/>
            <a:r>
              <a:rPr lang="en-US" dirty="0" smtClean="0"/>
              <a:t>Table 6-1, page 107</a:t>
            </a:r>
          </a:p>
          <a:p>
            <a:pPr lvl="1"/>
            <a:r>
              <a:rPr lang="en-US" dirty="0" smtClean="0"/>
              <a:t>Table 6-2, page 108</a:t>
            </a:r>
          </a:p>
          <a:p>
            <a:pPr lvl="1"/>
            <a:r>
              <a:rPr lang="en-US" dirty="0" smtClean="0"/>
              <a:t>Table 6-3, page 110</a:t>
            </a:r>
          </a:p>
          <a:p>
            <a:pPr lvl="1"/>
            <a:r>
              <a:rPr lang="en-US" dirty="0" smtClean="0"/>
              <a:t>Figure 6-1, page 111</a:t>
            </a:r>
          </a:p>
          <a:p>
            <a:pPr lvl="1"/>
            <a:r>
              <a:rPr lang="en-US" dirty="0" smtClean="0"/>
              <a:t>Figure 6-4, page 113</a:t>
            </a:r>
          </a:p>
          <a:p>
            <a:pPr lvl="1"/>
            <a:r>
              <a:rPr lang="en-US" dirty="0" smtClean="0"/>
              <a:t>Figure 6-5, page 114</a:t>
            </a:r>
          </a:p>
          <a:p>
            <a:pPr lvl="2"/>
            <a:r>
              <a:rPr lang="en-US" dirty="0" smtClean="0">
                <a:hlinkClick r:id="rId2"/>
              </a:rPr>
              <a:t>http://www.conversive.com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Figure 6-8, page 116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3BC3859A-1D40-40D2-A21D-853130389F4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37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802AB664-9D98-4E92-AB0E-31ABA4AD6F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48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  <a:endParaRPr lang="en-US" sz="280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None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Learning 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relationship between navigation design and site structure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visual-spatial approach to navigation design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navigation design process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function of specific types of navigation tools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Techniques for selecting labels for navigation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Strategies for grouping and placing navigation tools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importance of providing contextual clues in navigation tools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Design Process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Navigation design is important to Web design because it allows users to: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Interact with the site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Control content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Search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Browse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Control the sequence of pages displayed</a:t>
            </a:r>
          </a:p>
          <a:p>
            <a:pPr eaLnBrk="1" hangingPunct="1">
              <a:lnSpc>
                <a:spcPct val="80000"/>
              </a:lnSpc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Design Process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Navigation design and site structure work together in a site design to communicate: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site 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Major content areas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Functions of the site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Together, they help users understand the visual and spatial relationships between pages and links that comprise the whole site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Design Process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Designing usable navigation is important to site design because users </a:t>
            </a:r>
            <a:r>
              <a:rPr lang="en-US" dirty="0" smtClean="0">
                <a:solidFill>
                  <a:srgbClr val="FF0000"/>
                </a:solidFill>
              </a:rPr>
              <a:t>assess the credibility</a:t>
            </a:r>
            <a:r>
              <a:rPr lang="en-US" dirty="0" smtClean="0"/>
              <a:t> of a site based on the </a:t>
            </a:r>
            <a:r>
              <a:rPr lang="en-US" dirty="0" smtClean="0">
                <a:solidFill>
                  <a:srgbClr val="FF0000"/>
                </a:solidFill>
              </a:rPr>
              <a:t>functionality and usefulness </a:t>
            </a:r>
            <a:r>
              <a:rPr lang="en-US" dirty="0" smtClean="0"/>
              <a:t>of the tools provided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Navigation Design Process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The five-step process of navigation design includes: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Analysis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Type selection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Labeling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Grouping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Testing</a:t>
            </a:r>
          </a:p>
          <a:p>
            <a:pPr eaLnBrk="1" hangingPunct="1">
              <a:lnSpc>
                <a:spcPct val="80000"/>
              </a:lnSpc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and Type Selection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Analysis involves: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Considering the site’s audience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Considering the purpose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Considering contextual issues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 the overall process of selecting and designing each navigation tool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and Type Selection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Four types of navigation used in site design include: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i="1" dirty="0" smtClean="0"/>
              <a:t>Hyperlinks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i="1" dirty="0" smtClean="0"/>
              <a:t>Toolbar menus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i="1" dirty="0" smtClean="0"/>
              <a:t>Site maps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i="1" dirty="0" smtClean="0"/>
              <a:t>Search</a:t>
            </a:r>
            <a:r>
              <a:rPr lang="en-US" sz="3200" dirty="0" smtClean="0"/>
              <a:t> </a:t>
            </a:r>
            <a:r>
              <a:rPr lang="en-US" sz="3200" i="1" dirty="0" smtClean="0"/>
              <a:t>features</a:t>
            </a: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and Type Selection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Effective navigation design should communicate the site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Layout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Organization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Both visually and spatially to users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Considering the five visual-spatial concepts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868</TotalTime>
  <Words>725</Words>
  <Application>Microsoft Office PowerPoint</Application>
  <PresentationFormat>On-screen Show (4:3)</PresentationFormat>
  <Paragraphs>135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Capsules</vt:lpstr>
      <vt:lpstr>Web Development A Visual-Spatial Approach</vt:lpstr>
      <vt:lpstr>Learning Objectives</vt:lpstr>
      <vt:lpstr>Navigation Design Process</vt:lpstr>
      <vt:lpstr>Navigation Design Process</vt:lpstr>
      <vt:lpstr>Navigation Design Process</vt:lpstr>
      <vt:lpstr>Navigation Design Process</vt:lpstr>
      <vt:lpstr>Analysis and Type Selection</vt:lpstr>
      <vt:lpstr>Analysis and Type Selection</vt:lpstr>
      <vt:lpstr>Analysis and Type Selection</vt:lpstr>
      <vt:lpstr>Labeling and Grouping</vt:lpstr>
      <vt:lpstr>Labeling and Grouping</vt:lpstr>
      <vt:lpstr>Labeling and Grouping</vt:lpstr>
      <vt:lpstr>Emphasizing the Visual</vt:lpstr>
      <vt:lpstr>Process of Navigation Design</vt:lpstr>
      <vt:lpstr>Summary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51</cp:revision>
  <dcterms:created xsi:type="dcterms:W3CDTF">2003-08-28T16:54:56Z</dcterms:created>
  <dcterms:modified xsi:type="dcterms:W3CDTF">2012-03-14T13:51:20Z</dcterms:modified>
</cp:coreProperties>
</file>