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handoutMasterIdLst>
    <p:handoutMasterId r:id="rId30"/>
  </p:handoutMasterIdLst>
  <p:sldIdLst>
    <p:sldId id="256" r:id="rId2"/>
    <p:sldId id="290" r:id="rId3"/>
    <p:sldId id="291" r:id="rId4"/>
    <p:sldId id="292" r:id="rId5"/>
    <p:sldId id="296" r:id="rId6"/>
    <p:sldId id="298" r:id="rId7"/>
    <p:sldId id="297" r:id="rId8"/>
    <p:sldId id="293" r:id="rId9"/>
    <p:sldId id="294" r:id="rId10"/>
    <p:sldId id="295" r:id="rId11"/>
    <p:sldId id="287" r:id="rId12"/>
    <p:sldId id="299" r:id="rId13"/>
    <p:sldId id="300" r:id="rId14"/>
    <p:sldId id="301" r:id="rId15"/>
    <p:sldId id="302" r:id="rId16"/>
    <p:sldId id="303" r:id="rId17"/>
    <p:sldId id="304" r:id="rId18"/>
    <p:sldId id="288" r:id="rId19"/>
    <p:sldId id="289" r:id="rId20"/>
    <p:sldId id="305" r:id="rId21"/>
    <p:sldId id="307" r:id="rId22"/>
    <p:sldId id="308" r:id="rId23"/>
    <p:sldId id="309" r:id="rId24"/>
    <p:sldId id="310" r:id="rId25"/>
    <p:sldId id="311" r:id="rId26"/>
    <p:sldId id="312" r:id="rId27"/>
    <p:sldId id="285" r:id="rId28"/>
    <p:sldId id="27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4ABCC4-BE4A-42FA-A74C-78805EC6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3B561B-3EAF-401D-BF4C-F04E89B3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0617BAB-A2EC-424F-8EF5-D08603264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1881FBD-0EF3-47F2-8F65-D4AB29B1E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412CEF1-76C5-4E8C-BFEE-68EE75173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10845FBD-4A4A-4D9F-B13F-B164CE22F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838200" y="6248400"/>
            <a:ext cx="7850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ITIS 2300  8/24/2003 7:57 PM	Copyright © 2003 by N. B. Long	</a:t>
            </a:r>
            <a:fld id="{51E5878A-9C9A-4320-AB6A-0A1B6AE083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38200" y="6248400"/>
            <a:ext cx="7850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ITIS 2300  8/24/2003 7:57 PM	Copyright © 2003 by N. B. Long	</a:t>
            </a:r>
            <a:fld id="{21D7B985-85BD-4076-B75D-1F134F0BF5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B775374F-5328-4169-B5EE-FC794EFBB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2B59950-B82F-4912-8C06-2DB4153E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7B1CE30B-9B29-4B38-8D80-331B095EB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D999D33-0175-4812-AB07-5190FF3A6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C8A55FC-A0DC-4C9C-94FD-62906B2E0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7B51127-1C65-4C64-BE8A-FEC4900E4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E66C4E1B-632F-44D0-8F32-4CB3FD394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291E91D2-1CA7-4262-9D65-8E511013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656513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D75949B0-6A93-4CBD-ABFB-21A9EA35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3" r:id="rId14"/>
    <p:sldLayoutId id="2147483734" r:id="rId15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ather.com/" TargetMode="External"/><Relationship Id="rId2" Type="http://schemas.openxmlformats.org/officeDocument/2006/relationships/hyperlink" Target="http://weather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eather.gov/" TargetMode="External"/><Relationship Id="rId4" Type="http://schemas.openxmlformats.org/officeDocument/2006/relationships/hyperlink" Target="http://www.wunderground.com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s.ed.ac.uk/home/mxr/gfx/2d-hi.html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dorbit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muc.edu/library/copy.html" TargetMode="External"/><Relationship Id="rId2" Type="http://schemas.openxmlformats.org/officeDocument/2006/relationships/hyperlink" Target="http://www.legal.uncc.edu/copylaw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Web Development</a:t>
            </a:r>
            <a:br>
              <a:rPr lang="en-US" dirty="0" smtClean="0"/>
            </a:br>
            <a:r>
              <a:rPr lang="en-US" sz="2400" dirty="0" smtClean="0"/>
              <a:t>A Visual-Spatial Approach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7</a:t>
            </a:r>
          </a:p>
          <a:p>
            <a:pPr eaLnBrk="1" hangingPunct="1"/>
            <a:r>
              <a:rPr lang="en-US" dirty="0" smtClean="0"/>
              <a:t>Visual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Graphic File Formats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Symbol" pitchFamily="18" charset="2"/>
              <a:buChar char=""/>
            </a:pPr>
            <a:r>
              <a:rPr lang="en-US" sz="2400" dirty="0" smtClean="0"/>
              <a:t>Each has unique characteristics that should be considered when selecting the type of format to use.  These include: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Char char=""/>
            </a:pPr>
            <a:r>
              <a:rPr lang="en-US" sz="2000" dirty="0" smtClean="0"/>
              <a:t>color depth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Char char=""/>
            </a:pPr>
            <a:r>
              <a:rPr lang="en-US" sz="2000" dirty="0" smtClean="0"/>
              <a:t>transparency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Char char=""/>
            </a:pPr>
            <a:r>
              <a:rPr lang="en-US" sz="2000" dirty="0" smtClean="0"/>
              <a:t>animation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Char char=""/>
            </a:pPr>
            <a:r>
              <a:rPr lang="en-US" sz="2000" dirty="0" smtClean="0"/>
              <a:t>interlacing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Web Design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131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300" name="Picture 12" descr="12p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819400"/>
            <a:ext cx="3276600" cy="3276600"/>
          </a:xfrm>
          <a:prstGeom prst="rect">
            <a:avLst/>
          </a:prstGeom>
          <a:noFill/>
        </p:spPr>
      </p:pic>
      <p:pic>
        <p:nvPicPr>
          <p:cNvPr id="140299" name="Picture 11" descr="6partwheel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95800" y="2819400"/>
            <a:ext cx="3276600" cy="3276600"/>
          </a:xfrm>
          <a:noFill/>
          <a:ln/>
        </p:spPr>
      </p:pic>
      <p:sp>
        <p:nvSpPr>
          <p:cNvPr id="140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for Eye Appeal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770313" cy="533400"/>
          </a:xfrm>
        </p:spPr>
        <p:txBody>
          <a:bodyPr/>
          <a:lstStyle/>
          <a:p>
            <a:r>
              <a:rPr lang="en-US" sz="2400"/>
              <a:t>Color Wheel</a:t>
            </a:r>
          </a:p>
        </p:txBody>
      </p:sp>
      <p:pic>
        <p:nvPicPr>
          <p:cNvPr id="140292" name="Picture 4" descr="3partwhee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343400" y="2743200"/>
            <a:ext cx="3581400" cy="3581400"/>
          </a:xfrm>
          <a:noFill/>
          <a:ln/>
        </p:spPr>
      </p:pic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838200" y="2819400"/>
            <a:ext cx="37703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Primary colors (paints)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/>
              <a:t>Yellow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/>
              <a:t>Blue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/>
              <a:t>Red</a:t>
            </a:r>
          </a:p>
        </p:txBody>
      </p:sp>
      <p:sp>
        <p:nvSpPr>
          <p:cNvPr id="140302" name="Rectangle 14"/>
          <p:cNvSpPr>
            <a:spLocks noChangeArrowheads="1"/>
          </p:cNvSpPr>
          <p:nvPr/>
        </p:nvSpPr>
        <p:spPr bwMode="auto">
          <a:xfrm>
            <a:off x="838200" y="4191000"/>
            <a:ext cx="377031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Secondary colors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/>
              <a:t>Orange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/>
              <a:t>Green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Tx/>
              <a:buChar char="–"/>
            </a:pPr>
            <a:r>
              <a:rPr lang="en-US" sz="2000"/>
              <a:t>Violet</a:t>
            </a:r>
          </a:p>
        </p:txBody>
      </p:sp>
      <p:sp>
        <p:nvSpPr>
          <p:cNvPr id="140303" name="Rectangle 15"/>
          <p:cNvSpPr>
            <a:spLocks noChangeArrowheads="1"/>
          </p:cNvSpPr>
          <p:nvPr/>
        </p:nvSpPr>
        <p:spPr bwMode="auto">
          <a:xfrm>
            <a:off x="877888" y="5638800"/>
            <a:ext cx="37703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sz="2400"/>
              <a:t>Tertiary colors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0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03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03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0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0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40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0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0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40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1" grpId="0" build="p"/>
      <p:bldP spid="140302" grpId="0" build="p"/>
      <p:bldP spid="14030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for Eye Appeal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Cool colors</a:t>
            </a:r>
          </a:p>
          <a:p>
            <a:pPr lvl="1"/>
            <a:r>
              <a:rPr lang="en-US"/>
              <a:t>Blue, green, violet</a:t>
            </a:r>
          </a:p>
          <a:p>
            <a:pPr lvl="1"/>
            <a:r>
              <a:rPr lang="en-US"/>
              <a:t>Business-like, detached</a:t>
            </a:r>
          </a:p>
          <a:p>
            <a:r>
              <a:rPr lang="en-US"/>
              <a:t>Warm colors</a:t>
            </a:r>
          </a:p>
          <a:p>
            <a:pPr lvl="1"/>
            <a:r>
              <a:rPr lang="en-US"/>
              <a:t>Red, yellow, orange</a:t>
            </a:r>
          </a:p>
          <a:p>
            <a:pPr lvl="1"/>
            <a:r>
              <a:rPr lang="en-US"/>
              <a:t>Fiery, provocative</a:t>
            </a:r>
          </a:p>
        </p:txBody>
      </p:sp>
      <p:pic>
        <p:nvPicPr>
          <p:cNvPr id="148484" name="Picture 4" descr="12par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05400" y="2438400"/>
            <a:ext cx="3692525" cy="3692525"/>
          </a:xfrm>
          <a:noFill/>
          <a:ln/>
        </p:spPr>
      </p:pic>
      <p:sp>
        <p:nvSpPr>
          <p:cNvPr id="148493" name="Line 13"/>
          <p:cNvSpPr>
            <a:spLocks noChangeShapeType="1"/>
          </p:cNvSpPr>
          <p:nvPr/>
        </p:nvSpPr>
        <p:spPr bwMode="auto">
          <a:xfrm>
            <a:off x="6953250" y="2333625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6953250" y="4310063"/>
            <a:ext cx="9906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for Eye Appeal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4800600" cy="3724275"/>
          </a:xfrm>
        </p:spPr>
        <p:txBody>
          <a:bodyPr/>
          <a:lstStyle/>
          <a:p>
            <a:r>
              <a:rPr lang="en-US"/>
              <a:t>Complementary colors</a:t>
            </a:r>
          </a:p>
          <a:p>
            <a:pPr lvl="1"/>
            <a:r>
              <a:rPr lang="en-US"/>
              <a:t>Opposite each other</a:t>
            </a:r>
          </a:p>
          <a:p>
            <a:pPr lvl="1"/>
            <a:r>
              <a:rPr lang="en-US"/>
              <a:t>Maximum contrast</a:t>
            </a:r>
          </a:p>
        </p:txBody>
      </p:sp>
      <p:pic>
        <p:nvPicPr>
          <p:cNvPr id="150532" name="Picture 4" descr="12part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62600" y="2819400"/>
            <a:ext cx="3124200" cy="3124200"/>
          </a:xfrm>
          <a:noFill/>
          <a:ln/>
        </p:spPr>
      </p:pic>
      <p:sp>
        <p:nvSpPr>
          <p:cNvPr id="150533" name="Line 5"/>
          <p:cNvSpPr>
            <a:spLocks noChangeShapeType="1"/>
          </p:cNvSpPr>
          <p:nvPr/>
        </p:nvSpPr>
        <p:spPr bwMode="auto">
          <a:xfrm>
            <a:off x="6934200" y="3657600"/>
            <a:ext cx="381000" cy="14478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/>
              <a:t>Sketching, Prototyping, and Testing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Sketching</a:t>
            </a:r>
          </a:p>
          <a:p>
            <a:pPr lvl="1"/>
            <a:r>
              <a:rPr lang="en-US"/>
              <a:t>Do it </a:t>
            </a:r>
          </a:p>
          <a:p>
            <a:pPr lvl="2"/>
            <a:r>
              <a:rPr lang="en-US"/>
              <a:t>Paper</a:t>
            </a:r>
          </a:p>
          <a:p>
            <a:pPr lvl="2"/>
            <a:r>
              <a:rPr lang="en-US"/>
              <a:t>Whiteboard</a:t>
            </a:r>
          </a:p>
          <a:p>
            <a:pPr lvl="2"/>
            <a:r>
              <a:rPr lang="en-US"/>
              <a:t>Word</a:t>
            </a:r>
          </a:p>
          <a:p>
            <a:pPr lvl="2"/>
            <a:r>
              <a:rPr lang="en-US"/>
              <a:t>Photoshop</a:t>
            </a:r>
          </a:p>
          <a:p>
            <a:pPr lvl="2"/>
            <a:r>
              <a:rPr lang="en-US"/>
              <a:t>Paint!</a:t>
            </a:r>
          </a:p>
        </p:txBody>
      </p:sp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819400"/>
            <a:ext cx="3352800" cy="2610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153400" cy="1143000"/>
          </a:xfrm>
        </p:spPr>
        <p:txBody>
          <a:bodyPr/>
          <a:lstStyle/>
          <a:p>
            <a:r>
              <a:rPr lang="en-US"/>
              <a:t>Sketching, Prototyping, and Testing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Prototyping</a:t>
            </a:r>
          </a:p>
          <a:p>
            <a:pPr lvl="1"/>
            <a:r>
              <a:rPr lang="en-US"/>
              <a:t>Excellent way to test concept</a:t>
            </a:r>
          </a:p>
          <a:p>
            <a:pPr lvl="1"/>
            <a:r>
              <a:rPr lang="en-US"/>
              <a:t>Don’t be pressured to turn prototype into final product!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229600" cy="1143000"/>
          </a:xfrm>
        </p:spPr>
        <p:txBody>
          <a:bodyPr/>
          <a:lstStyle/>
          <a:p>
            <a:r>
              <a:rPr lang="en-US"/>
              <a:t>Sketching, Prototyping, and Testing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Testing</a:t>
            </a:r>
          </a:p>
          <a:p>
            <a:pPr lvl="1"/>
            <a:r>
              <a:rPr lang="en-US"/>
              <a:t>Select reviewers</a:t>
            </a:r>
          </a:p>
          <a:p>
            <a:pPr lvl="2"/>
            <a:r>
              <a:rPr lang="en-US"/>
              <a:t>Sponsor</a:t>
            </a:r>
          </a:p>
          <a:p>
            <a:pPr lvl="2"/>
            <a:r>
              <a:rPr lang="en-US"/>
              <a:t>Audience</a:t>
            </a:r>
          </a:p>
          <a:p>
            <a:pPr lvl="2"/>
            <a:r>
              <a:rPr lang="en-US"/>
              <a:t>Colleague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Design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133</a:t>
            </a:r>
          </a:p>
          <a:p>
            <a:r>
              <a:rPr lang="en-US" dirty="0" smtClean="0">
                <a:hlinkClick r:id="rId2"/>
              </a:rPr>
              <a:t>http://weather.org/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http://www.weather.com/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4"/>
              </a:rPr>
              <a:t>http://www.wunderground.com/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5"/>
              </a:rPr>
              <a:t>http://www.weather.gov/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Graphic Formats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Page 138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/>
              <a:t>How user behavior and expectations affect design</a:t>
            </a:r>
          </a:p>
          <a:p>
            <a:pPr eaLnBrk="1" hangingPunct="1"/>
            <a:r>
              <a:rPr lang="en-US" sz="2800" dirty="0" smtClean="0"/>
              <a:t>How user perception and visual-spatial thinking relate to design</a:t>
            </a:r>
          </a:p>
          <a:p>
            <a:pPr eaLnBrk="1" hangingPunct="1"/>
            <a:r>
              <a:rPr lang="en-US" sz="2800" dirty="0" smtClean="0"/>
              <a:t>An overview of Web design principles and Web design conventions</a:t>
            </a:r>
          </a:p>
          <a:p>
            <a:pPr eaLnBrk="1" hangingPunct="1"/>
            <a:r>
              <a:rPr lang="en-US" sz="2800" dirty="0" smtClean="0"/>
              <a:t>The process of designing visuals for Web sites</a:t>
            </a:r>
          </a:p>
          <a:p>
            <a:pPr eaLnBrk="1" hangingPunct="1"/>
            <a:r>
              <a:rPr lang="en-US" sz="2800" dirty="0" smtClean="0"/>
              <a:t>Graphic file formats and important technical issues with regard to design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Preparing Images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Formats </a:t>
            </a:r>
            <a:r>
              <a:rPr lang="en-US" dirty="0" smtClean="0"/>
              <a:t>– “Big 3”:</a:t>
            </a:r>
            <a:endParaRPr lang="en-US" dirty="0"/>
          </a:p>
          <a:p>
            <a:pPr lvl="1"/>
            <a:r>
              <a:rPr lang="en-US" dirty="0"/>
              <a:t>GIF – Graphics Interchange Format</a:t>
            </a:r>
          </a:p>
          <a:p>
            <a:pPr lvl="2"/>
            <a:r>
              <a:rPr lang="en-US" dirty="0"/>
              <a:t>Non-photographic images</a:t>
            </a:r>
          </a:p>
          <a:p>
            <a:pPr lvl="2"/>
            <a:r>
              <a:rPr lang="en-US" dirty="0"/>
              <a:t>Images with lines and areas of solid color</a:t>
            </a:r>
          </a:p>
          <a:p>
            <a:pPr lvl="1"/>
            <a:r>
              <a:rPr lang="en-US" dirty="0" smtClean="0"/>
              <a:t>JPEG (or JPG) </a:t>
            </a:r>
            <a:r>
              <a:rPr lang="en-US" dirty="0"/>
              <a:t>– Joint </a:t>
            </a:r>
            <a:r>
              <a:rPr lang="en-US" dirty="0" smtClean="0"/>
              <a:t>Photographic </a:t>
            </a:r>
            <a:r>
              <a:rPr lang="en-US" dirty="0"/>
              <a:t>Experts Group</a:t>
            </a:r>
          </a:p>
          <a:p>
            <a:pPr lvl="2"/>
            <a:r>
              <a:rPr lang="en-US" dirty="0"/>
              <a:t>Photographs</a:t>
            </a:r>
          </a:p>
          <a:p>
            <a:pPr lvl="2"/>
            <a:r>
              <a:rPr lang="en-US" dirty="0"/>
              <a:t>Blended images with complex colors and shapes</a:t>
            </a:r>
          </a:p>
          <a:p>
            <a:pPr lvl="1"/>
            <a:r>
              <a:rPr lang="en-US" dirty="0"/>
              <a:t>PNG – Portable Network </a:t>
            </a:r>
            <a:r>
              <a:rPr lang="en-US" dirty="0" smtClean="0"/>
              <a:t>Graphics</a:t>
            </a:r>
          </a:p>
          <a:p>
            <a:pPr lvl="1"/>
            <a:r>
              <a:rPr lang="en-US" dirty="0" smtClean="0"/>
              <a:t>Dozens of others</a:t>
            </a:r>
          </a:p>
          <a:p>
            <a:pPr lvl="2"/>
            <a:r>
              <a:rPr lang="en-US" dirty="0" smtClean="0">
                <a:hlinkClick r:id="rId2"/>
              </a:rPr>
              <a:t>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Preparing Images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Compression</a:t>
            </a:r>
          </a:p>
          <a:p>
            <a:pPr lvl="1"/>
            <a:r>
              <a:rPr lang="en-US" dirty="0" smtClean="0"/>
              <a:t>Same physical dimensions</a:t>
            </a:r>
          </a:p>
          <a:p>
            <a:pPr lvl="1"/>
            <a:r>
              <a:rPr lang="en-US" dirty="0" smtClean="0"/>
              <a:t>Smaller </a:t>
            </a:r>
            <a:r>
              <a:rPr lang="en-US" dirty="0"/>
              <a:t>in </a:t>
            </a:r>
            <a:r>
              <a:rPr lang="en-US" dirty="0" smtClean="0"/>
              <a:t>byte count but </a:t>
            </a:r>
            <a:r>
              <a:rPr lang="en-US" dirty="0"/>
              <a:t>…</a:t>
            </a:r>
          </a:p>
          <a:p>
            <a:pPr lvl="1"/>
            <a:r>
              <a:rPr lang="en-US" dirty="0" smtClean="0"/>
              <a:t>Might </a:t>
            </a:r>
            <a:r>
              <a:rPr lang="en-US" u="sng" dirty="0"/>
              <a:t>not</a:t>
            </a:r>
            <a:r>
              <a:rPr lang="en-US" dirty="0"/>
              <a:t> contain full information on every pixel</a:t>
            </a:r>
          </a:p>
          <a:p>
            <a:pPr lvl="1"/>
            <a:r>
              <a:rPr lang="en-US" dirty="0"/>
              <a:t>320 x 240 pixel image</a:t>
            </a:r>
          </a:p>
          <a:p>
            <a:pPr lvl="2"/>
            <a:r>
              <a:rPr lang="en-US" dirty="0"/>
              <a:t>225,000 bytes uncompressed … 33 seconds over 56K</a:t>
            </a:r>
          </a:p>
          <a:p>
            <a:pPr lvl="2"/>
            <a:r>
              <a:rPr lang="en-US" dirty="0"/>
              <a:t>  27,000 bytes compressed…….   3 seconds over 56K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Preparing Images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GIF</a:t>
            </a:r>
          </a:p>
          <a:p>
            <a:pPr lvl="1"/>
            <a:r>
              <a:rPr lang="en-US" dirty="0"/>
              <a:t>“Lossless” for simple images</a:t>
            </a:r>
          </a:p>
          <a:p>
            <a:pPr lvl="2"/>
            <a:r>
              <a:rPr lang="en-US" dirty="0"/>
              <a:t>Line drawings</a:t>
            </a:r>
          </a:p>
          <a:p>
            <a:pPr lvl="2"/>
            <a:r>
              <a:rPr lang="en-US" dirty="0"/>
              <a:t>Simple cartoons</a:t>
            </a:r>
          </a:p>
          <a:p>
            <a:pPr lvl="1"/>
            <a:r>
              <a:rPr lang="en-US" dirty="0"/>
              <a:t>Only stores 8 </a:t>
            </a:r>
            <a:r>
              <a:rPr lang="en-US" dirty="0" smtClean="0"/>
              <a:t>bits per </a:t>
            </a:r>
            <a:r>
              <a:rPr lang="en-US" dirty="0"/>
              <a:t>pixel (256 color)</a:t>
            </a:r>
          </a:p>
          <a:p>
            <a:pPr lvl="1"/>
            <a:r>
              <a:rPr lang="en-US" dirty="0"/>
              <a:t>Uses LZW compression algorithm patented by Unisys</a:t>
            </a:r>
          </a:p>
          <a:p>
            <a:pPr lvl="1"/>
            <a:r>
              <a:rPr lang="en-US" dirty="0"/>
              <a:t>Technically, must pay royalties when using GIF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Preparing Images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JPEG</a:t>
            </a:r>
          </a:p>
          <a:p>
            <a:pPr lvl="1"/>
            <a:r>
              <a:rPr lang="en-US"/>
              <a:t>“Lossy” technique</a:t>
            </a:r>
          </a:p>
          <a:p>
            <a:pPr lvl="1"/>
            <a:r>
              <a:rPr lang="en-US"/>
              <a:t>Decompressed image not same as original</a:t>
            </a:r>
          </a:p>
          <a:p>
            <a:pPr lvl="1"/>
            <a:r>
              <a:rPr lang="en-US"/>
              <a:t>Exploits human vision characteristics</a:t>
            </a:r>
          </a:p>
          <a:p>
            <a:pPr lvl="2"/>
            <a:r>
              <a:rPr lang="en-US"/>
              <a:t>Small changes in brightness more easily perceived than small changes in color</a:t>
            </a:r>
          </a:p>
          <a:p>
            <a:pPr lvl="1"/>
            <a:r>
              <a:rPr lang="en-US"/>
              <a:t>Can trade off size for image quality</a:t>
            </a:r>
          </a:p>
          <a:p>
            <a:pPr lvl="1"/>
            <a:r>
              <a:rPr lang="en-US"/>
              <a:t>Stores 24 bits per pixel (16 million color)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Preparing Images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PNG</a:t>
            </a:r>
          </a:p>
          <a:p>
            <a:pPr lvl="1"/>
            <a:r>
              <a:rPr lang="en-US" dirty="0" smtClean="0"/>
              <a:t>Open format</a:t>
            </a:r>
          </a:p>
          <a:p>
            <a:pPr lvl="1"/>
            <a:r>
              <a:rPr lang="en-US" dirty="0" smtClean="0"/>
              <a:t>Compresses </a:t>
            </a:r>
            <a:r>
              <a:rPr lang="en-US" dirty="0"/>
              <a:t>better than GIF</a:t>
            </a:r>
          </a:p>
          <a:p>
            <a:pPr lvl="1"/>
            <a:r>
              <a:rPr lang="en-US" dirty="0"/>
              <a:t>Lossless</a:t>
            </a:r>
          </a:p>
          <a:p>
            <a:pPr lvl="1"/>
            <a:r>
              <a:rPr lang="en-US" dirty="0"/>
              <a:t>Supports 48-bit true </a:t>
            </a:r>
            <a:r>
              <a:rPr lang="en-US" dirty="0" smtClean="0"/>
              <a:t>color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Preparing Images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Thumbnails</a:t>
            </a:r>
          </a:p>
          <a:p>
            <a:pPr lvl="1"/>
            <a:r>
              <a:rPr lang="en-US" dirty="0"/>
              <a:t>Smaller versions of full </a:t>
            </a:r>
            <a:r>
              <a:rPr lang="en-US" dirty="0" smtClean="0"/>
              <a:t>picture</a:t>
            </a:r>
          </a:p>
          <a:p>
            <a:pPr lvl="2"/>
            <a:r>
              <a:rPr lang="en-US" dirty="0" smtClean="0"/>
              <a:t>Smaller dimensions</a:t>
            </a:r>
          </a:p>
          <a:p>
            <a:pPr lvl="2"/>
            <a:r>
              <a:rPr lang="en-US" dirty="0" smtClean="0"/>
              <a:t>Fewer bytes</a:t>
            </a:r>
            <a:endParaRPr lang="en-US" dirty="0"/>
          </a:p>
          <a:p>
            <a:pPr lvl="1"/>
            <a:r>
              <a:rPr lang="en-US" dirty="0"/>
              <a:t>Use on main page to lessen page load</a:t>
            </a:r>
          </a:p>
          <a:p>
            <a:pPr lvl="1"/>
            <a:r>
              <a:rPr lang="en-US" dirty="0"/>
              <a:t>Use clicks to get full picture when they want to see more details</a:t>
            </a:r>
          </a:p>
          <a:p>
            <a:pPr lvl="1"/>
            <a:endParaRPr lang="en-US" dirty="0"/>
          </a:p>
          <a:p>
            <a:r>
              <a:rPr lang="en-US" dirty="0">
                <a:hlinkClick r:id="rId2"/>
              </a:rPr>
              <a:t>RedOrbit.com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Preparing Images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Copyright</a:t>
            </a:r>
          </a:p>
          <a:p>
            <a:pPr lvl="1"/>
            <a:r>
              <a:rPr lang="en-US" sz="2000" dirty="0"/>
              <a:t>Identify author of every element used</a:t>
            </a:r>
          </a:p>
          <a:p>
            <a:pPr lvl="1"/>
            <a:r>
              <a:rPr lang="en-US" sz="2000" dirty="0"/>
              <a:t>No copyright registration or notice is required</a:t>
            </a:r>
          </a:p>
          <a:p>
            <a:pPr lvl="1"/>
            <a:r>
              <a:rPr lang="en-US" sz="2000" dirty="0"/>
              <a:t>Authors own their work automatically</a:t>
            </a:r>
          </a:p>
          <a:p>
            <a:pPr lvl="2"/>
            <a:r>
              <a:rPr lang="en-US" sz="1600" dirty="0" smtClean="0"/>
              <a:t>Registration </a:t>
            </a:r>
            <a:r>
              <a:rPr lang="en-US" sz="1600" dirty="0"/>
              <a:t>is a good idea for settling legal </a:t>
            </a:r>
            <a:r>
              <a:rPr lang="en-US" sz="1600" dirty="0" smtClean="0"/>
              <a:t>claims</a:t>
            </a:r>
            <a:endParaRPr lang="en-US" sz="1600" dirty="0"/>
          </a:p>
          <a:p>
            <a:pPr lvl="1"/>
            <a:r>
              <a:rPr lang="en-US" sz="2000" dirty="0"/>
              <a:t>“Fair use” </a:t>
            </a:r>
            <a:r>
              <a:rPr lang="en-US" sz="2000" dirty="0" smtClean="0"/>
              <a:t>exceptions</a:t>
            </a:r>
          </a:p>
          <a:p>
            <a:pPr lvl="2"/>
            <a:r>
              <a:rPr lang="en-US" sz="1600" dirty="0" smtClean="0"/>
              <a:t>Students </a:t>
            </a:r>
            <a:r>
              <a:rPr lang="en-US" sz="1600" dirty="0"/>
              <a:t>in class </a:t>
            </a:r>
            <a:r>
              <a:rPr lang="en-US" sz="1600" dirty="0" smtClean="0"/>
              <a:t>settings</a:t>
            </a:r>
          </a:p>
          <a:p>
            <a:pPr lvl="2"/>
            <a:r>
              <a:rPr lang="en-US" sz="1600" dirty="0" smtClean="0"/>
              <a:t>Works </a:t>
            </a:r>
            <a:r>
              <a:rPr lang="en-US" sz="1600" dirty="0"/>
              <a:t>in the public </a:t>
            </a:r>
            <a:r>
              <a:rPr lang="en-US" sz="1600" dirty="0" smtClean="0"/>
              <a:t>domain</a:t>
            </a:r>
          </a:p>
          <a:p>
            <a:pPr lvl="2"/>
            <a:r>
              <a:rPr lang="en-US" sz="1600" dirty="0" smtClean="0"/>
              <a:t>Use in academic environment</a:t>
            </a:r>
          </a:p>
          <a:p>
            <a:pPr lvl="2"/>
            <a:r>
              <a:rPr lang="en-US" sz="1600" dirty="0" smtClean="0"/>
              <a:t>Others</a:t>
            </a:r>
            <a:endParaRPr lang="en-US" sz="1600" dirty="0"/>
          </a:p>
          <a:p>
            <a:pPr lvl="1"/>
            <a:r>
              <a:rPr lang="en-US" sz="2000" dirty="0">
                <a:hlinkClick r:id="rId2"/>
              </a:rPr>
              <a:t>UNCC Guide</a:t>
            </a:r>
            <a:endParaRPr lang="en-US" sz="2000" dirty="0"/>
          </a:p>
          <a:p>
            <a:pPr lvl="1"/>
            <a:r>
              <a:rPr lang="en-US" sz="2000" dirty="0">
                <a:hlinkClick r:id="rId3"/>
              </a:rPr>
              <a:t>UMUC Policy Guide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3BC3859A-1D40-40D2-A21D-853130389F4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802AB664-9D98-4E92-AB0E-31ABA4AD6FF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48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  <a:endParaRPr lang="en-US" sz="280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None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Essentials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Visual design involves the use of design conventions and design principles that deal with the: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Appearance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Placement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Function of visual elements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Visual-spatial thinking: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Based on an understanding of how humans perceive and respond to visual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In a visual-textual landscape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Considers both visual and spatial aspects of designing visual information and page layouts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and Conventions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Design principles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Theoretically grounded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Involve both visual and spatial qualities  </a:t>
            </a:r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and Conventions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Five visual-spatial principles that can be used for design include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i="1" dirty="0" smtClean="0"/>
              <a:t>contrast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i="1" dirty="0" smtClean="0"/>
              <a:t>concept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i="1" dirty="0" smtClean="0"/>
              <a:t>grouping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i="1" dirty="0" smtClean="0"/>
              <a:t>center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i="1" dirty="0" smtClean="0"/>
              <a:t>consistency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and Conventions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Design conventions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Based on user expectations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Commonly used elements found in many major Web sites</a:t>
            </a:r>
          </a:p>
          <a:p>
            <a:pPr eaLnBrk="1" hangingPunct="1">
              <a:lnSpc>
                <a:spcPct val="80000"/>
              </a:lnSpc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and Conventions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200" dirty="0" smtClean="0"/>
              <a:t>Design conventions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Differ from design principles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They offer prescriptive rules that refer to specific design suggestions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Process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Symbol" pitchFamily="18" charset="2"/>
              <a:buChar char=""/>
            </a:pPr>
            <a:r>
              <a:rPr lang="en-US" smtClean="0"/>
              <a:t>The design process involves four major steps:  </a:t>
            </a:r>
          </a:p>
          <a:p>
            <a:pPr lvl="1" eaLnBrk="1" hangingPunct="1">
              <a:buFont typeface="Symbol" pitchFamily="18" charset="2"/>
              <a:buNone/>
            </a:pPr>
            <a:r>
              <a:rPr lang="en-US" smtClean="0"/>
              <a:t>(1) analyzing design characteristics</a:t>
            </a:r>
          </a:p>
          <a:p>
            <a:pPr lvl="1" eaLnBrk="1" hangingPunct="1">
              <a:buFont typeface="Symbol" pitchFamily="18" charset="2"/>
              <a:buNone/>
            </a:pPr>
            <a:r>
              <a:rPr lang="en-US" smtClean="0"/>
              <a:t>(2) benchmarking</a:t>
            </a:r>
          </a:p>
          <a:p>
            <a:pPr lvl="1" eaLnBrk="1" hangingPunct="1">
              <a:buFont typeface="Symbol" pitchFamily="18" charset="2"/>
              <a:buNone/>
            </a:pPr>
            <a:r>
              <a:rPr lang="en-US" smtClean="0"/>
              <a:t>(3) creating a graphic identity</a:t>
            </a:r>
          </a:p>
          <a:p>
            <a:pPr lvl="1" eaLnBrk="1" hangingPunct="1">
              <a:buFont typeface="Symbol" pitchFamily="18" charset="2"/>
              <a:buNone/>
            </a:pPr>
            <a:r>
              <a:rPr lang="en-US" smtClean="0"/>
              <a:t>(4) design production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Graphic File Formats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Symbol" pitchFamily="18" charset="2"/>
              <a:buChar char=""/>
            </a:pPr>
            <a:r>
              <a:rPr lang="en-US" sz="2400" dirty="0" smtClean="0"/>
              <a:t>Three of the most common types of file formats used in Web sites: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Char char=""/>
            </a:pPr>
            <a:r>
              <a:rPr lang="en-US" sz="2000" dirty="0" smtClean="0"/>
              <a:t>Graphic Interchange Format (.GIF)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Char char=""/>
            </a:pPr>
            <a:r>
              <a:rPr lang="en-US" sz="2000" dirty="0" smtClean="0"/>
              <a:t>Joint Photographic Experts Group format (.JPG)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Char char=""/>
            </a:pPr>
            <a:r>
              <a:rPr lang="en-US" sz="2000" dirty="0" smtClean="0"/>
              <a:t>Portable Network Graphic format (.PNG)</a:t>
            </a:r>
          </a:p>
          <a:p>
            <a:pPr lvl="1" eaLnBrk="1" hangingPunct="1">
              <a:lnSpc>
                <a:spcPct val="90000"/>
              </a:lnSpc>
              <a:buFont typeface="Symbol" pitchFamily="18" charset="2"/>
              <a:buChar char=""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854</TotalTime>
  <Words>898</Words>
  <Application>Microsoft Office PowerPoint</Application>
  <PresentationFormat>On-screen Show (4:3)</PresentationFormat>
  <Paragraphs>202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Capsules</vt:lpstr>
      <vt:lpstr>Web Development A Visual-Spatial Approach</vt:lpstr>
      <vt:lpstr>Learning Objectives</vt:lpstr>
      <vt:lpstr>Design Essentials</vt:lpstr>
      <vt:lpstr>Principles and Conventions</vt:lpstr>
      <vt:lpstr>Principles and Conventions</vt:lpstr>
      <vt:lpstr>Principles and Conventions</vt:lpstr>
      <vt:lpstr>Principles and Conventions</vt:lpstr>
      <vt:lpstr>Design Process</vt:lpstr>
      <vt:lpstr>Graphic File Formats</vt:lpstr>
      <vt:lpstr>Graphic File Formats</vt:lpstr>
      <vt:lpstr>Understanding Web Design Conventions</vt:lpstr>
      <vt:lpstr>Designing for Eye Appeal</vt:lpstr>
      <vt:lpstr>Designing for Eye Appeal</vt:lpstr>
      <vt:lpstr>Designing for Eye Appeal</vt:lpstr>
      <vt:lpstr>Sketching, Prototyping, and Testing</vt:lpstr>
      <vt:lpstr>Sketching, Prototyping, and Testing</vt:lpstr>
      <vt:lpstr>Sketching, Prototyping, and Testing</vt:lpstr>
      <vt:lpstr>Visual Design Process</vt:lpstr>
      <vt:lpstr>Graphic Formats</vt:lpstr>
      <vt:lpstr>Preparing Images</vt:lpstr>
      <vt:lpstr>Preparing Images</vt:lpstr>
      <vt:lpstr>Preparing Images</vt:lpstr>
      <vt:lpstr>Preparing Images</vt:lpstr>
      <vt:lpstr>Preparing Images</vt:lpstr>
      <vt:lpstr>Preparing Images</vt:lpstr>
      <vt:lpstr>Preparing Images</vt:lpstr>
      <vt:lpstr>Summary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ajkombol</cp:lastModifiedBy>
  <cp:revision>52</cp:revision>
  <dcterms:created xsi:type="dcterms:W3CDTF">2003-08-28T16:54:56Z</dcterms:created>
  <dcterms:modified xsi:type="dcterms:W3CDTF">2018-05-18T14:13:50Z</dcterms:modified>
</cp:coreProperties>
</file>