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handoutMasterIdLst>
    <p:handoutMasterId r:id="rId52"/>
  </p:handoutMasterIdLst>
  <p:sldIdLst>
    <p:sldId id="256" r:id="rId2"/>
    <p:sldId id="292" r:id="rId3"/>
    <p:sldId id="293" r:id="rId4"/>
    <p:sldId id="294" r:id="rId5"/>
    <p:sldId id="295" r:id="rId6"/>
    <p:sldId id="333" r:id="rId7"/>
    <p:sldId id="334" r:id="rId8"/>
    <p:sldId id="287" r:id="rId9"/>
    <p:sldId id="288" r:id="rId10"/>
    <p:sldId id="289"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13" r:id="rId29"/>
    <p:sldId id="314" r:id="rId30"/>
    <p:sldId id="315" r:id="rId31"/>
    <p:sldId id="316" r:id="rId32"/>
    <p:sldId id="317" r:id="rId33"/>
    <p:sldId id="318" r:id="rId34"/>
    <p:sldId id="319" r:id="rId35"/>
    <p:sldId id="335" r:id="rId36"/>
    <p:sldId id="320" r:id="rId37"/>
    <p:sldId id="321" r:id="rId38"/>
    <p:sldId id="322" r:id="rId39"/>
    <p:sldId id="323" r:id="rId40"/>
    <p:sldId id="324" r:id="rId41"/>
    <p:sldId id="325" r:id="rId42"/>
    <p:sldId id="326" r:id="rId43"/>
    <p:sldId id="327" r:id="rId44"/>
    <p:sldId id="328" r:id="rId45"/>
    <p:sldId id="329" r:id="rId46"/>
    <p:sldId id="330" r:id="rId47"/>
    <p:sldId id="331" r:id="rId48"/>
    <p:sldId id="332" r:id="rId49"/>
    <p:sldId id="285" r:id="rId50"/>
    <p:sldId id="277" r:id="rId5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2B2B2"/>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438"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385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14ABCC4-BE4A-42FA-A74C-78805EC6F25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2151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2151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Date Placeholder 9"/>
          <p:cNvSpPr>
            <a:spLocks noGrp="1" noChangeArrowheads="1"/>
          </p:cNvSpPr>
          <p:nvPr>
            <p:ph type="dt" sz="quarter" idx="10"/>
          </p:nvPr>
        </p:nvSpPr>
        <p:spPr bwMode="auto">
          <a:xfrm>
            <a:off x="2438400" y="6248400"/>
            <a:ext cx="2130425" cy="474663"/>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400">
                <a:solidFill>
                  <a:schemeClr val="bg1"/>
                </a:solidFill>
              </a:defRPr>
            </a:lvl1pPr>
          </a:lstStyle>
          <a:p>
            <a:pPr>
              <a:defRPr/>
            </a:pPr>
            <a:endParaRPr lang="en-US"/>
          </a:p>
        </p:txBody>
      </p:sp>
      <p:sp>
        <p:nvSpPr>
          <p:cNvPr id="11" name="Rectangle 10"/>
          <p:cNvSpPr>
            <a:spLocks noGrp="1" noChangeArrowheads="1"/>
          </p:cNvSpPr>
          <p:nvPr>
            <p:ph type="ftr" sz="quarter" idx="11"/>
          </p:nvPr>
        </p:nvSpPr>
        <p:spPr>
          <a:xfrm>
            <a:off x="5791200" y="6248400"/>
            <a:ext cx="2897188" cy="474663"/>
          </a:xfrm>
        </p:spPr>
        <p:txBody>
          <a:bodyPr/>
          <a:lstStyle>
            <a:lvl1pPr algn="r">
              <a:tabLst/>
              <a:defRPr sz="1400"/>
            </a:lvl1pPr>
          </a:lstStyle>
          <a:p>
            <a:pPr>
              <a:defRPr/>
            </a:pPr>
            <a:endParaRPr lang="en-US"/>
          </a:p>
        </p:txBody>
      </p:sp>
      <p:sp>
        <p:nvSpPr>
          <p:cNvPr id="12" name="Slide Number Placeholder 11"/>
          <p:cNvSpPr>
            <a:spLocks noGrp="1" noChangeArrowheads="1"/>
          </p:cNvSpPr>
          <p:nvPr>
            <p:ph type="sldNum" sz="quarter" idx="12"/>
          </p:nvPr>
        </p:nvSpPr>
        <p:spPr bwMode="auto">
          <a:xfrm>
            <a:off x="76200" y="6248400"/>
            <a:ext cx="587375" cy="4889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2600" b="1">
                <a:solidFill>
                  <a:schemeClr val="bg1"/>
                </a:solidFill>
              </a:defRPr>
            </a:lvl1pPr>
          </a:lstStyle>
          <a:p>
            <a:pPr>
              <a:defRPr/>
            </a:pPr>
            <a:fld id="{693B561B-3EAF-401D-BF4C-F04E89B3C9A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a:t>ITIS 2300  8/24/2003 7:57 PM	</a:t>
            </a:r>
            <a:fld id="{50617BAB-A2EC-424F-8EF5-D086032646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a:t>ITIS 2300  8/24/2003 7:57 PM	</a:t>
            </a:r>
            <a:fld id="{51881FBD-0EF3-47F2-8F65-D4AB29B1EA2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762000"/>
            <a:ext cx="7924800" cy="5324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ftr" sz="quarter" idx="10"/>
          </p:nvPr>
        </p:nvSpPr>
        <p:spPr>
          <a:ln/>
        </p:spPr>
        <p:txBody>
          <a:bodyPr/>
          <a:lstStyle>
            <a:lvl1pPr>
              <a:defRPr/>
            </a:lvl1pPr>
          </a:lstStyle>
          <a:p>
            <a:pPr>
              <a:defRPr/>
            </a:pPr>
            <a:r>
              <a:rPr lang="en-US"/>
              <a:t>ITIS 2300  8/24/2003 7:57 PM	</a:t>
            </a:r>
            <a:fld id="{3412CEF1-76C5-4E8C-BFEE-68EE75173E7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2362200"/>
            <a:ext cx="7693025" cy="3724275"/>
          </a:xfrm>
        </p:spPr>
        <p:txBody>
          <a:bodyPr/>
          <a:lstStyle/>
          <a:p>
            <a:pPr lvl="0"/>
            <a:endParaRPr lang="en-US" noProof="0" smtClean="0"/>
          </a:p>
        </p:txBody>
      </p:sp>
      <p:sp>
        <p:nvSpPr>
          <p:cNvPr id="4" name="Rectangle 12"/>
          <p:cNvSpPr>
            <a:spLocks noGrp="1" noChangeArrowheads="1"/>
          </p:cNvSpPr>
          <p:nvPr>
            <p:ph type="ftr" sz="quarter" idx="10"/>
          </p:nvPr>
        </p:nvSpPr>
        <p:spPr>
          <a:ln/>
        </p:spPr>
        <p:txBody>
          <a:bodyPr/>
          <a:lstStyle>
            <a:lvl1pPr>
              <a:defRPr/>
            </a:lvl1pPr>
          </a:lstStyle>
          <a:p>
            <a:pPr>
              <a:defRPr/>
            </a:pPr>
            <a:r>
              <a:rPr lang="en-US"/>
              <a:t>ITIS 2300  8/24/2003 7:57 PM	</a:t>
            </a:r>
            <a:fld id="{10845FBD-4A4A-4D9F-B13F-B164CE22F47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a:t>ITIS 2300  8/24/2003 7:57 PM	</a:t>
            </a:r>
            <a:fld id="{B775374F-5328-4169-B5EE-FC794EFBB3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a:t>ITIS 2300  8/24/2003 7:57 PM	</a:t>
            </a:r>
            <a:fld id="{42B59950-B82F-4912-8C06-2DB4153E018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ftr" sz="quarter" idx="10"/>
          </p:nvPr>
        </p:nvSpPr>
        <p:spPr>
          <a:ln/>
        </p:spPr>
        <p:txBody>
          <a:bodyPr/>
          <a:lstStyle>
            <a:lvl1pPr>
              <a:defRPr/>
            </a:lvl1pPr>
          </a:lstStyle>
          <a:p>
            <a:pPr>
              <a:defRPr/>
            </a:pPr>
            <a:r>
              <a:rPr lang="en-US"/>
              <a:t>ITIS 2300  8/24/2003 7:57 PM	</a:t>
            </a:r>
            <a:fld id="{7B1CE30B-9B29-4B38-8D80-331B095EBB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a:t>ITIS 2300  8/24/2003 7:57 PM	</a:t>
            </a:r>
            <a:fld id="{3D999D33-0175-4812-AB07-5190FF3A63A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ftr" sz="quarter" idx="10"/>
          </p:nvPr>
        </p:nvSpPr>
        <p:spPr>
          <a:ln/>
        </p:spPr>
        <p:txBody>
          <a:bodyPr/>
          <a:lstStyle>
            <a:lvl1pPr>
              <a:defRPr/>
            </a:lvl1pPr>
          </a:lstStyle>
          <a:p>
            <a:pPr>
              <a:defRPr/>
            </a:pPr>
            <a:r>
              <a:rPr lang="en-US"/>
              <a:t>ITIS 2300  8/24/2003 7:57 PM	</a:t>
            </a:r>
            <a:fld id="{AC8A55FC-A0DC-4C9C-94FD-62906B2E0E8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a:t>ITIS 2300  8/24/2003 7:57 PM	</a:t>
            </a:r>
            <a:fld id="{47B51127-1C65-4C64-BE8A-FEC4900E484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a:t>ITIS 2300  8/24/2003 7:57 PM	</a:t>
            </a:r>
            <a:fld id="{E66C4E1B-632F-44D0-8F32-4CB3FD39441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a:t>ITIS 2300  8/24/2003 7:57 PM	</a:t>
            </a:r>
            <a:fld id="{291E91D2-1CA7-4262-9D65-8E511013D39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7620000" cy="6858000"/>
            <a:chOff x="0" y="0"/>
            <a:chExt cx="4800" cy="4320"/>
          </a:xfrm>
        </p:grpSpPr>
        <p:grpSp>
          <p:nvGrpSpPr>
            <p:cNvPr id="2054" name="Group 3"/>
            <p:cNvGrpSpPr>
              <a:grpSpLocks/>
            </p:cNvGrpSpPr>
            <p:nvPr userDrawn="1"/>
          </p:nvGrpSpPr>
          <p:grpSpPr bwMode="auto">
            <a:xfrm>
              <a:off x="0" y="0"/>
              <a:ext cx="2016" cy="4320"/>
              <a:chOff x="0" y="0"/>
              <a:chExt cx="2016" cy="4320"/>
            </a:xfrm>
          </p:grpSpPr>
          <p:sp>
            <p:nvSpPr>
              <p:cNvPr id="2048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048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2055" name="Group 6"/>
            <p:cNvGrpSpPr>
              <a:grpSpLocks/>
            </p:cNvGrpSpPr>
            <p:nvPr/>
          </p:nvGrpSpPr>
          <p:grpSpPr bwMode="auto">
            <a:xfrm>
              <a:off x="144" y="1248"/>
              <a:ext cx="4656" cy="201"/>
              <a:chOff x="144" y="1248"/>
              <a:chExt cx="4656" cy="201"/>
            </a:xfrm>
          </p:grpSpPr>
          <p:sp>
            <p:nvSpPr>
              <p:cNvPr id="2048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2048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2051"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2"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92" name="Rectangle 12"/>
          <p:cNvSpPr>
            <a:spLocks noGrp="1" noChangeArrowheads="1"/>
          </p:cNvSpPr>
          <p:nvPr>
            <p:ph type="ftr" sz="quarter" idx="3"/>
          </p:nvPr>
        </p:nvSpPr>
        <p:spPr bwMode="auto">
          <a:xfrm>
            <a:off x="838200" y="6248400"/>
            <a:ext cx="7850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tabLst>
                <a:tab pos="7656513" algn="r"/>
              </a:tabLst>
              <a:defRPr sz="800"/>
            </a:lvl1pPr>
          </a:lstStyle>
          <a:p>
            <a:pPr>
              <a:defRPr/>
            </a:pPr>
            <a:r>
              <a:rPr lang="en-US"/>
              <a:t>ITIS 2300  8/24/2003 7:57 PM	</a:t>
            </a:r>
            <a:fld id="{D75949B0-6A93-4CBD-ABFB-21A9EA35E0C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2"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Lst>
  <p:hf sldNum="0" hd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queens.ox.ac.uk/"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public.web.cern.ch/Public/Welcome.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public.web.cern.ch/Public/Welcome.html"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public.web.cern.ch/Public/Welcome.html"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public.web.cern.ch/Public/Welcome.html" TargetMode="External"/><Relationship Id="rId2" Type="http://schemas.openxmlformats.org/officeDocument/2006/relationships/hyperlink" Target="http://www.queens.ox.ac.uk/"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boston.com/"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pcworld.com/article/127116/the_25_worst_web_sites.html" TargetMode="External"/><Relationship Id="rId2" Type="http://schemas.openxmlformats.org/officeDocument/2006/relationships/hyperlink" Target="http://www.angelfire.com/super/badwebs/" TargetMode="External"/><Relationship Id="rId1" Type="http://schemas.openxmlformats.org/officeDocument/2006/relationships/slideLayout" Target="../slideLayouts/slideLayout2.xml"/><Relationship Id="rId6" Type="http://schemas.openxmlformats.org/officeDocument/2006/relationships/hyperlink" Target="http://thooghun.hubpages.com/hub/The-Worlds-Worst-Websites" TargetMode="External"/><Relationship Id="rId5" Type="http://schemas.openxmlformats.org/officeDocument/2006/relationships/hyperlink" Target="http://www.manolith.com/2009/08/25/worst-website-designs/" TargetMode="External"/><Relationship Id="rId4" Type="http://schemas.openxmlformats.org/officeDocument/2006/relationships/hyperlink" Target="http://www.theworstwebsite.com/"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p:txBody>
          <a:bodyPr/>
          <a:lstStyle/>
          <a:p>
            <a:pPr algn="l" eaLnBrk="1" hangingPunct="1"/>
            <a:r>
              <a:rPr lang="en-US" dirty="0" smtClean="0"/>
              <a:t>Web Development</a:t>
            </a:r>
            <a:br>
              <a:rPr lang="en-US" dirty="0" smtClean="0"/>
            </a:br>
            <a:r>
              <a:rPr lang="en-US" sz="2400" dirty="0" smtClean="0"/>
              <a:t>A Visual-Spatial Approach</a:t>
            </a:r>
          </a:p>
        </p:txBody>
      </p:sp>
      <p:sp>
        <p:nvSpPr>
          <p:cNvPr id="4099" name="Rectangle 3"/>
          <p:cNvSpPr>
            <a:spLocks noGrp="1" noChangeArrowheads="1"/>
          </p:cNvSpPr>
          <p:nvPr>
            <p:ph type="subTitle" idx="1"/>
          </p:nvPr>
        </p:nvSpPr>
        <p:spPr/>
        <p:txBody>
          <a:bodyPr/>
          <a:lstStyle/>
          <a:p>
            <a:pPr eaLnBrk="1" hangingPunct="1"/>
            <a:r>
              <a:rPr lang="en-US" dirty="0" smtClean="0"/>
              <a:t>Chapter 8</a:t>
            </a:r>
          </a:p>
          <a:p>
            <a:pPr eaLnBrk="1" hangingPunct="1"/>
            <a:r>
              <a:rPr lang="en-US" dirty="0" smtClean="0"/>
              <a:t>Interface Design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 Web Interface</a:t>
            </a:r>
            <a:endParaRPr lang="en-US" dirty="0"/>
          </a:p>
        </p:txBody>
      </p:sp>
      <p:sp>
        <p:nvSpPr>
          <p:cNvPr id="3" name="Content Placeholder 2"/>
          <p:cNvSpPr>
            <a:spLocks noGrp="1"/>
          </p:cNvSpPr>
          <p:nvPr>
            <p:ph idx="1"/>
          </p:nvPr>
        </p:nvSpPr>
        <p:spPr/>
        <p:txBody>
          <a:bodyPr/>
          <a:lstStyle/>
          <a:p>
            <a:r>
              <a:rPr lang="en-US" dirty="0" smtClean="0"/>
              <a:t>Site Header</a:t>
            </a:r>
          </a:p>
          <a:p>
            <a:r>
              <a:rPr lang="en-US" dirty="0" smtClean="0"/>
              <a:t>Navigation Tools</a:t>
            </a:r>
          </a:p>
          <a:p>
            <a:r>
              <a:rPr lang="en-US" dirty="0" smtClean="0"/>
              <a:t>Search and Help Utilities</a:t>
            </a:r>
          </a:p>
          <a:p>
            <a:r>
              <a:rPr lang="en-US" dirty="0" smtClean="0"/>
              <a:t>Content Window</a:t>
            </a:r>
          </a:p>
          <a:p>
            <a:r>
              <a:rPr lang="en-US" dirty="0" smtClean="0"/>
              <a:t>Visual Context</a:t>
            </a:r>
          </a:p>
          <a:p>
            <a:r>
              <a:rPr lang="en-US" dirty="0" smtClean="0"/>
              <a:t>Graphic Identity</a:t>
            </a:r>
            <a:endParaRPr lang="en-US" dirty="0"/>
          </a:p>
        </p:txBody>
      </p:sp>
      <p:sp>
        <p:nvSpPr>
          <p:cNvPr id="4" name="Footer Placeholder 3"/>
          <p:cNvSpPr>
            <a:spLocks noGrp="1"/>
          </p:cNvSpPr>
          <p:nvPr>
            <p:ph type="ftr" sz="quarter" idx="10"/>
          </p:nvPr>
        </p:nvSpPr>
        <p:spPr/>
        <p:txBody>
          <a:bodyPr/>
          <a:lstStyle/>
          <a:p>
            <a:pPr>
              <a:defRPr/>
            </a:pPr>
            <a:r>
              <a:rPr lang="en-US" smtClean="0"/>
              <a:t>ITIS 2300  8/24/2003 7:57 PM	</a:t>
            </a:r>
            <a:fld id="{B775374F-5328-4169-B5EE-FC794EFBB3C1}"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4294967295"/>
          </p:nvPr>
        </p:nvSpPr>
        <p:spPr>
          <a:xfrm>
            <a:off x="152400" y="6245225"/>
            <a:ext cx="3810000" cy="476250"/>
          </a:xfrm>
          <a:prstGeom prst="rect">
            <a:avLst/>
          </a:prstGeom>
          <a:noFill/>
        </p:spPr>
        <p:txBody>
          <a:bodyPr/>
          <a:lstStyle/>
          <a:p>
            <a:r>
              <a:rPr lang="en-US"/>
              <a:t>Baehr</a:t>
            </a:r>
          </a:p>
          <a:p>
            <a:r>
              <a:rPr lang="en-US" i="1"/>
              <a:t>Web Development: A Visual-Spatial Approach</a:t>
            </a:r>
          </a:p>
          <a:p>
            <a:r>
              <a:rPr lang="en-US"/>
              <a:t>Copyright © 2007 by Pearson Education, Inc.  All rights reserved.</a:t>
            </a:r>
          </a:p>
        </p:txBody>
      </p:sp>
      <p:sp>
        <p:nvSpPr>
          <p:cNvPr id="18435" name="Rectangle 2"/>
          <p:cNvSpPr>
            <a:spLocks noGrp="1" noChangeArrowheads="1"/>
          </p:cNvSpPr>
          <p:nvPr>
            <p:ph type="title"/>
          </p:nvPr>
        </p:nvSpPr>
        <p:spPr/>
        <p:txBody>
          <a:bodyPr/>
          <a:lstStyle/>
          <a:p>
            <a:pPr eaLnBrk="1" hangingPunct="1"/>
            <a:r>
              <a:rPr lang="en-US" smtClean="0"/>
              <a:t>Interface Layouts</a:t>
            </a:r>
          </a:p>
        </p:txBody>
      </p:sp>
      <p:sp>
        <p:nvSpPr>
          <p:cNvPr id="18436" name="Rectangle 3"/>
          <p:cNvSpPr>
            <a:spLocks noGrp="1" noChangeArrowheads="1"/>
          </p:cNvSpPr>
          <p:nvPr>
            <p:ph type="body" idx="1"/>
          </p:nvPr>
        </p:nvSpPr>
        <p:spPr/>
        <p:txBody>
          <a:bodyPr/>
          <a:lstStyle/>
          <a:p>
            <a:pPr eaLnBrk="1" hangingPunct="1"/>
            <a:r>
              <a:rPr lang="en-US" dirty="0" smtClean="0"/>
              <a:t>The major types of Web interface layouts include:  </a:t>
            </a:r>
          </a:p>
          <a:p>
            <a:pPr lvl="1" eaLnBrk="1" hangingPunct="1"/>
            <a:r>
              <a:rPr lang="en-US" dirty="0" smtClean="0"/>
              <a:t>single-frame</a:t>
            </a:r>
          </a:p>
          <a:p>
            <a:pPr lvl="1" eaLnBrk="1" hangingPunct="1"/>
            <a:r>
              <a:rPr lang="en-US" dirty="0" smtClean="0"/>
              <a:t>two-frame</a:t>
            </a:r>
          </a:p>
          <a:p>
            <a:pPr lvl="1" eaLnBrk="1" hangingPunct="1"/>
            <a:r>
              <a:rPr lang="en-US" dirty="0" smtClean="0"/>
              <a:t>three-frame</a:t>
            </a:r>
          </a:p>
          <a:p>
            <a:pPr lvl="1" eaLnBrk="1" hangingPunct="1"/>
            <a:r>
              <a:rPr lang="en-US" dirty="0" smtClean="0"/>
              <a:t>custom</a:t>
            </a:r>
          </a:p>
          <a:p>
            <a:pPr eaLnBrk="1" hangingPunct="1"/>
            <a:r>
              <a:rPr lang="en-US" dirty="0" smtClean="0"/>
              <a:t>Book page 157-161</a:t>
            </a:r>
          </a:p>
          <a:p>
            <a:pPr eaLnBrk="1" hangingPunct="1"/>
            <a:endParaRPr lang="en-US" dirty="0" smtClean="0"/>
          </a:p>
          <a:p>
            <a:pPr eaLnBrk="1" hangingPunct="1"/>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4294967295"/>
          </p:nvPr>
        </p:nvSpPr>
        <p:spPr>
          <a:xfrm>
            <a:off x="152400" y="6245225"/>
            <a:ext cx="3810000" cy="476250"/>
          </a:xfrm>
          <a:prstGeom prst="rect">
            <a:avLst/>
          </a:prstGeom>
          <a:noFill/>
        </p:spPr>
        <p:txBody>
          <a:bodyPr/>
          <a:lstStyle/>
          <a:p>
            <a:r>
              <a:rPr lang="en-US"/>
              <a:t>Baehr</a:t>
            </a:r>
          </a:p>
          <a:p>
            <a:r>
              <a:rPr lang="en-US" i="1"/>
              <a:t>Web Development: A Visual-Spatial Approach</a:t>
            </a:r>
          </a:p>
          <a:p>
            <a:r>
              <a:rPr lang="en-US"/>
              <a:t>Copyright © 2007 by Pearson Education, Inc.  All rights reserved.</a:t>
            </a:r>
          </a:p>
        </p:txBody>
      </p:sp>
      <p:sp>
        <p:nvSpPr>
          <p:cNvPr id="19459" name="Rectangle 2"/>
          <p:cNvSpPr>
            <a:spLocks noGrp="1" noChangeArrowheads="1"/>
          </p:cNvSpPr>
          <p:nvPr>
            <p:ph type="title"/>
          </p:nvPr>
        </p:nvSpPr>
        <p:spPr/>
        <p:txBody>
          <a:bodyPr/>
          <a:lstStyle/>
          <a:p>
            <a:pPr eaLnBrk="1" hangingPunct="1"/>
            <a:r>
              <a:rPr lang="en-US" smtClean="0"/>
              <a:t>Interface Testing</a:t>
            </a:r>
          </a:p>
        </p:txBody>
      </p:sp>
      <p:sp>
        <p:nvSpPr>
          <p:cNvPr id="19460" name="Rectangle 3"/>
          <p:cNvSpPr>
            <a:spLocks noGrp="1" noChangeArrowheads="1"/>
          </p:cNvSpPr>
          <p:nvPr>
            <p:ph type="body" idx="1"/>
          </p:nvPr>
        </p:nvSpPr>
        <p:spPr/>
        <p:txBody>
          <a:bodyPr/>
          <a:lstStyle/>
          <a:p>
            <a:pPr eaLnBrk="1" hangingPunct="1">
              <a:lnSpc>
                <a:spcPct val="90000"/>
              </a:lnSpc>
            </a:pPr>
            <a:r>
              <a:rPr lang="en-US" sz="2400" dirty="0" smtClean="0"/>
              <a:t>A basic interface test should involve viewing a site using the following:</a:t>
            </a:r>
          </a:p>
          <a:p>
            <a:pPr lvl="1" eaLnBrk="1" hangingPunct="1">
              <a:lnSpc>
                <a:spcPct val="90000"/>
              </a:lnSpc>
            </a:pPr>
            <a:r>
              <a:rPr lang="en-US" sz="2000" dirty="0" smtClean="0"/>
              <a:t>a variety of platforms</a:t>
            </a:r>
          </a:p>
          <a:p>
            <a:pPr lvl="1" eaLnBrk="1" hangingPunct="1">
              <a:lnSpc>
                <a:spcPct val="90000"/>
              </a:lnSpc>
            </a:pPr>
            <a:r>
              <a:rPr lang="en-US" sz="2000" dirty="0" smtClean="0"/>
              <a:t>browsers and versions</a:t>
            </a:r>
          </a:p>
          <a:p>
            <a:pPr lvl="1" eaLnBrk="1" hangingPunct="1">
              <a:lnSpc>
                <a:spcPct val="90000"/>
              </a:lnSpc>
            </a:pPr>
            <a:r>
              <a:rPr lang="en-US" sz="2000" dirty="0" smtClean="0"/>
              <a:t>screen resolution settings</a:t>
            </a:r>
          </a:p>
          <a:p>
            <a:pPr lvl="1" eaLnBrk="1" hangingPunct="1">
              <a:lnSpc>
                <a:spcPct val="90000"/>
              </a:lnSpc>
            </a:pPr>
            <a:r>
              <a:rPr lang="en-US" sz="2000" dirty="0" smtClean="0"/>
              <a:t>color depth settings</a:t>
            </a:r>
          </a:p>
          <a:p>
            <a:pPr lvl="1" eaLnBrk="1" hangingPunct="1">
              <a:lnSpc>
                <a:spcPct val="90000"/>
              </a:lnSpc>
            </a:pPr>
            <a:endParaRPr lang="en-US" sz="2000" dirty="0" smtClean="0"/>
          </a:p>
          <a:p>
            <a:pPr eaLnBrk="1" hangingPunct="1">
              <a:lnSpc>
                <a:spcPct val="90000"/>
              </a:lnSpc>
            </a:pPr>
            <a:r>
              <a:rPr lang="en-US" sz="2400" dirty="0" smtClean="0"/>
              <a:t>Helps ensure consistency in design and layout</a:t>
            </a:r>
          </a:p>
          <a:p>
            <a:pPr eaLnBrk="1" hangingPunct="1">
              <a:lnSpc>
                <a:spcPct val="90000"/>
              </a:lnSpc>
            </a:pPr>
            <a:endParaRPr lang="en-US" sz="2400" dirty="0" smtClean="0"/>
          </a:p>
          <a:p>
            <a:pPr eaLnBrk="1" hangingPunct="1">
              <a:lnSpc>
                <a:spcPct val="90000"/>
              </a:lnSpc>
            </a:pPr>
            <a:r>
              <a:rPr lang="en-US" sz="2400" dirty="0" smtClean="0"/>
              <a:t>Interface should be tested with the same visual-spatial principles used in its design</a:t>
            </a:r>
          </a:p>
          <a:p>
            <a:pPr eaLnBrk="1" hangingPunct="1">
              <a:lnSpc>
                <a:spcPct val="90000"/>
              </a:lnSpc>
            </a:pPr>
            <a:endParaRPr lang="en-US"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Grp="1" noChangeArrowheads="1"/>
          </p:cNvSpPr>
          <p:nvPr>
            <p:ph type="title"/>
          </p:nvPr>
        </p:nvSpPr>
        <p:spPr/>
        <p:txBody>
          <a:bodyPr/>
          <a:lstStyle/>
          <a:p>
            <a:r>
              <a:rPr lang="en-US"/>
              <a:t>Guidelines for Site Design</a:t>
            </a:r>
          </a:p>
        </p:txBody>
      </p:sp>
      <p:sp>
        <p:nvSpPr>
          <p:cNvPr id="107523" name="Rectangle 3"/>
          <p:cNvSpPr>
            <a:spLocks noGrp="1" noChangeArrowheads="1"/>
          </p:cNvSpPr>
          <p:nvPr>
            <p:ph type="body" idx="1"/>
          </p:nvPr>
        </p:nvSpPr>
        <p:spPr/>
        <p:txBody>
          <a:bodyPr/>
          <a:lstStyle/>
          <a:p>
            <a:r>
              <a:rPr lang="en-US"/>
              <a:t>Making text easy to read</a:t>
            </a:r>
          </a:p>
          <a:p>
            <a:pPr lvl="1"/>
            <a:r>
              <a:rPr lang="en-US"/>
              <a:t>Black text on white background (prints better too)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8" name="Text Box 4"/>
          <p:cNvSpPr txBox="1">
            <a:spLocks noChangeArrowheads="1"/>
          </p:cNvSpPr>
          <p:nvPr/>
        </p:nvSpPr>
        <p:spPr bwMode="auto">
          <a:xfrm>
            <a:off x="304800" y="533400"/>
            <a:ext cx="1981200" cy="5594350"/>
          </a:xfrm>
          <a:prstGeom prst="rect">
            <a:avLst/>
          </a:prstGeom>
          <a:noFill/>
          <a:ln w="9525">
            <a:solidFill>
              <a:schemeClr val="tx1"/>
            </a:solidFill>
            <a:miter lim="800000"/>
            <a:headEnd/>
            <a:tailEnd/>
          </a:ln>
          <a:effectLst/>
        </p:spPr>
        <p:txBody>
          <a:bodyPr wrap="square">
            <a:spAutoFit/>
          </a:bodyPr>
          <a:lstStyle/>
          <a:p>
            <a:r>
              <a:rPr lang="en-US" dirty="0">
                <a:solidFill>
                  <a:srgbClr val="000000"/>
                </a:solidFill>
              </a:rPr>
              <a:t>Welcome to the new online course from Addison Wesley/Benjamin Cummings to support </a:t>
            </a:r>
            <a:r>
              <a:rPr lang="en-US" i="1" dirty="0">
                <a:solidFill>
                  <a:srgbClr val="000000"/>
                </a:solidFill>
              </a:rPr>
              <a:t>Addison-Wesley's Web Wizard Series</a:t>
            </a:r>
            <a:r>
              <a:rPr lang="en-US" dirty="0">
                <a:solidFill>
                  <a:srgbClr val="000000"/>
                </a:solidFill>
              </a:rPr>
              <a:t>, 1/e by Editor Addison-Wesley. Developed by educators, </a:t>
            </a:r>
            <a:r>
              <a:rPr lang="en-US" dirty="0" err="1">
                <a:solidFill>
                  <a:srgbClr val="000000"/>
                </a:solidFill>
              </a:rPr>
              <a:t>CourseCompass</a:t>
            </a:r>
            <a:r>
              <a:rPr lang="en-US" dirty="0">
                <a:solidFill>
                  <a:srgbClr val="000000"/>
                </a:solidFill>
              </a:rPr>
              <a:t> online content features the most advanced educational technology available today. </a:t>
            </a:r>
          </a:p>
        </p:txBody>
      </p:sp>
      <p:sp>
        <p:nvSpPr>
          <p:cNvPr id="108549" name="Text Box 5"/>
          <p:cNvSpPr txBox="1">
            <a:spLocks noChangeArrowheads="1"/>
          </p:cNvSpPr>
          <p:nvPr/>
        </p:nvSpPr>
        <p:spPr bwMode="auto">
          <a:xfrm>
            <a:off x="2438400" y="533400"/>
            <a:ext cx="1981200" cy="5594350"/>
          </a:xfrm>
          <a:prstGeom prst="rect">
            <a:avLst/>
          </a:prstGeom>
          <a:solidFill>
            <a:srgbClr val="000000"/>
          </a:solidFill>
          <a:ln w="9525">
            <a:solidFill>
              <a:schemeClr val="tx1"/>
            </a:solidFill>
            <a:miter lim="800000"/>
            <a:headEnd/>
            <a:tailEnd/>
          </a:ln>
          <a:effectLst/>
        </p:spPr>
        <p:txBody>
          <a:bodyPr>
            <a:spAutoFit/>
          </a:bodyPr>
          <a:lstStyle/>
          <a:p>
            <a:r>
              <a:rPr lang="en-US" dirty="0">
                <a:solidFill>
                  <a:schemeClr val="bg1"/>
                </a:solidFill>
              </a:rPr>
              <a:t>Welcome to the new online course from Addison Wesley/Benjamin Cummings to support </a:t>
            </a:r>
            <a:r>
              <a:rPr lang="en-US" i="1" dirty="0">
                <a:solidFill>
                  <a:schemeClr val="bg1"/>
                </a:solidFill>
              </a:rPr>
              <a:t>Addison-Wesley's Web Wizard Series</a:t>
            </a:r>
            <a:r>
              <a:rPr lang="en-US" dirty="0">
                <a:solidFill>
                  <a:schemeClr val="bg1"/>
                </a:solidFill>
              </a:rPr>
              <a:t>, 1/e by Editor </a:t>
            </a:r>
            <a:r>
              <a:rPr lang="en-US" dirty="0" smtClean="0">
                <a:solidFill>
                  <a:schemeClr val="bg1"/>
                </a:solidFill>
              </a:rPr>
              <a:t>Addison-Wesley</a:t>
            </a:r>
            <a:r>
              <a:rPr lang="en-US" dirty="0">
                <a:solidFill>
                  <a:schemeClr val="bg1"/>
                </a:solidFill>
              </a:rPr>
              <a:t>. Developed by educators, </a:t>
            </a:r>
            <a:r>
              <a:rPr lang="en-US" dirty="0" err="1">
                <a:solidFill>
                  <a:schemeClr val="bg1"/>
                </a:solidFill>
              </a:rPr>
              <a:t>CourseCompass</a:t>
            </a:r>
            <a:r>
              <a:rPr lang="en-US" dirty="0">
                <a:solidFill>
                  <a:schemeClr val="bg1"/>
                </a:solidFill>
              </a:rPr>
              <a:t> online content features the most advanced educational technology available today. </a:t>
            </a:r>
          </a:p>
        </p:txBody>
      </p:sp>
      <p:sp>
        <p:nvSpPr>
          <p:cNvPr id="108550" name="Text Box 6"/>
          <p:cNvSpPr txBox="1">
            <a:spLocks noChangeArrowheads="1"/>
          </p:cNvSpPr>
          <p:nvPr/>
        </p:nvSpPr>
        <p:spPr bwMode="auto">
          <a:xfrm>
            <a:off x="6705600" y="533400"/>
            <a:ext cx="1981200" cy="5594350"/>
          </a:xfrm>
          <a:prstGeom prst="rect">
            <a:avLst/>
          </a:prstGeom>
          <a:solidFill>
            <a:srgbClr val="FF99CC"/>
          </a:solidFill>
          <a:ln w="9525">
            <a:solidFill>
              <a:schemeClr val="tx1"/>
            </a:solidFill>
            <a:miter lim="800000"/>
            <a:headEnd/>
            <a:tailEnd/>
          </a:ln>
          <a:effectLst/>
        </p:spPr>
        <p:txBody>
          <a:bodyPr>
            <a:spAutoFit/>
          </a:bodyPr>
          <a:lstStyle/>
          <a:p>
            <a:r>
              <a:rPr lang="en-US" dirty="0">
                <a:solidFill>
                  <a:srgbClr val="FFFF99"/>
                </a:solidFill>
              </a:rPr>
              <a:t>Welcome to the new online course from Addison Wesley/Benjamin Cummings to support </a:t>
            </a:r>
            <a:r>
              <a:rPr lang="en-US" i="1" dirty="0">
                <a:solidFill>
                  <a:srgbClr val="FFFF99"/>
                </a:solidFill>
              </a:rPr>
              <a:t>Addison-Wesley's Web Wizard Series</a:t>
            </a:r>
            <a:r>
              <a:rPr lang="en-US" dirty="0">
                <a:solidFill>
                  <a:srgbClr val="FFFF99"/>
                </a:solidFill>
              </a:rPr>
              <a:t>, 1/e by Editor Addison-Wesley. Developed by educators, </a:t>
            </a:r>
            <a:r>
              <a:rPr lang="en-US" dirty="0" err="1">
                <a:solidFill>
                  <a:srgbClr val="FFFF99"/>
                </a:solidFill>
              </a:rPr>
              <a:t>CourseCompass</a:t>
            </a:r>
            <a:r>
              <a:rPr lang="en-US" dirty="0">
                <a:solidFill>
                  <a:srgbClr val="FFFF99"/>
                </a:solidFill>
              </a:rPr>
              <a:t> online content features the most advanced educational technology available today. </a:t>
            </a:r>
          </a:p>
        </p:txBody>
      </p:sp>
      <p:sp>
        <p:nvSpPr>
          <p:cNvPr id="6" name="Text Box 5"/>
          <p:cNvSpPr txBox="1">
            <a:spLocks noChangeArrowheads="1"/>
          </p:cNvSpPr>
          <p:nvPr/>
        </p:nvSpPr>
        <p:spPr bwMode="auto">
          <a:xfrm>
            <a:off x="4572000" y="533400"/>
            <a:ext cx="1981200" cy="5594350"/>
          </a:xfrm>
          <a:prstGeom prst="rect">
            <a:avLst/>
          </a:prstGeom>
          <a:solidFill>
            <a:srgbClr val="000000"/>
          </a:solidFill>
          <a:ln w="9525">
            <a:solidFill>
              <a:schemeClr val="tx1"/>
            </a:solidFill>
            <a:miter lim="800000"/>
            <a:headEnd/>
            <a:tailEnd/>
          </a:ln>
          <a:effectLst/>
        </p:spPr>
        <p:txBody>
          <a:bodyPr>
            <a:spAutoFit/>
          </a:bodyPr>
          <a:lstStyle/>
          <a:p>
            <a:r>
              <a:rPr lang="en-US" dirty="0">
                <a:solidFill>
                  <a:srgbClr val="66FF33"/>
                </a:solidFill>
              </a:rPr>
              <a:t>Welcome to the new online course from Addison Wesley/Benjamin Cummings to support </a:t>
            </a:r>
            <a:r>
              <a:rPr lang="en-US" i="1" dirty="0">
                <a:solidFill>
                  <a:srgbClr val="66FF33"/>
                </a:solidFill>
              </a:rPr>
              <a:t>Addison-Wesley's Web Wizard Series</a:t>
            </a:r>
            <a:r>
              <a:rPr lang="en-US" dirty="0">
                <a:solidFill>
                  <a:srgbClr val="66FF33"/>
                </a:solidFill>
              </a:rPr>
              <a:t>, 1/e by Editor </a:t>
            </a:r>
            <a:r>
              <a:rPr lang="en-US" dirty="0" smtClean="0">
                <a:solidFill>
                  <a:srgbClr val="66FF33"/>
                </a:solidFill>
              </a:rPr>
              <a:t>Addison-Wesley</a:t>
            </a:r>
            <a:r>
              <a:rPr lang="en-US" dirty="0">
                <a:solidFill>
                  <a:srgbClr val="66FF33"/>
                </a:solidFill>
              </a:rPr>
              <a:t>. Developed by educators, </a:t>
            </a:r>
            <a:r>
              <a:rPr lang="en-US" dirty="0" err="1">
                <a:solidFill>
                  <a:srgbClr val="66FF33"/>
                </a:solidFill>
              </a:rPr>
              <a:t>CourseCompass</a:t>
            </a:r>
            <a:r>
              <a:rPr lang="en-US" dirty="0">
                <a:solidFill>
                  <a:srgbClr val="66FF33"/>
                </a:solidFill>
              </a:rPr>
              <a:t> online content features the most advanced educational technology available today. </a:t>
            </a:r>
          </a:p>
        </p:txBody>
      </p:sp>
      <p:sp>
        <p:nvSpPr>
          <p:cNvPr id="7" name="TextBox 6"/>
          <p:cNvSpPr txBox="1"/>
          <p:nvPr/>
        </p:nvSpPr>
        <p:spPr>
          <a:xfrm>
            <a:off x="4876800" y="6172200"/>
            <a:ext cx="1321900" cy="369332"/>
          </a:xfrm>
          <a:prstGeom prst="rect">
            <a:avLst/>
          </a:prstGeom>
          <a:noFill/>
        </p:spPr>
        <p:txBody>
          <a:bodyPr wrap="none" rtlCol="0">
            <a:spAutoFit/>
          </a:bodyPr>
          <a:lstStyle/>
          <a:p>
            <a:r>
              <a:rPr lang="en-US" dirty="0" smtClean="0"/>
              <a:t>(Old CRTs)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8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9" grpId="0" animBg="1"/>
      <p:bldP spid="108550" grpId="0" animBg="1"/>
      <p:bldP spid="6" grpId="0" animBg="1"/>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en-US"/>
              <a:t>Guidelines for Site Design</a:t>
            </a:r>
          </a:p>
        </p:txBody>
      </p:sp>
      <p:sp>
        <p:nvSpPr>
          <p:cNvPr id="110595" name="Rectangle 3"/>
          <p:cNvSpPr>
            <a:spLocks noGrp="1" noChangeArrowheads="1"/>
          </p:cNvSpPr>
          <p:nvPr>
            <p:ph type="body" idx="1"/>
          </p:nvPr>
        </p:nvSpPr>
        <p:spPr/>
        <p:txBody>
          <a:bodyPr/>
          <a:lstStyle/>
          <a:p>
            <a:r>
              <a:rPr lang="en-US"/>
              <a:t>Making text easy to read</a:t>
            </a:r>
          </a:p>
          <a:p>
            <a:pPr lvl="1"/>
            <a:r>
              <a:rPr lang="en-US">
                <a:solidFill>
                  <a:srgbClr val="B2B2B2"/>
                </a:solidFill>
              </a:rPr>
              <a:t>Black text on white background (prints better too)</a:t>
            </a:r>
          </a:p>
          <a:p>
            <a:pPr lvl="1"/>
            <a:r>
              <a:rPr lang="en-US"/>
              <a:t>NEVER display text over a background image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9571" name="Picture 3" descr="tim"/>
          <p:cNvPicPr>
            <a:picLocks noChangeAspect="1" noChangeArrowheads="1"/>
          </p:cNvPicPr>
          <p:nvPr/>
        </p:nvPicPr>
        <p:blipFill>
          <a:blip r:embed="rId2" cstate="print"/>
          <a:srcRect/>
          <a:stretch>
            <a:fillRect/>
          </a:stretch>
        </p:blipFill>
        <p:spPr bwMode="auto">
          <a:xfrm>
            <a:off x="1447800" y="0"/>
            <a:ext cx="5326063" cy="6858000"/>
          </a:xfrm>
          <a:prstGeom prst="rect">
            <a:avLst/>
          </a:prstGeom>
          <a:noFill/>
        </p:spPr>
      </p:pic>
      <p:sp>
        <p:nvSpPr>
          <p:cNvPr id="109572" name="Text Box 4"/>
          <p:cNvSpPr txBox="1">
            <a:spLocks noChangeArrowheads="1"/>
          </p:cNvSpPr>
          <p:nvPr/>
        </p:nvSpPr>
        <p:spPr bwMode="auto">
          <a:xfrm>
            <a:off x="1447800" y="0"/>
            <a:ext cx="5257800" cy="7037388"/>
          </a:xfrm>
          <a:prstGeom prst="rect">
            <a:avLst/>
          </a:prstGeom>
          <a:noFill/>
          <a:ln w="9525">
            <a:noFill/>
            <a:miter lim="800000"/>
            <a:headEnd/>
            <a:tailEnd/>
          </a:ln>
          <a:effectLst/>
        </p:spPr>
        <p:txBody>
          <a:bodyPr>
            <a:spAutoFit/>
          </a:bodyPr>
          <a:lstStyle/>
          <a:p>
            <a:r>
              <a:rPr lang="en-US" sz="1300">
                <a:solidFill>
                  <a:srgbClr val="000000"/>
                </a:solidFill>
              </a:rPr>
              <a:t>Tim Berners-Lee graduated from </a:t>
            </a:r>
            <a:r>
              <a:rPr lang="en-US" sz="1300">
                <a:solidFill>
                  <a:srgbClr val="000000"/>
                </a:solidFill>
                <a:hlinkClick r:id="rId3"/>
              </a:rPr>
              <a:t>the Queen's College</a:t>
            </a:r>
            <a:r>
              <a:rPr lang="en-US" sz="1300">
                <a:solidFill>
                  <a:srgbClr val="000000"/>
                </a:solidFill>
              </a:rPr>
              <a:t> at Oxford University, England, 1976. Whilst there he built his first computer with a soldering iron, TTL gates, an M6800 processor and an old television.</a:t>
            </a:r>
          </a:p>
          <a:p>
            <a:r>
              <a:rPr lang="en-US" sz="1300">
                <a:solidFill>
                  <a:srgbClr val="000000"/>
                </a:solidFill>
              </a:rPr>
              <a:t>He spent two years with Plessey Telecommunications Ltd  (Poole, Dorset, UK) a major UK Telecom equipment manufacturer, working on distributed transaction systems, message relays, and bar code technology.</a:t>
            </a:r>
          </a:p>
          <a:p>
            <a:r>
              <a:rPr lang="en-US" sz="1300">
                <a:solidFill>
                  <a:srgbClr val="000000"/>
                </a:solidFill>
              </a:rPr>
              <a:t>In 1978 Tim left Plessey to join D.G Nash Ltd (Ferndown, Dorset, UK), where he wrote among other things typesetting software for intelligent printers, and a multitasking operating system.</a:t>
            </a:r>
          </a:p>
          <a:p>
            <a:r>
              <a:rPr lang="en-US" sz="1300">
                <a:solidFill>
                  <a:srgbClr val="000000"/>
                </a:solidFill>
              </a:rPr>
              <a:t>A year and a half spent as an independent consultant included a six month stint (Jun-Dec 1980)as consultant software engineer at </a:t>
            </a:r>
            <a:r>
              <a:rPr lang="en-US" sz="1300">
                <a:solidFill>
                  <a:srgbClr val="000000"/>
                </a:solidFill>
                <a:hlinkClick r:id="rId4"/>
              </a:rPr>
              <a:t>CERN</a:t>
            </a:r>
            <a:r>
              <a:rPr lang="en-US" sz="1300">
                <a:solidFill>
                  <a:srgbClr val="000000"/>
                </a:solidFill>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300">
                <a:solidFill>
                  <a:srgbClr val="000000"/>
                </a:solidFill>
              </a:rPr>
              <a:t>From 1981 until 1984, Tim worked at John Poole's </a:t>
            </a:r>
            <a:r>
              <a:rPr lang="en-US" sz="1300" i="1">
                <a:solidFill>
                  <a:srgbClr val="000000"/>
                </a:solidFill>
              </a:rPr>
              <a:t>Image Computer Systems Ltd</a:t>
            </a:r>
            <a:r>
              <a:rPr lang="en-US" sz="1300">
                <a:solidFill>
                  <a:srgbClr val="000000"/>
                </a:solidFill>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300">
                <a:solidFill>
                  <a:srgbClr val="000000"/>
                </a:solidFill>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300" i="1">
                <a:solidFill>
                  <a:srgbClr val="000000"/>
                </a:solidFill>
              </a:rPr>
              <a:t>httpd</a:t>
            </a:r>
            <a:r>
              <a:rPr lang="en-US" sz="1300">
                <a:solidFill>
                  <a:srgbClr val="000000"/>
                </a:solidFill>
              </a:rPr>
              <a:t>", and the first client, "</a:t>
            </a:r>
            <a:r>
              <a:rPr lang="en-US" sz="1300" i="1">
                <a:solidFill>
                  <a:srgbClr val="000000"/>
                </a:solidFill>
              </a:rPr>
              <a:t>WorldWideWeb</a:t>
            </a:r>
            <a:r>
              <a:rPr lang="en-US" sz="1300">
                <a:solidFill>
                  <a:srgbClr val="000000"/>
                </a:solidFill>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en-US"/>
              <a:t>Guidelines for Site Design</a:t>
            </a:r>
          </a:p>
        </p:txBody>
      </p:sp>
      <p:sp>
        <p:nvSpPr>
          <p:cNvPr id="111619" name="Rectangle 3"/>
          <p:cNvSpPr>
            <a:spLocks noGrp="1" noChangeArrowheads="1"/>
          </p:cNvSpPr>
          <p:nvPr>
            <p:ph type="body" idx="1"/>
          </p:nvPr>
        </p:nvSpPr>
        <p:spPr/>
        <p:txBody>
          <a:bodyPr/>
          <a:lstStyle/>
          <a:p>
            <a:r>
              <a:rPr lang="en-US"/>
              <a:t>Making text easy to read</a:t>
            </a:r>
          </a:p>
          <a:p>
            <a:pPr lvl="1"/>
            <a:r>
              <a:rPr lang="en-US">
                <a:solidFill>
                  <a:srgbClr val="B2B2B2"/>
                </a:solidFill>
              </a:rPr>
              <a:t>Black text on white background (prints better too)</a:t>
            </a:r>
          </a:p>
          <a:p>
            <a:pPr lvl="1"/>
            <a:r>
              <a:rPr lang="en-US">
                <a:solidFill>
                  <a:srgbClr val="B2B2B2"/>
                </a:solidFill>
              </a:rPr>
              <a:t>NEVER display text over a background image</a:t>
            </a:r>
          </a:p>
          <a:p>
            <a:pPr lvl="1"/>
            <a:r>
              <a:rPr lang="en-US"/>
              <a:t>Best line length is 10-12 words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4" name="Text Box 4"/>
          <p:cNvSpPr txBox="1">
            <a:spLocks noChangeArrowheads="1"/>
          </p:cNvSpPr>
          <p:nvPr/>
        </p:nvSpPr>
        <p:spPr bwMode="auto">
          <a:xfrm>
            <a:off x="1828800" y="3733800"/>
            <a:ext cx="5257800" cy="1878013"/>
          </a:xfrm>
          <a:prstGeom prst="rect">
            <a:avLst/>
          </a:prstGeom>
          <a:noFill/>
          <a:ln w="9525">
            <a:noFill/>
            <a:miter lim="800000"/>
            <a:headEnd/>
            <a:tailEnd/>
          </a:ln>
          <a:effectLst/>
        </p:spPr>
        <p:txBody>
          <a:bodyPr>
            <a:spAutoFit/>
          </a:bodyPr>
          <a:lstStyle/>
          <a:p>
            <a:r>
              <a:rPr lang="en-US" sz="1300">
                <a:solidFill>
                  <a:srgbClr val="000000"/>
                </a:solidFill>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300" i="1">
                <a:solidFill>
                  <a:srgbClr val="000000"/>
                </a:solidFill>
              </a:rPr>
              <a:t>httpd</a:t>
            </a:r>
            <a:r>
              <a:rPr lang="en-US" sz="1300">
                <a:solidFill>
                  <a:srgbClr val="000000"/>
                </a:solidFill>
              </a:rPr>
              <a:t>", and the first client, "</a:t>
            </a:r>
            <a:r>
              <a:rPr lang="en-US" sz="1300" i="1">
                <a:solidFill>
                  <a:srgbClr val="000000"/>
                </a:solidFill>
              </a:rPr>
              <a:t>WorldWideWeb</a:t>
            </a:r>
            <a:r>
              <a:rPr lang="en-US" sz="1300">
                <a:solidFill>
                  <a:srgbClr val="000000"/>
                </a:solidFill>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
        <p:nvSpPr>
          <p:cNvPr id="112645" name="Text Box 5"/>
          <p:cNvSpPr txBox="1">
            <a:spLocks noChangeArrowheads="1"/>
          </p:cNvSpPr>
          <p:nvPr/>
        </p:nvSpPr>
        <p:spPr bwMode="auto">
          <a:xfrm>
            <a:off x="152400" y="1752600"/>
            <a:ext cx="8763000" cy="1282700"/>
          </a:xfrm>
          <a:prstGeom prst="rect">
            <a:avLst/>
          </a:prstGeom>
          <a:noFill/>
          <a:ln w="9525">
            <a:noFill/>
            <a:miter lim="800000"/>
            <a:headEnd/>
            <a:tailEnd/>
          </a:ln>
          <a:effectLst/>
        </p:spPr>
        <p:txBody>
          <a:bodyPr>
            <a:spAutoFit/>
          </a:bodyPr>
          <a:lstStyle/>
          <a:p>
            <a:r>
              <a:rPr lang="en-US" sz="1300">
                <a:solidFill>
                  <a:srgbClr val="000000"/>
                </a:solidFill>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300" i="1">
                <a:solidFill>
                  <a:srgbClr val="000000"/>
                </a:solidFill>
              </a:rPr>
              <a:t>httpd</a:t>
            </a:r>
            <a:r>
              <a:rPr lang="en-US" sz="1300">
                <a:solidFill>
                  <a:srgbClr val="000000"/>
                </a:solidFill>
              </a:rPr>
              <a:t>", and the first client, "</a:t>
            </a:r>
            <a:r>
              <a:rPr lang="en-US" sz="1300" i="1">
                <a:solidFill>
                  <a:srgbClr val="000000"/>
                </a:solidFill>
              </a:rPr>
              <a:t>WorldWideWeb</a:t>
            </a:r>
            <a:r>
              <a:rPr lang="en-US" sz="1300">
                <a:solidFill>
                  <a:srgbClr val="000000"/>
                </a:solidFill>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en-US"/>
              <a:t>Guidelines for Site Design</a:t>
            </a:r>
          </a:p>
        </p:txBody>
      </p:sp>
      <p:sp>
        <p:nvSpPr>
          <p:cNvPr id="114691" name="Rectangle 3"/>
          <p:cNvSpPr>
            <a:spLocks noGrp="1" noChangeArrowheads="1"/>
          </p:cNvSpPr>
          <p:nvPr>
            <p:ph type="body" idx="1"/>
          </p:nvPr>
        </p:nvSpPr>
        <p:spPr/>
        <p:txBody>
          <a:bodyPr/>
          <a:lstStyle/>
          <a:p>
            <a:r>
              <a:rPr lang="en-US" dirty="0"/>
              <a:t>Making text easy to read</a:t>
            </a:r>
          </a:p>
          <a:p>
            <a:pPr lvl="1"/>
            <a:r>
              <a:rPr lang="en-US" dirty="0">
                <a:solidFill>
                  <a:srgbClr val="B2B2B2"/>
                </a:solidFill>
              </a:rPr>
              <a:t>Black text on white background (prints better too)</a:t>
            </a:r>
          </a:p>
          <a:p>
            <a:pPr lvl="1"/>
            <a:r>
              <a:rPr lang="en-US" dirty="0">
                <a:solidFill>
                  <a:srgbClr val="B2B2B2"/>
                </a:solidFill>
              </a:rPr>
              <a:t>NEVER display text over a background image</a:t>
            </a:r>
          </a:p>
          <a:p>
            <a:pPr lvl="1"/>
            <a:r>
              <a:rPr lang="en-US" dirty="0">
                <a:solidFill>
                  <a:srgbClr val="B2B2B2"/>
                </a:solidFill>
              </a:rPr>
              <a:t>Best line length is 10-12 words</a:t>
            </a:r>
          </a:p>
          <a:p>
            <a:pPr lvl="1"/>
            <a:r>
              <a:rPr lang="en-US" dirty="0"/>
              <a:t>Use </a:t>
            </a:r>
            <a:r>
              <a:rPr lang="en-US" dirty="0" smtClean="0"/>
              <a:t>(12-point) </a:t>
            </a:r>
            <a:r>
              <a:rPr lang="en-US" dirty="0"/>
              <a:t>standard system fonts</a:t>
            </a:r>
          </a:p>
          <a:p>
            <a:pPr lvl="2"/>
            <a:r>
              <a:rPr lang="en-US" dirty="0"/>
              <a:t>Times, Helvetica, Arial, Times Roman</a:t>
            </a:r>
          </a:p>
          <a:p>
            <a:pPr lvl="2"/>
            <a:r>
              <a:rPr lang="en-US" dirty="0"/>
              <a:t>Verdana, Georgia specifically designed for screens</a:t>
            </a:r>
          </a:p>
          <a:p>
            <a:pPr lvl="2"/>
            <a:r>
              <a:rPr lang="en-US" dirty="0"/>
              <a:t>Better not to specify and let browser choose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4294967295"/>
          </p:nvPr>
        </p:nvSpPr>
        <p:spPr>
          <a:xfrm>
            <a:off x="152400" y="6245225"/>
            <a:ext cx="3810000" cy="476250"/>
          </a:xfrm>
          <a:prstGeom prst="rect">
            <a:avLst/>
          </a:prstGeom>
          <a:noFill/>
        </p:spPr>
        <p:txBody>
          <a:bodyPr/>
          <a:lstStyle/>
          <a:p>
            <a:r>
              <a:rPr lang="en-US"/>
              <a:t>Baehr</a:t>
            </a:r>
          </a:p>
          <a:p>
            <a:r>
              <a:rPr lang="en-US" i="1"/>
              <a:t>Web Development: A Visual-Spatial Approach</a:t>
            </a:r>
          </a:p>
          <a:p>
            <a:r>
              <a:rPr lang="en-US"/>
              <a:t>Copyright © 2007 by Pearson Education, Inc.  All rights reserved.</a:t>
            </a:r>
          </a:p>
        </p:txBody>
      </p:sp>
      <p:sp>
        <p:nvSpPr>
          <p:cNvPr id="14339" name="Rectangle 2"/>
          <p:cNvSpPr>
            <a:spLocks noGrp="1" noChangeArrowheads="1"/>
          </p:cNvSpPr>
          <p:nvPr>
            <p:ph type="title"/>
          </p:nvPr>
        </p:nvSpPr>
        <p:spPr/>
        <p:txBody>
          <a:bodyPr/>
          <a:lstStyle/>
          <a:p>
            <a:pPr eaLnBrk="1" hangingPunct="1"/>
            <a:r>
              <a:rPr lang="en-US" smtClean="0">
                <a:solidFill>
                  <a:schemeClr val="tx1"/>
                </a:solidFill>
              </a:rPr>
              <a:t>Learning Objectives</a:t>
            </a:r>
          </a:p>
        </p:txBody>
      </p:sp>
      <p:sp>
        <p:nvSpPr>
          <p:cNvPr id="14340" name="Rectangle 3"/>
          <p:cNvSpPr>
            <a:spLocks noGrp="1" noChangeArrowheads="1"/>
          </p:cNvSpPr>
          <p:nvPr>
            <p:ph type="body" idx="1"/>
          </p:nvPr>
        </p:nvSpPr>
        <p:spPr/>
        <p:txBody>
          <a:bodyPr>
            <a:normAutofit fontScale="92500"/>
          </a:bodyPr>
          <a:lstStyle/>
          <a:p>
            <a:pPr eaLnBrk="1" hangingPunct="1"/>
            <a:r>
              <a:rPr lang="en-US" sz="2800" dirty="0" smtClean="0"/>
              <a:t>How user behavior and expectations affect interface design</a:t>
            </a:r>
          </a:p>
          <a:p>
            <a:pPr eaLnBrk="1" hangingPunct="1"/>
            <a:r>
              <a:rPr lang="en-US" sz="2800" dirty="0" smtClean="0"/>
              <a:t>How visual-spatial thinking can be used to develop interface layouts</a:t>
            </a:r>
          </a:p>
          <a:p>
            <a:pPr eaLnBrk="1" hangingPunct="1"/>
            <a:r>
              <a:rPr lang="en-US" sz="2800" dirty="0" smtClean="0"/>
              <a:t>Elements that comprise a typical Web interface</a:t>
            </a:r>
          </a:p>
          <a:p>
            <a:pPr eaLnBrk="1" hangingPunct="1"/>
            <a:r>
              <a:rPr lang="en-US" sz="2800" dirty="0" smtClean="0"/>
              <a:t>The importance of visual syntax</a:t>
            </a:r>
          </a:p>
          <a:p>
            <a:pPr eaLnBrk="1" hangingPunct="1"/>
            <a:r>
              <a:rPr lang="en-US" sz="2800" dirty="0" smtClean="0"/>
              <a:t>Typical interface layouts</a:t>
            </a:r>
          </a:p>
          <a:p>
            <a:pPr eaLnBrk="1" hangingPunct="1"/>
            <a:r>
              <a:rPr lang="en-US" sz="2800" dirty="0" smtClean="0"/>
              <a:t>How to perform a basic interface layout test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6" name="Text Box 4"/>
          <p:cNvSpPr txBox="1">
            <a:spLocks noChangeArrowheads="1"/>
          </p:cNvSpPr>
          <p:nvPr/>
        </p:nvSpPr>
        <p:spPr bwMode="auto">
          <a:xfrm>
            <a:off x="2590800" y="1066800"/>
            <a:ext cx="5257800" cy="942975"/>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Tim Berners-Lee graduated from </a:t>
            </a:r>
            <a:r>
              <a:rPr lang="en-US" sz="1400">
                <a:solidFill>
                  <a:srgbClr val="000000"/>
                </a:solidFill>
                <a:latin typeface="Times New Roman" pitchFamily="18" charset="0"/>
                <a:hlinkClick r:id="rId2"/>
              </a:rPr>
              <a:t>the Queen's College</a:t>
            </a:r>
            <a:r>
              <a:rPr lang="en-US" sz="1400">
                <a:solidFill>
                  <a:srgbClr val="000000"/>
                </a:solidFill>
                <a:latin typeface="Times New Roman" pitchFamily="18" charset="0"/>
              </a:rPr>
              <a:t> at Oxford University, England, 1976. Whilst there he built his first computer with a soldering iron, TTL gates, an M6800 processor and an old television.</a:t>
            </a:r>
          </a:p>
        </p:txBody>
      </p:sp>
      <p:sp>
        <p:nvSpPr>
          <p:cNvPr id="115717" name="Text Box 5"/>
          <p:cNvSpPr txBox="1">
            <a:spLocks noChangeArrowheads="1"/>
          </p:cNvSpPr>
          <p:nvPr/>
        </p:nvSpPr>
        <p:spPr bwMode="auto">
          <a:xfrm>
            <a:off x="2590800" y="2362200"/>
            <a:ext cx="5257800" cy="942975"/>
          </a:xfrm>
          <a:prstGeom prst="rect">
            <a:avLst/>
          </a:prstGeom>
          <a:noFill/>
          <a:ln w="9525">
            <a:noFill/>
            <a:miter lim="800000"/>
            <a:headEnd/>
            <a:tailEnd/>
          </a:ln>
          <a:effectLst/>
        </p:spPr>
        <p:txBody>
          <a:bodyPr>
            <a:spAutoFit/>
          </a:bodyPr>
          <a:lstStyle/>
          <a:p>
            <a:r>
              <a:rPr lang="en-US" sz="1400">
                <a:solidFill>
                  <a:srgbClr val="000000"/>
                </a:solidFill>
              </a:rPr>
              <a:t>Tim Berners-Lee graduated from </a:t>
            </a:r>
            <a:r>
              <a:rPr lang="en-US" sz="1400">
                <a:solidFill>
                  <a:srgbClr val="000000"/>
                </a:solidFill>
                <a:hlinkClick r:id="rId2"/>
              </a:rPr>
              <a:t>the Queen's College</a:t>
            </a:r>
            <a:r>
              <a:rPr lang="en-US" sz="1400">
                <a:solidFill>
                  <a:srgbClr val="000000"/>
                </a:solidFill>
              </a:rPr>
              <a:t> at Oxford University, England, 1976. Whilst there he built his first computer with a soldering iron, TTL gates, an M6800 processor and an old television.</a:t>
            </a:r>
          </a:p>
        </p:txBody>
      </p:sp>
      <p:sp>
        <p:nvSpPr>
          <p:cNvPr id="115718" name="Text Box 6"/>
          <p:cNvSpPr txBox="1">
            <a:spLocks noChangeArrowheads="1"/>
          </p:cNvSpPr>
          <p:nvPr/>
        </p:nvSpPr>
        <p:spPr bwMode="auto">
          <a:xfrm>
            <a:off x="762000" y="1447800"/>
            <a:ext cx="1730375" cy="304800"/>
          </a:xfrm>
          <a:prstGeom prst="rect">
            <a:avLst/>
          </a:prstGeom>
          <a:noFill/>
          <a:ln w="9525">
            <a:noFill/>
            <a:miter lim="800000"/>
            <a:headEnd/>
            <a:tailEnd/>
          </a:ln>
          <a:effectLst/>
        </p:spPr>
        <p:txBody>
          <a:bodyPr>
            <a:spAutoFit/>
          </a:bodyPr>
          <a:lstStyle/>
          <a:p>
            <a:pPr>
              <a:spcBef>
                <a:spcPct val="50000"/>
              </a:spcBef>
            </a:pPr>
            <a:r>
              <a:rPr lang="en-US" sz="1400"/>
              <a:t>Times New Roman</a:t>
            </a:r>
          </a:p>
        </p:txBody>
      </p:sp>
      <p:sp>
        <p:nvSpPr>
          <p:cNvPr id="115719" name="Text Box 7"/>
          <p:cNvSpPr txBox="1">
            <a:spLocks noChangeArrowheads="1"/>
          </p:cNvSpPr>
          <p:nvPr/>
        </p:nvSpPr>
        <p:spPr bwMode="auto">
          <a:xfrm>
            <a:off x="838200" y="2667000"/>
            <a:ext cx="1730375" cy="304800"/>
          </a:xfrm>
          <a:prstGeom prst="rect">
            <a:avLst/>
          </a:prstGeom>
          <a:noFill/>
          <a:ln w="9525">
            <a:noFill/>
            <a:miter lim="800000"/>
            <a:headEnd/>
            <a:tailEnd/>
          </a:ln>
          <a:effectLst/>
        </p:spPr>
        <p:txBody>
          <a:bodyPr>
            <a:spAutoFit/>
          </a:bodyPr>
          <a:lstStyle/>
          <a:p>
            <a:pPr>
              <a:spcBef>
                <a:spcPct val="50000"/>
              </a:spcBef>
            </a:pPr>
            <a:r>
              <a:rPr lang="en-US" sz="1400"/>
              <a:t>Arial</a:t>
            </a:r>
          </a:p>
        </p:txBody>
      </p:sp>
      <p:sp>
        <p:nvSpPr>
          <p:cNvPr id="115720" name="Text Box 8"/>
          <p:cNvSpPr txBox="1">
            <a:spLocks noChangeArrowheads="1"/>
          </p:cNvSpPr>
          <p:nvPr/>
        </p:nvSpPr>
        <p:spPr bwMode="auto">
          <a:xfrm>
            <a:off x="2590800" y="3581400"/>
            <a:ext cx="5257800" cy="942975"/>
          </a:xfrm>
          <a:prstGeom prst="rect">
            <a:avLst/>
          </a:prstGeom>
          <a:noFill/>
          <a:ln w="9525">
            <a:noFill/>
            <a:miter lim="800000"/>
            <a:headEnd/>
            <a:tailEnd/>
          </a:ln>
          <a:effectLst/>
        </p:spPr>
        <p:txBody>
          <a:bodyPr>
            <a:spAutoFit/>
          </a:bodyPr>
          <a:lstStyle/>
          <a:p>
            <a:r>
              <a:rPr lang="en-US" sz="1400">
                <a:solidFill>
                  <a:srgbClr val="000000"/>
                </a:solidFill>
                <a:latin typeface="Verdana" pitchFamily="34" charset="0"/>
              </a:rPr>
              <a:t>Tim Berners-Lee graduated from </a:t>
            </a:r>
            <a:r>
              <a:rPr lang="en-US" sz="1400">
                <a:solidFill>
                  <a:srgbClr val="000000"/>
                </a:solidFill>
                <a:latin typeface="Verdana" pitchFamily="34" charset="0"/>
                <a:hlinkClick r:id="rId2"/>
              </a:rPr>
              <a:t>the Queen's College</a:t>
            </a:r>
            <a:r>
              <a:rPr lang="en-US" sz="1400">
                <a:solidFill>
                  <a:srgbClr val="000000"/>
                </a:solidFill>
                <a:latin typeface="Verdana" pitchFamily="34" charset="0"/>
              </a:rPr>
              <a:t> at Oxford University, England, 1976. Whilst there he built his first computer with a soldering iron, TTL gates, an M6800 processor and an old television.</a:t>
            </a:r>
          </a:p>
        </p:txBody>
      </p:sp>
      <p:sp>
        <p:nvSpPr>
          <p:cNvPr id="115721" name="Text Box 9"/>
          <p:cNvSpPr txBox="1">
            <a:spLocks noChangeArrowheads="1"/>
          </p:cNvSpPr>
          <p:nvPr/>
        </p:nvSpPr>
        <p:spPr bwMode="auto">
          <a:xfrm>
            <a:off x="838200" y="3886200"/>
            <a:ext cx="1730375" cy="304800"/>
          </a:xfrm>
          <a:prstGeom prst="rect">
            <a:avLst/>
          </a:prstGeom>
          <a:noFill/>
          <a:ln w="9525">
            <a:noFill/>
            <a:miter lim="800000"/>
            <a:headEnd/>
            <a:tailEnd/>
          </a:ln>
          <a:effectLst/>
        </p:spPr>
        <p:txBody>
          <a:bodyPr>
            <a:spAutoFit/>
          </a:bodyPr>
          <a:lstStyle/>
          <a:p>
            <a:pPr>
              <a:spcBef>
                <a:spcPct val="50000"/>
              </a:spcBef>
            </a:pPr>
            <a:r>
              <a:rPr lang="en-US" sz="1400"/>
              <a:t>Verdana</a:t>
            </a:r>
          </a:p>
        </p:txBody>
      </p:sp>
      <p:sp>
        <p:nvSpPr>
          <p:cNvPr id="115722" name="Text Box 10"/>
          <p:cNvSpPr txBox="1">
            <a:spLocks noChangeArrowheads="1"/>
          </p:cNvSpPr>
          <p:nvPr/>
        </p:nvSpPr>
        <p:spPr bwMode="auto">
          <a:xfrm>
            <a:off x="2590800" y="5029200"/>
            <a:ext cx="5257800" cy="942975"/>
          </a:xfrm>
          <a:prstGeom prst="rect">
            <a:avLst/>
          </a:prstGeom>
          <a:noFill/>
          <a:ln w="9525">
            <a:noFill/>
            <a:miter lim="800000"/>
            <a:headEnd/>
            <a:tailEnd/>
          </a:ln>
          <a:effectLst/>
        </p:spPr>
        <p:txBody>
          <a:bodyPr>
            <a:spAutoFit/>
          </a:bodyPr>
          <a:lstStyle/>
          <a:p>
            <a:r>
              <a:rPr lang="en-US" sz="1400" dirty="0">
                <a:solidFill>
                  <a:srgbClr val="000000"/>
                </a:solidFill>
                <a:latin typeface="Georgia" pitchFamily="18" charset="0"/>
              </a:rPr>
              <a:t>Tim Berners-Lee graduated from </a:t>
            </a:r>
            <a:r>
              <a:rPr lang="en-US" sz="1400" dirty="0">
                <a:solidFill>
                  <a:srgbClr val="000000"/>
                </a:solidFill>
                <a:latin typeface="Georgia" pitchFamily="18" charset="0"/>
                <a:hlinkClick r:id="rId2"/>
              </a:rPr>
              <a:t>the Queen's College</a:t>
            </a:r>
            <a:r>
              <a:rPr lang="en-US" sz="1400" dirty="0">
                <a:solidFill>
                  <a:srgbClr val="000000"/>
                </a:solidFill>
                <a:latin typeface="Georgia" pitchFamily="18" charset="0"/>
              </a:rPr>
              <a:t> at Oxford University, England, 1976. Whilst there he built his first computer with a soldering iron, TTL gates, an M6800 processor and an old television.</a:t>
            </a:r>
          </a:p>
        </p:txBody>
      </p:sp>
      <p:sp>
        <p:nvSpPr>
          <p:cNvPr id="115723" name="Text Box 11"/>
          <p:cNvSpPr txBox="1">
            <a:spLocks noChangeArrowheads="1"/>
          </p:cNvSpPr>
          <p:nvPr/>
        </p:nvSpPr>
        <p:spPr bwMode="auto">
          <a:xfrm>
            <a:off x="838200" y="5334000"/>
            <a:ext cx="1730375" cy="304800"/>
          </a:xfrm>
          <a:prstGeom prst="rect">
            <a:avLst/>
          </a:prstGeom>
          <a:noFill/>
          <a:ln w="9525">
            <a:noFill/>
            <a:miter lim="800000"/>
            <a:headEnd/>
            <a:tailEnd/>
          </a:ln>
          <a:effectLst/>
        </p:spPr>
        <p:txBody>
          <a:bodyPr>
            <a:spAutoFit/>
          </a:bodyPr>
          <a:lstStyle/>
          <a:p>
            <a:pPr>
              <a:spcBef>
                <a:spcPct val="50000"/>
              </a:spcBef>
            </a:pPr>
            <a:r>
              <a:rPr lang="en-US" sz="1400"/>
              <a:t>Georgia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40" name="Text Box 4"/>
          <p:cNvSpPr txBox="1">
            <a:spLocks noChangeArrowheads="1"/>
          </p:cNvSpPr>
          <p:nvPr/>
        </p:nvSpPr>
        <p:spPr bwMode="auto">
          <a:xfrm>
            <a:off x="457200" y="2362200"/>
            <a:ext cx="1730375" cy="304800"/>
          </a:xfrm>
          <a:prstGeom prst="rect">
            <a:avLst/>
          </a:prstGeom>
          <a:noFill/>
          <a:ln w="9525">
            <a:noFill/>
            <a:miter lim="800000"/>
            <a:headEnd/>
            <a:tailEnd/>
          </a:ln>
          <a:effectLst/>
        </p:spPr>
        <p:txBody>
          <a:bodyPr>
            <a:spAutoFit/>
          </a:bodyPr>
          <a:lstStyle/>
          <a:p>
            <a:pPr>
              <a:spcBef>
                <a:spcPct val="50000"/>
              </a:spcBef>
            </a:pPr>
            <a:r>
              <a:rPr lang="en-US" sz="1400"/>
              <a:t>Algerian</a:t>
            </a:r>
          </a:p>
        </p:txBody>
      </p:sp>
      <p:sp>
        <p:nvSpPr>
          <p:cNvPr id="116741" name="Text Box 5"/>
          <p:cNvSpPr txBox="1">
            <a:spLocks noChangeArrowheads="1"/>
          </p:cNvSpPr>
          <p:nvPr/>
        </p:nvSpPr>
        <p:spPr bwMode="auto">
          <a:xfrm>
            <a:off x="2362200" y="2057400"/>
            <a:ext cx="5257800" cy="942975"/>
          </a:xfrm>
          <a:prstGeom prst="rect">
            <a:avLst/>
          </a:prstGeom>
          <a:noFill/>
          <a:ln w="9525">
            <a:noFill/>
            <a:miter lim="800000"/>
            <a:headEnd/>
            <a:tailEnd/>
          </a:ln>
          <a:effectLst/>
        </p:spPr>
        <p:txBody>
          <a:bodyPr>
            <a:spAutoFit/>
          </a:bodyPr>
          <a:lstStyle/>
          <a:p>
            <a:r>
              <a:rPr lang="en-US" sz="1400">
                <a:solidFill>
                  <a:srgbClr val="000000"/>
                </a:solidFill>
                <a:latin typeface="Algerian" pitchFamily="82" charset="0"/>
              </a:rPr>
              <a:t>Tim Berners-Lee graduated from </a:t>
            </a:r>
            <a:r>
              <a:rPr lang="en-US" sz="1400">
                <a:solidFill>
                  <a:srgbClr val="000000"/>
                </a:solidFill>
                <a:latin typeface="Algerian" pitchFamily="82" charset="0"/>
                <a:hlinkClick r:id="rId2"/>
              </a:rPr>
              <a:t>the Queen's College</a:t>
            </a:r>
            <a:r>
              <a:rPr lang="en-US" sz="1400">
                <a:solidFill>
                  <a:srgbClr val="000000"/>
                </a:solidFill>
                <a:latin typeface="Algerian" pitchFamily="82" charset="0"/>
              </a:rPr>
              <a:t> at Oxford University, England, 1976. Whilst there he built his first computer with a soldering iron, TTL gates, an M6800 processor and an old television.</a:t>
            </a:r>
          </a:p>
        </p:txBody>
      </p:sp>
      <p:sp>
        <p:nvSpPr>
          <p:cNvPr id="116742" name="Text Box 6"/>
          <p:cNvSpPr txBox="1">
            <a:spLocks noChangeArrowheads="1"/>
          </p:cNvSpPr>
          <p:nvPr/>
        </p:nvSpPr>
        <p:spPr bwMode="auto">
          <a:xfrm>
            <a:off x="2438400" y="3276600"/>
            <a:ext cx="5257800" cy="730250"/>
          </a:xfrm>
          <a:prstGeom prst="rect">
            <a:avLst/>
          </a:prstGeom>
          <a:noFill/>
          <a:ln w="9525">
            <a:noFill/>
            <a:miter lim="800000"/>
            <a:headEnd/>
            <a:tailEnd/>
          </a:ln>
          <a:effectLst/>
        </p:spPr>
        <p:txBody>
          <a:bodyPr>
            <a:spAutoFit/>
          </a:bodyPr>
          <a:lstStyle/>
          <a:p>
            <a:r>
              <a:rPr lang="en-US" sz="1400">
                <a:solidFill>
                  <a:srgbClr val="000000"/>
                </a:solidFill>
                <a:latin typeface="Harlow Solid Italic" pitchFamily="82" charset="0"/>
              </a:rPr>
              <a:t>Tim Berners-Lee graduated from </a:t>
            </a:r>
            <a:r>
              <a:rPr lang="en-US" sz="1400">
                <a:solidFill>
                  <a:srgbClr val="000000"/>
                </a:solidFill>
                <a:latin typeface="Harlow Solid Italic" pitchFamily="82" charset="0"/>
                <a:hlinkClick r:id="rId2"/>
              </a:rPr>
              <a:t>the Queen's College</a:t>
            </a:r>
            <a:r>
              <a:rPr lang="en-US" sz="1400">
                <a:solidFill>
                  <a:srgbClr val="000000"/>
                </a:solidFill>
                <a:latin typeface="Harlow Solid Italic" pitchFamily="82" charset="0"/>
              </a:rPr>
              <a:t> at Oxford University, England, 1976. Whilst there he built his first computer with a soldering iron, TTL gates, an M6800 processor and an old television.</a:t>
            </a:r>
          </a:p>
        </p:txBody>
      </p:sp>
      <p:sp>
        <p:nvSpPr>
          <p:cNvPr id="116743" name="Text Box 7"/>
          <p:cNvSpPr txBox="1">
            <a:spLocks noChangeArrowheads="1"/>
          </p:cNvSpPr>
          <p:nvPr/>
        </p:nvSpPr>
        <p:spPr bwMode="auto">
          <a:xfrm>
            <a:off x="457200" y="3505200"/>
            <a:ext cx="1730375" cy="304800"/>
          </a:xfrm>
          <a:prstGeom prst="rect">
            <a:avLst/>
          </a:prstGeom>
          <a:noFill/>
          <a:ln w="9525">
            <a:noFill/>
            <a:miter lim="800000"/>
            <a:headEnd/>
            <a:tailEnd/>
          </a:ln>
          <a:effectLst/>
        </p:spPr>
        <p:txBody>
          <a:bodyPr>
            <a:spAutoFit/>
          </a:bodyPr>
          <a:lstStyle/>
          <a:p>
            <a:pPr>
              <a:spcBef>
                <a:spcPct val="50000"/>
              </a:spcBef>
            </a:pPr>
            <a:r>
              <a:rPr lang="en-US" sz="1400"/>
              <a:t>Harlow Solid Italic</a:t>
            </a:r>
          </a:p>
        </p:txBody>
      </p:sp>
      <p:sp>
        <p:nvSpPr>
          <p:cNvPr id="116744" name="Text Box 8"/>
          <p:cNvSpPr txBox="1">
            <a:spLocks noChangeArrowheads="1"/>
          </p:cNvSpPr>
          <p:nvPr/>
        </p:nvSpPr>
        <p:spPr bwMode="auto">
          <a:xfrm>
            <a:off x="2514600" y="4572000"/>
            <a:ext cx="5257800" cy="942975"/>
          </a:xfrm>
          <a:prstGeom prst="rect">
            <a:avLst/>
          </a:prstGeom>
          <a:noFill/>
          <a:ln w="9525">
            <a:noFill/>
            <a:miter lim="800000"/>
            <a:headEnd/>
            <a:tailEnd/>
          </a:ln>
          <a:effectLst/>
        </p:spPr>
        <p:txBody>
          <a:bodyPr>
            <a:spAutoFit/>
          </a:bodyPr>
          <a:lstStyle/>
          <a:p>
            <a:r>
              <a:rPr lang="en-US" sz="1400">
                <a:solidFill>
                  <a:srgbClr val="000000"/>
                </a:solidFill>
                <a:latin typeface="Old English Text MT" pitchFamily="66" charset="0"/>
              </a:rPr>
              <a:t>Tim Berners-Lee graduated from </a:t>
            </a:r>
            <a:r>
              <a:rPr lang="en-US" sz="1400">
                <a:solidFill>
                  <a:srgbClr val="000000"/>
                </a:solidFill>
                <a:latin typeface="Old English Text MT" pitchFamily="66" charset="0"/>
                <a:hlinkClick r:id="rId2"/>
              </a:rPr>
              <a:t>the Queen's College</a:t>
            </a:r>
            <a:r>
              <a:rPr lang="en-US" sz="1400">
                <a:solidFill>
                  <a:srgbClr val="000000"/>
                </a:solidFill>
                <a:latin typeface="Old English Text MT" pitchFamily="66" charset="0"/>
              </a:rPr>
              <a:t> at Oxford University, England, 1976. Whilst there he built his first computer with a soldering iron, TTL gates, an M6800 processor and an old television.</a:t>
            </a:r>
          </a:p>
        </p:txBody>
      </p:sp>
      <p:sp>
        <p:nvSpPr>
          <p:cNvPr id="116745" name="Text Box 9"/>
          <p:cNvSpPr txBox="1">
            <a:spLocks noChangeArrowheads="1"/>
          </p:cNvSpPr>
          <p:nvPr/>
        </p:nvSpPr>
        <p:spPr bwMode="auto">
          <a:xfrm>
            <a:off x="533400" y="4876800"/>
            <a:ext cx="1730375" cy="304800"/>
          </a:xfrm>
          <a:prstGeom prst="rect">
            <a:avLst/>
          </a:prstGeom>
          <a:noFill/>
          <a:ln w="9525">
            <a:noFill/>
            <a:miter lim="800000"/>
            <a:headEnd/>
            <a:tailEnd/>
          </a:ln>
          <a:effectLst/>
        </p:spPr>
        <p:txBody>
          <a:bodyPr>
            <a:spAutoFit/>
          </a:bodyPr>
          <a:lstStyle/>
          <a:p>
            <a:pPr>
              <a:spcBef>
                <a:spcPct val="50000"/>
              </a:spcBef>
            </a:pPr>
            <a:r>
              <a:rPr lang="en-US" sz="1400"/>
              <a:t>Old English Text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AutoShape 2"/>
          <p:cNvSpPr>
            <a:spLocks noGrp="1" noChangeArrowheads="1"/>
          </p:cNvSpPr>
          <p:nvPr>
            <p:ph type="title"/>
          </p:nvPr>
        </p:nvSpPr>
        <p:spPr/>
        <p:txBody>
          <a:bodyPr/>
          <a:lstStyle/>
          <a:p>
            <a:r>
              <a:rPr lang="en-US"/>
              <a:t>Guidelines for Site Design</a:t>
            </a:r>
          </a:p>
        </p:txBody>
      </p:sp>
      <p:sp>
        <p:nvSpPr>
          <p:cNvPr id="11878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Black text on white background (prints better too)</a:t>
            </a:r>
          </a:p>
          <a:p>
            <a:pPr lvl="1"/>
            <a:r>
              <a:rPr lang="en-US">
                <a:solidFill>
                  <a:srgbClr val="B2B2B2"/>
                </a:solidFill>
              </a:rPr>
              <a:t>NEVER display text over a background image</a:t>
            </a:r>
          </a:p>
          <a:p>
            <a:pPr lvl="1"/>
            <a:r>
              <a:rPr lang="en-US">
                <a:solidFill>
                  <a:srgbClr val="B2B2B2"/>
                </a:solidFill>
              </a:rPr>
              <a:t>Best line length is 10-12 words</a:t>
            </a:r>
          </a:p>
          <a:p>
            <a:pPr lvl="1"/>
            <a:r>
              <a:rPr lang="en-US">
                <a:solidFill>
                  <a:srgbClr val="B2B2B2"/>
                </a:solidFill>
              </a:rPr>
              <a:t>Use 12-point standard system fonts</a:t>
            </a:r>
          </a:p>
          <a:p>
            <a:pPr lvl="1"/>
            <a:r>
              <a:rPr lang="en-US"/>
              <a:t>Serif fonts for text, san-serif for titles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6" name="Text Box 4"/>
          <p:cNvSpPr txBox="1">
            <a:spLocks noChangeArrowheads="1"/>
          </p:cNvSpPr>
          <p:nvPr/>
        </p:nvSpPr>
        <p:spPr bwMode="auto">
          <a:xfrm>
            <a:off x="1676400" y="3657600"/>
            <a:ext cx="5727700" cy="1006475"/>
          </a:xfrm>
          <a:prstGeom prst="rect">
            <a:avLst/>
          </a:prstGeom>
          <a:noFill/>
          <a:ln w="9525">
            <a:noFill/>
            <a:miter lim="800000"/>
            <a:headEnd/>
            <a:tailEnd/>
          </a:ln>
          <a:effectLst/>
        </p:spPr>
        <p:txBody>
          <a:bodyPr wrap="none">
            <a:spAutoFit/>
          </a:bodyPr>
          <a:lstStyle/>
          <a:p>
            <a:r>
              <a:rPr lang="en-US" sz="6000">
                <a:latin typeface="Times New Roman" pitchFamily="18" charset="0"/>
              </a:rPr>
              <a:t>This is a serif font</a:t>
            </a:r>
          </a:p>
        </p:txBody>
      </p:sp>
      <p:sp>
        <p:nvSpPr>
          <p:cNvPr id="120837" name="Text Box 5"/>
          <p:cNvSpPr txBox="1">
            <a:spLocks noChangeArrowheads="1"/>
          </p:cNvSpPr>
          <p:nvPr/>
        </p:nvSpPr>
        <p:spPr bwMode="auto">
          <a:xfrm>
            <a:off x="609600" y="2057400"/>
            <a:ext cx="8016875" cy="1006475"/>
          </a:xfrm>
          <a:prstGeom prst="rect">
            <a:avLst/>
          </a:prstGeom>
          <a:noFill/>
          <a:ln w="9525">
            <a:noFill/>
            <a:miter lim="800000"/>
            <a:headEnd/>
            <a:tailEnd/>
          </a:ln>
          <a:effectLst/>
        </p:spPr>
        <p:txBody>
          <a:bodyPr wrap="none">
            <a:spAutoFit/>
          </a:bodyPr>
          <a:lstStyle/>
          <a:p>
            <a:r>
              <a:rPr lang="en-US" sz="6000"/>
              <a:t>This is a sans-serif font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AutoShape 2"/>
          <p:cNvSpPr>
            <a:spLocks noGrp="1" noChangeArrowheads="1"/>
          </p:cNvSpPr>
          <p:nvPr>
            <p:ph type="title"/>
          </p:nvPr>
        </p:nvSpPr>
        <p:spPr/>
        <p:txBody>
          <a:bodyPr/>
          <a:lstStyle/>
          <a:p>
            <a:r>
              <a:rPr lang="en-US"/>
              <a:t>Guidelines for Site Design</a:t>
            </a:r>
          </a:p>
        </p:txBody>
      </p:sp>
      <p:sp>
        <p:nvSpPr>
          <p:cNvPr id="119811"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Black text on white background (prints better too)</a:t>
            </a:r>
          </a:p>
          <a:p>
            <a:pPr lvl="1"/>
            <a:r>
              <a:rPr lang="en-US">
                <a:solidFill>
                  <a:srgbClr val="B2B2B2"/>
                </a:solidFill>
              </a:rPr>
              <a:t>NEVER display text over a background image</a:t>
            </a:r>
          </a:p>
          <a:p>
            <a:pPr lvl="1"/>
            <a:r>
              <a:rPr lang="en-US">
                <a:solidFill>
                  <a:srgbClr val="B2B2B2"/>
                </a:solidFill>
              </a:rPr>
              <a:t>Best line length is 10-12 words</a:t>
            </a:r>
          </a:p>
          <a:p>
            <a:pPr lvl="1"/>
            <a:r>
              <a:rPr lang="en-US">
                <a:solidFill>
                  <a:srgbClr val="B2B2B2"/>
                </a:solidFill>
              </a:rPr>
              <a:t>Use 12-point standard system fonts</a:t>
            </a:r>
          </a:p>
          <a:p>
            <a:pPr lvl="1"/>
            <a:r>
              <a:rPr lang="en-US">
                <a:solidFill>
                  <a:srgbClr val="B2B2B2"/>
                </a:solidFill>
              </a:rPr>
              <a:t>Serif fonts for text, san-serif for titles</a:t>
            </a:r>
          </a:p>
          <a:p>
            <a:pPr lvl="1"/>
            <a:r>
              <a:rPr lang="en-US"/>
              <a:t>Limit yourself to 2 fonts and 2 sizes per page</a:t>
            </a:r>
          </a:p>
          <a:p>
            <a:pPr lvl="2"/>
            <a:r>
              <a:rPr lang="en-US"/>
              <a:t>One size for titles, the other for text</a:t>
            </a:r>
          </a:p>
          <a:p>
            <a:pPr lvl="2"/>
            <a:r>
              <a:rPr lang="en-US"/>
              <a:t>All titles same size, all text same size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60" name="Text Box 4"/>
          <p:cNvSpPr txBox="1">
            <a:spLocks noChangeArrowheads="1"/>
          </p:cNvSpPr>
          <p:nvPr/>
        </p:nvSpPr>
        <p:spPr bwMode="auto">
          <a:xfrm>
            <a:off x="609600" y="533400"/>
            <a:ext cx="7772400" cy="5659438"/>
          </a:xfrm>
          <a:prstGeom prst="rect">
            <a:avLst/>
          </a:prstGeom>
          <a:noFill/>
          <a:ln w="9525">
            <a:noFill/>
            <a:miter lim="800000"/>
            <a:headEnd/>
            <a:tailEnd/>
          </a:ln>
          <a:effectLst/>
        </p:spPr>
        <p:txBody>
          <a:bodyPr>
            <a:spAutoFit/>
          </a:bodyPr>
          <a:lstStyle/>
          <a:p>
            <a:r>
              <a:rPr lang="en-US" u="sng">
                <a:solidFill>
                  <a:srgbClr val="000000"/>
                </a:solidFill>
              </a:rPr>
              <a:t>Early Years</a:t>
            </a:r>
          </a:p>
          <a:p>
            <a:r>
              <a:rPr lang="en-US" sz="800">
                <a:solidFill>
                  <a:srgbClr val="000000"/>
                </a:solidFill>
              </a:rPr>
              <a:t>Tim Berners-Lee graduated from </a:t>
            </a:r>
            <a:r>
              <a:rPr lang="en-US" sz="800">
                <a:solidFill>
                  <a:srgbClr val="000000"/>
                </a:solidFill>
                <a:hlinkClick r:id="rId2"/>
              </a:rPr>
              <a:t>the Queen's College</a:t>
            </a:r>
            <a:r>
              <a:rPr lang="en-US" sz="800">
                <a:solidFill>
                  <a:srgbClr val="000000"/>
                </a:solidFill>
              </a:rPr>
              <a:t> at Oxford University, England, 1976. Whilst there he built his first computer with a soldering iron, TTL gates, an M6800 processor and an old television.</a:t>
            </a:r>
          </a:p>
          <a:p>
            <a:endParaRPr lang="en-US" sz="1300">
              <a:solidFill>
                <a:srgbClr val="000000"/>
              </a:solidFill>
              <a:latin typeface="Times New Roman" pitchFamily="18" charset="0"/>
            </a:endParaRPr>
          </a:p>
          <a:p>
            <a:r>
              <a:rPr lang="en-US" sz="1300">
                <a:solidFill>
                  <a:srgbClr val="000000"/>
                </a:solidFill>
                <a:latin typeface="Times New Roman" pitchFamily="18" charset="0"/>
              </a:rPr>
              <a:t>He spent two years with Plessey Telecommunications Ltd  (Poole, Dorset, UK) a major UK Telecom equipment manufacturer, working on distributed transaction systems, message relays, and bar code technology.</a:t>
            </a:r>
          </a:p>
          <a:p>
            <a:r>
              <a:rPr lang="en-US" sz="2000" b="1">
                <a:solidFill>
                  <a:srgbClr val="000000"/>
                </a:solidFill>
              </a:rPr>
              <a:t>1978</a:t>
            </a:r>
          </a:p>
          <a:p>
            <a:r>
              <a:rPr lang="en-US" sz="1300">
                <a:solidFill>
                  <a:srgbClr val="000000"/>
                </a:solidFill>
              </a:rPr>
              <a:t>In 1978 Tim left Plessey to join D.G Nash Ltd (Ferndown, Dorset, UK), where he wrote among other things typesetting software for intelligent printers, and a multitasking operating system.</a:t>
            </a:r>
          </a:p>
          <a:p>
            <a:r>
              <a:rPr lang="en-US" sz="1300">
                <a:solidFill>
                  <a:srgbClr val="000000"/>
                </a:solidFill>
              </a:rPr>
              <a:t>A year and a half spent as an independent consultant included a six month stint (Jun-Dec 1980)as consultant software engineer at </a:t>
            </a:r>
            <a:r>
              <a:rPr lang="en-US" sz="1300">
                <a:solidFill>
                  <a:srgbClr val="000000"/>
                </a:solidFill>
                <a:hlinkClick r:id="rId3"/>
              </a:rPr>
              <a:t>CERN</a:t>
            </a:r>
            <a:r>
              <a:rPr lang="en-US" sz="1300">
                <a:solidFill>
                  <a:srgbClr val="000000"/>
                </a:solidFill>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300">
                <a:solidFill>
                  <a:srgbClr val="000000"/>
                </a:solidFill>
                <a:latin typeface="Arial Black" pitchFamily="34" charset="0"/>
              </a:rPr>
              <a:t>1981</a:t>
            </a:r>
          </a:p>
          <a:p>
            <a:r>
              <a:rPr lang="en-US" sz="1200">
                <a:solidFill>
                  <a:srgbClr val="000000"/>
                </a:solidFill>
                <a:latin typeface="Courier New" pitchFamily="49" charset="0"/>
              </a:rPr>
              <a:t>From 1981 until 1984, Tim worked at John Poole's </a:t>
            </a:r>
            <a:r>
              <a:rPr lang="en-US" sz="1200" i="1">
                <a:solidFill>
                  <a:srgbClr val="000000"/>
                </a:solidFill>
                <a:latin typeface="Courier New" pitchFamily="49" charset="0"/>
              </a:rPr>
              <a:t>Image Computer Systems Ltd</a:t>
            </a:r>
            <a:r>
              <a:rPr lang="en-US" sz="1200">
                <a:solidFill>
                  <a:srgbClr val="000000"/>
                </a:solidFill>
                <a:latin typeface="Courier New" pitchFamily="49"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u="sng">
                <a:solidFill>
                  <a:srgbClr val="000000"/>
                </a:solidFill>
                <a:effectLst>
                  <a:outerShdw blurRad="38100" dist="38100" dir="2700000" algn="tl">
                    <a:srgbClr val="C0C0C0"/>
                  </a:outerShdw>
                </a:effectLst>
              </a:rPr>
              <a:t>1989</a:t>
            </a:r>
          </a:p>
          <a:p>
            <a:r>
              <a:rPr lang="en-US" sz="1300">
                <a:solidFill>
                  <a:srgbClr val="000000"/>
                </a:solidFill>
                <a:latin typeface="NewCenturySchlbk"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300" i="1">
                <a:solidFill>
                  <a:srgbClr val="000000"/>
                </a:solidFill>
                <a:latin typeface="NewCenturySchlbk" pitchFamily="18" charset="0"/>
              </a:rPr>
              <a:t>httpd</a:t>
            </a:r>
            <a:r>
              <a:rPr lang="en-US" sz="1300">
                <a:solidFill>
                  <a:srgbClr val="000000"/>
                </a:solidFill>
                <a:latin typeface="NewCenturySchlbk" pitchFamily="18" charset="0"/>
              </a:rPr>
              <a:t>", and the first client, "</a:t>
            </a:r>
            <a:r>
              <a:rPr lang="en-US" sz="1300" i="1">
                <a:solidFill>
                  <a:srgbClr val="000000"/>
                </a:solidFill>
                <a:latin typeface="NewCenturySchlbk" pitchFamily="18" charset="0"/>
              </a:rPr>
              <a:t>WorldWideWeb</a:t>
            </a:r>
            <a:r>
              <a:rPr lang="en-US" sz="1300">
                <a:solidFill>
                  <a:srgbClr val="000000"/>
                </a:solidFill>
                <a:latin typeface="NewCenturySchlbk"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AutoShape 2"/>
          <p:cNvSpPr>
            <a:spLocks noGrp="1" noChangeArrowheads="1"/>
          </p:cNvSpPr>
          <p:nvPr>
            <p:ph type="title"/>
          </p:nvPr>
        </p:nvSpPr>
        <p:spPr/>
        <p:txBody>
          <a:bodyPr/>
          <a:lstStyle/>
          <a:p>
            <a:r>
              <a:rPr lang="en-US"/>
              <a:t>Guidelines for Site Design</a:t>
            </a:r>
          </a:p>
        </p:txBody>
      </p:sp>
      <p:sp>
        <p:nvSpPr>
          <p:cNvPr id="122883"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Black text on white background (prints better too)</a:t>
            </a:r>
          </a:p>
          <a:p>
            <a:pPr lvl="1"/>
            <a:r>
              <a:rPr lang="en-US">
                <a:solidFill>
                  <a:srgbClr val="B2B2B2"/>
                </a:solidFill>
              </a:rPr>
              <a:t>NEVER display text over a background image</a:t>
            </a:r>
          </a:p>
          <a:p>
            <a:pPr lvl="1"/>
            <a:r>
              <a:rPr lang="en-US">
                <a:solidFill>
                  <a:srgbClr val="B2B2B2"/>
                </a:solidFill>
              </a:rPr>
              <a:t>Best line length is 10-12 words</a:t>
            </a:r>
          </a:p>
          <a:p>
            <a:pPr lvl="1"/>
            <a:r>
              <a:rPr lang="en-US">
                <a:solidFill>
                  <a:srgbClr val="B2B2B2"/>
                </a:solidFill>
              </a:rPr>
              <a:t>Use 12-point standard system fonts</a:t>
            </a:r>
          </a:p>
          <a:p>
            <a:pPr lvl="1"/>
            <a:r>
              <a:rPr lang="en-US">
                <a:solidFill>
                  <a:srgbClr val="B2B2B2"/>
                </a:solidFill>
              </a:rPr>
              <a:t>Serif fonts for text, san-serif for titles</a:t>
            </a:r>
          </a:p>
          <a:p>
            <a:pPr lvl="1"/>
            <a:r>
              <a:rPr lang="en-US">
                <a:solidFill>
                  <a:srgbClr val="B2B2B2"/>
                </a:solidFill>
              </a:rPr>
              <a:t>Limit yourself to 2 fonts and 2 sizes per page</a:t>
            </a:r>
          </a:p>
          <a:p>
            <a:pPr lvl="1"/>
            <a:r>
              <a:rPr lang="en-US"/>
              <a:t>Avoid words set in all caps – SHOUTING!</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AutoShape 2"/>
          <p:cNvSpPr>
            <a:spLocks noGrp="1" noChangeArrowheads="1"/>
          </p:cNvSpPr>
          <p:nvPr>
            <p:ph type="title"/>
          </p:nvPr>
        </p:nvSpPr>
        <p:spPr/>
        <p:txBody>
          <a:bodyPr/>
          <a:lstStyle/>
          <a:p>
            <a:r>
              <a:rPr lang="en-US"/>
              <a:t>Guidelines for Site Design</a:t>
            </a:r>
          </a:p>
        </p:txBody>
      </p:sp>
      <p:sp>
        <p:nvSpPr>
          <p:cNvPr id="12390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t>Headings should contrast with body text</a:t>
            </a:r>
          </a:p>
          <a:p>
            <a:pPr lvl="2"/>
            <a:r>
              <a:rPr lang="en-US"/>
              <a:t>Different font</a:t>
            </a:r>
          </a:p>
          <a:p>
            <a:pPr lvl="2"/>
            <a:r>
              <a:rPr lang="en-US"/>
              <a:t>Different size</a:t>
            </a:r>
          </a:p>
          <a:p>
            <a:pPr lvl="2"/>
            <a:r>
              <a:rPr lang="en-US"/>
              <a:t>Contrasting color</a:t>
            </a:r>
          </a:p>
          <a:p>
            <a:pPr lvl="2"/>
            <a:r>
              <a:rPr lang="en-US"/>
              <a:t>Surround with white space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2034" name="Text Box 2"/>
          <p:cNvSpPr txBox="1">
            <a:spLocks noChangeArrowheads="1"/>
          </p:cNvSpPr>
          <p:nvPr/>
        </p:nvSpPr>
        <p:spPr bwMode="auto">
          <a:xfrm>
            <a:off x="228600" y="304800"/>
            <a:ext cx="8458200" cy="620395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Tim Berners-Lee graduated from </a:t>
            </a:r>
            <a:r>
              <a:rPr lang="en-US" sz="1600">
                <a:solidFill>
                  <a:srgbClr val="000000"/>
                </a:solidFill>
                <a:latin typeface="Times New Roman" pitchFamily="18" charset="0"/>
                <a:hlinkClick r:id="rId2"/>
              </a:rPr>
              <a:t>the </a:t>
            </a:r>
            <a:r>
              <a:rPr lang="en-US" sz="16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600">
                <a:solidFill>
                  <a:srgbClr val="000000"/>
                </a:solidFill>
                <a:latin typeface="Times New Roman" pitchFamily="18" charset="0"/>
              </a:rPr>
              <a:t>From 1981 until 1984, Tim worked at John Poole's </a:t>
            </a:r>
            <a:r>
              <a:rPr lang="en-US" sz="1600" i="1">
                <a:solidFill>
                  <a:srgbClr val="000000"/>
                </a:solidFill>
                <a:latin typeface="Times New Roman" pitchFamily="18" charset="0"/>
              </a:rPr>
              <a:t>Image Computer Systems Ltd</a:t>
            </a:r>
            <a:r>
              <a:rPr lang="en-US" sz="16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600" i="1">
                <a:solidFill>
                  <a:srgbClr val="000000"/>
                </a:solidFill>
                <a:latin typeface="Times New Roman" pitchFamily="18" charset="0"/>
              </a:rPr>
              <a:t>httpd</a:t>
            </a:r>
            <a:r>
              <a:rPr lang="en-US" sz="1600">
                <a:solidFill>
                  <a:srgbClr val="000000"/>
                </a:solidFill>
                <a:latin typeface="Times New Roman" pitchFamily="18" charset="0"/>
              </a:rPr>
              <a:t>", and the first client, "</a:t>
            </a:r>
            <a:r>
              <a:rPr lang="en-US" sz="1600" i="1">
                <a:solidFill>
                  <a:srgbClr val="000000"/>
                </a:solidFill>
                <a:latin typeface="Times New Roman" pitchFamily="18" charset="0"/>
              </a:rPr>
              <a:t>WorldWideWeb</a:t>
            </a:r>
            <a:r>
              <a:rPr lang="en-US" sz="16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Text Box 2"/>
          <p:cNvSpPr txBox="1">
            <a:spLocks noChangeArrowheads="1"/>
          </p:cNvSpPr>
          <p:nvPr/>
        </p:nvSpPr>
        <p:spPr bwMode="auto">
          <a:xfrm>
            <a:off x="228600" y="304800"/>
            <a:ext cx="8458200" cy="620395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Early Years.  Tim Berners-Lee graduated from </a:t>
            </a:r>
            <a:r>
              <a:rPr lang="en-US" sz="1600">
                <a:solidFill>
                  <a:srgbClr val="000000"/>
                </a:solidFill>
                <a:latin typeface="Times New Roman" pitchFamily="18" charset="0"/>
                <a:hlinkClick r:id="rId2"/>
              </a:rPr>
              <a:t>the Queen's College</a:t>
            </a:r>
            <a:r>
              <a:rPr lang="en-US" sz="1600">
                <a:solidFill>
                  <a:srgbClr val="000000"/>
                </a:solidFill>
                <a:latin typeface="Times New Roman" pitchFamily="18" charset="0"/>
              </a:rPr>
              <a:t>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a:solidFill>
                  <a:srgbClr val="000000"/>
                </a:solidFill>
                <a:latin typeface="Times New Roman" pitchFamily="18" charset="0"/>
              </a:rPr>
              <a:t>1978.  In 1978 Tim left Plessey to join D.G Nash Ltd (Ferndown, Dorset, UK), where he wrote among other things typesetting software for intelligent printers, and a multitasking operating system.</a:t>
            </a:r>
          </a:p>
          <a:p>
            <a:r>
              <a:rPr lang="en-US" sz="1600">
                <a:solidFill>
                  <a:srgbClr val="000000"/>
                </a:solidFill>
                <a:latin typeface="Times New Roman" pitchFamily="18" charset="0"/>
              </a:rPr>
              <a:t>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600">
                <a:solidFill>
                  <a:srgbClr val="000000"/>
                </a:solidFill>
                <a:latin typeface="Times New Roman" pitchFamily="18" charset="0"/>
              </a:rPr>
              <a:t>1981.  From 1981 until 1984, Tim worked at John Poole's </a:t>
            </a:r>
            <a:r>
              <a:rPr lang="en-US" sz="1600" i="1">
                <a:solidFill>
                  <a:srgbClr val="000000"/>
                </a:solidFill>
                <a:latin typeface="Times New Roman" pitchFamily="18" charset="0"/>
              </a:rPr>
              <a:t>Image Computer Systems Ltd</a:t>
            </a:r>
            <a:r>
              <a:rPr lang="en-US" sz="16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a:solidFill>
                  <a:srgbClr val="000000"/>
                </a:solidFill>
                <a:latin typeface="Times New Roman" pitchFamily="18" charset="0"/>
              </a:rPr>
              <a:t>1989.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600" i="1">
                <a:solidFill>
                  <a:srgbClr val="000000"/>
                </a:solidFill>
                <a:latin typeface="Times New Roman" pitchFamily="18" charset="0"/>
              </a:rPr>
              <a:t>httpd</a:t>
            </a:r>
            <a:r>
              <a:rPr lang="en-US" sz="1600">
                <a:solidFill>
                  <a:srgbClr val="000000"/>
                </a:solidFill>
                <a:latin typeface="Times New Roman" pitchFamily="18" charset="0"/>
              </a:rPr>
              <a:t>", and the first client, "</a:t>
            </a:r>
            <a:r>
              <a:rPr lang="en-US" sz="1600" i="1">
                <a:solidFill>
                  <a:srgbClr val="000000"/>
                </a:solidFill>
                <a:latin typeface="Times New Roman" pitchFamily="18" charset="0"/>
              </a:rPr>
              <a:t>WorldWideWeb</a:t>
            </a:r>
            <a:r>
              <a:rPr lang="en-US" sz="16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4294967295"/>
          </p:nvPr>
        </p:nvSpPr>
        <p:spPr>
          <a:xfrm>
            <a:off x="152400" y="6245225"/>
            <a:ext cx="3810000" cy="476250"/>
          </a:xfrm>
          <a:prstGeom prst="rect">
            <a:avLst/>
          </a:prstGeom>
          <a:noFill/>
        </p:spPr>
        <p:txBody>
          <a:bodyPr/>
          <a:lstStyle/>
          <a:p>
            <a:r>
              <a:rPr lang="en-US"/>
              <a:t>Baehr</a:t>
            </a:r>
          </a:p>
          <a:p>
            <a:r>
              <a:rPr lang="en-US" i="1"/>
              <a:t>Web Development: A Visual-Spatial Approach</a:t>
            </a:r>
          </a:p>
          <a:p>
            <a:r>
              <a:rPr lang="en-US"/>
              <a:t>Copyright © 2007 by Pearson Education, Inc.  All rights reserved.</a:t>
            </a:r>
          </a:p>
        </p:txBody>
      </p:sp>
      <p:sp>
        <p:nvSpPr>
          <p:cNvPr id="15363" name="Rectangle 2"/>
          <p:cNvSpPr>
            <a:spLocks noGrp="1" noChangeArrowheads="1"/>
          </p:cNvSpPr>
          <p:nvPr>
            <p:ph type="title"/>
          </p:nvPr>
        </p:nvSpPr>
        <p:spPr/>
        <p:txBody>
          <a:bodyPr/>
          <a:lstStyle/>
          <a:p>
            <a:pPr eaLnBrk="1" hangingPunct="1"/>
            <a:r>
              <a:rPr lang="en-US" smtClean="0"/>
              <a:t>Designing the Interface</a:t>
            </a:r>
          </a:p>
        </p:txBody>
      </p:sp>
      <p:sp>
        <p:nvSpPr>
          <p:cNvPr id="15364" name="Rectangle 3"/>
          <p:cNvSpPr>
            <a:spLocks noGrp="1" noChangeArrowheads="1"/>
          </p:cNvSpPr>
          <p:nvPr>
            <p:ph type="body" idx="1"/>
          </p:nvPr>
        </p:nvSpPr>
        <p:spPr/>
        <p:txBody>
          <a:bodyPr>
            <a:normAutofit fontScale="92500" lnSpcReduction="10000"/>
          </a:bodyPr>
          <a:lstStyle/>
          <a:p>
            <a:pPr eaLnBrk="1" hangingPunct="1">
              <a:lnSpc>
                <a:spcPct val="80000"/>
              </a:lnSpc>
            </a:pPr>
            <a:r>
              <a:rPr lang="en-US" sz="2400" dirty="0" smtClean="0"/>
              <a:t>Interface design involves the selection and arrangement of elements that comprise the whole layout of a Web page.</a:t>
            </a:r>
          </a:p>
          <a:p>
            <a:pPr eaLnBrk="1" hangingPunct="1">
              <a:lnSpc>
                <a:spcPct val="80000"/>
              </a:lnSpc>
            </a:pPr>
            <a:endParaRPr lang="en-US" sz="2400" dirty="0" smtClean="0"/>
          </a:p>
          <a:p>
            <a:pPr eaLnBrk="1" hangingPunct="1">
              <a:lnSpc>
                <a:spcPct val="80000"/>
              </a:lnSpc>
            </a:pPr>
            <a:r>
              <a:rPr lang="en-US" sz="2400" dirty="0" smtClean="0"/>
              <a:t>Interface design involves understanding user behavior and clearly identifying potential users.  </a:t>
            </a:r>
          </a:p>
          <a:p>
            <a:pPr eaLnBrk="1" hangingPunct="1">
              <a:lnSpc>
                <a:spcPct val="80000"/>
              </a:lnSpc>
            </a:pPr>
            <a:endParaRPr lang="en-US" sz="2400" dirty="0" smtClean="0"/>
          </a:p>
          <a:p>
            <a:pPr eaLnBrk="1" hangingPunct="1">
              <a:lnSpc>
                <a:spcPct val="80000"/>
              </a:lnSpc>
            </a:pPr>
            <a:r>
              <a:rPr lang="en-US" sz="2400" dirty="0" smtClean="0"/>
              <a:t>Designers must clearly identify the audience(s), purpose(s), and context(s) of their site to identify users.  </a:t>
            </a:r>
          </a:p>
          <a:p>
            <a:pPr eaLnBrk="1" hangingPunct="1">
              <a:lnSpc>
                <a:spcPct val="80000"/>
              </a:lnSpc>
            </a:pPr>
            <a:endParaRPr lang="en-US" sz="2400" dirty="0" smtClean="0"/>
          </a:p>
          <a:p>
            <a:pPr eaLnBrk="1" hangingPunct="1">
              <a:lnSpc>
                <a:spcPct val="80000"/>
              </a:lnSpc>
            </a:pPr>
            <a:r>
              <a:rPr lang="en-US" sz="2400" dirty="0" smtClean="0"/>
              <a:t>User preferences and limitations should be assessed with respect to navigation, content, technology, and expertise levels.</a:t>
            </a:r>
          </a:p>
          <a:p>
            <a:pPr eaLnBrk="1" hangingPunct="1">
              <a:lnSpc>
                <a:spcPct val="80000"/>
              </a:lnSpc>
            </a:pPr>
            <a:endParaRPr lang="en-US" sz="2400" dirty="0" smtClean="0"/>
          </a:p>
          <a:p>
            <a:pPr eaLnBrk="1" hangingPunct="1">
              <a:lnSpc>
                <a:spcPct val="80000"/>
              </a:lnSpc>
            </a:pPr>
            <a:endParaRPr lang="en-US" sz="24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Text Box 2"/>
          <p:cNvSpPr txBox="1">
            <a:spLocks noChangeArrowheads="1"/>
          </p:cNvSpPr>
          <p:nvPr/>
        </p:nvSpPr>
        <p:spPr bwMode="auto">
          <a:xfrm>
            <a:off x="228600" y="304800"/>
            <a:ext cx="8458200" cy="6203950"/>
          </a:xfrm>
          <a:prstGeom prst="rect">
            <a:avLst/>
          </a:prstGeom>
          <a:noFill/>
          <a:ln w="9525">
            <a:noFill/>
            <a:miter lim="800000"/>
            <a:headEnd/>
            <a:tailEnd/>
          </a:ln>
          <a:effectLst/>
        </p:spPr>
        <p:txBody>
          <a:bodyPr>
            <a:spAutoFit/>
          </a:bodyPr>
          <a:lstStyle/>
          <a:p>
            <a:r>
              <a:rPr lang="en-US" sz="1600" b="1">
                <a:solidFill>
                  <a:srgbClr val="000000"/>
                </a:solidFill>
                <a:latin typeface="Times New Roman" pitchFamily="18" charset="0"/>
              </a:rPr>
              <a:t>Early Years.</a:t>
            </a:r>
            <a:r>
              <a:rPr lang="en-US" sz="1600">
                <a:solidFill>
                  <a:srgbClr val="000000"/>
                </a:solidFill>
                <a:latin typeface="Times New Roman" pitchFamily="18" charset="0"/>
              </a:rPr>
              <a:t>  Tim Berners-Lee graduated from the 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b="1">
                <a:solidFill>
                  <a:srgbClr val="000000"/>
                </a:solidFill>
                <a:latin typeface="Times New Roman" pitchFamily="18" charset="0"/>
              </a:rPr>
              <a:t>1978.</a:t>
            </a:r>
            <a:r>
              <a:rPr lang="en-US" sz="16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a:t>
            </a:r>
          </a:p>
          <a:p>
            <a:r>
              <a:rPr lang="en-US" sz="1600">
                <a:solidFill>
                  <a:srgbClr val="000000"/>
                </a:solidFill>
                <a:latin typeface="Times New Roman" pitchFamily="18" charset="0"/>
              </a:rPr>
              <a:t>A year and a half spent as an independent consultant included a six month stint (Jun-Dec 1980)as consultant software engineer at </a:t>
            </a:r>
            <a:r>
              <a:rPr lang="en-US" sz="1600">
                <a:solidFill>
                  <a:srgbClr val="000000"/>
                </a:solidFill>
                <a:latin typeface="Times New Roman" pitchFamily="18" charset="0"/>
                <a:hlinkClick r:id="rId2"/>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600" b="1">
                <a:solidFill>
                  <a:srgbClr val="000000"/>
                </a:solidFill>
                <a:latin typeface="Times New Roman" pitchFamily="18" charset="0"/>
              </a:rPr>
              <a:t>1981.</a:t>
            </a:r>
            <a:r>
              <a:rPr lang="en-US" sz="1600">
                <a:solidFill>
                  <a:srgbClr val="000000"/>
                </a:solidFill>
                <a:latin typeface="Times New Roman" pitchFamily="18" charset="0"/>
              </a:rPr>
              <a:t>  From 1981 until 1984, Tim worked at John Poole's </a:t>
            </a:r>
            <a:r>
              <a:rPr lang="en-US" sz="1600" i="1">
                <a:solidFill>
                  <a:srgbClr val="000000"/>
                </a:solidFill>
                <a:latin typeface="Times New Roman" pitchFamily="18" charset="0"/>
              </a:rPr>
              <a:t>Image Computer Systems Ltd</a:t>
            </a:r>
            <a:r>
              <a:rPr lang="en-US" sz="16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b="1">
                <a:solidFill>
                  <a:srgbClr val="000000"/>
                </a:solidFill>
                <a:latin typeface="Times New Roman" pitchFamily="18" charset="0"/>
              </a:rPr>
              <a:t>1989. </a:t>
            </a:r>
            <a:r>
              <a:rPr lang="en-US" sz="1600">
                <a:solidFill>
                  <a:srgbClr val="000000"/>
                </a:solidFill>
                <a:latin typeface="Times New Roman" pitchFamily="18" charset="0"/>
              </a:rPr>
              <a:t>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600" i="1">
                <a:solidFill>
                  <a:srgbClr val="000000"/>
                </a:solidFill>
                <a:latin typeface="Times New Roman" pitchFamily="18" charset="0"/>
              </a:rPr>
              <a:t>httpd</a:t>
            </a:r>
            <a:r>
              <a:rPr lang="en-US" sz="1600">
                <a:solidFill>
                  <a:srgbClr val="000000"/>
                </a:solidFill>
                <a:latin typeface="Times New Roman" pitchFamily="18" charset="0"/>
              </a:rPr>
              <a:t>", and the first client, "</a:t>
            </a:r>
            <a:r>
              <a:rPr lang="en-US" sz="1600" i="1">
                <a:solidFill>
                  <a:srgbClr val="000000"/>
                </a:solidFill>
                <a:latin typeface="Times New Roman" pitchFamily="18" charset="0"/>
              </a:rPr>
              <a:t>WorldWideWeb</a:t>
            </a:r>
            <a:r>
              <a:rPr lang="en-US" sz="16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8" name="Text Box 2"/>
          <p:cNvSpPr txBox="1">
            <a:spLocks noChangeArrowheads="1"/>
          </p:cNvSpPr>
          <p:nvPr/>
        </p:nvSpPr>
        <p:spPr bwMode="auto">
          <a:xfrm>
            <a:off x="228600" y="609600"/>
            <a:ext cx="8458200" cy="5410200"/>
          </a:xfrm>
          <a:prstGeom prst="rect">
            <a:avLst/>
          </a:prstGeom>
          <a:noFill/>
          <a:ln w="9525">
            <a:noFill/>
            <a:miter lim="800000"/>
            <a:headEnd/>
            <a:tailEnd/>
          </a:ln>
          <a:effectLst/>
        </p:spPr>
        <p:txBody>
          <a:bodyPr>
            <a:spAutoFit/>
          </a:bodyPr>
          <a:lstStyle/>
          <a:p>
            <a:pPr marL="1027113" indent="-1027113">
              <a:tabLst>
                <a:tab pos="1027113" algn="l"/>
              </a:tabLst>
            </a:pPr>
            <a:r>
              <a:rPr lang="en-US" sz="1400" b="1">
                <a:solidFill>
                  <a:srgbClr val="000000"/>
                </a:solidFill>
                <a:latin typeface="Times New Roman" pitchFamily="18" charset="0"/>
              </a:rPr>
              <a:t>Early Years</a:t>
            </a:r>
            <a:r>
              <a:rPr lang="en-US" sz="1400">
                <a:solidFill>
                  <a:srgbClr val="000000"/>
                </a:solidFill>
                <a:latin typeface="Times New Roman" pitchFamily="18" charset="0"/>
              </a:rPr>
              <a:t>  Tim Berners-Lee graduated from the 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pPr marL="1027113" indent="-1027113">
              <a:tabLst>
                <a:tab pos="1027113" algn="l"/>
              </a:tabLst>
            </a:pPr>
            <a:r>
              <a:rPr lang="en-US" sz="1400" b="1">
                <a:solidFill>
                  <a:srgbClr val="000000"/>
                </a:solidFill>
                <a:latin typeface="Times New Roman" pitchFamily="18" charset="0"/>
              </a:rPr>
              <a:t>1978</a:t>
            </a:r>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2"/>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pPr marL="1027113" indent="-1027113">
              <a:tabLst>
                <a:tab pos="1027113" algn="l"/>
              </a:tabLst>
            </a:pPr>
            <a:r>
              <a:rPr lang="en-US" sz="1400" b="1">
                <a:solidFill>
                  <a:srgbClr val="000000"/>
                </a:solidFill>
                <a:latin typeface="Times New Roman" pitchFamily="18" charset="0"/>
              </a:rPr>
              <a:t>1981</a:t>
            </a:r>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pPr marL="1027113" indent="-1027113">
              <a:tabLst>
                <a:tab pos="1027113" algn="l"/>
              </a:tabLst>
            </a:pPr>
            <a:r>
              <a:rPr lang="en-US" sz="1400" b="1">
                <a:solidFill>
                  <a:srgbClr val="000000"/>
                </a:solidFill>
                <a:latin typeface="Times New Roman" pitchFamily="18" charset="0"/>
              </a:rPr>
              <a:t>1989	</a:t>
            </a:r>
            <a:r>
              <a:rPr lang="en-US" sz="14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228600" y="457200"/>
            <a:ext cx="8458200" cy="6175375"/>
          </a:xfrm>
          <a:prstGeom prst="rect">
            <a:avLst/>
          </a:prstGeom>
          <a:noFill/>
          <a:ln w="9525">
            <a:noFill/>
            <a:miter lim="800000"/>
            <a:headEnd/>
            <a:tailEnd/>
          </a:ln>
          <a:effectLst/>
        </p:spPr>
        <p:txBody>
          <a:bodyPr>
            <a:spAutoFit/>
          </a:bodyPr>
          <a:lstStyle/>
          <a:p>
            <a:pPr marL="1258888" indent="-1258888">
              <a:tabLst>
                <a:tab pos="1258888" algn="l"/>
              </a:tabLst>
            </a:pPr>
            <a:r>
              <a:rPr lang="en-US" sz="1600" b="1">
                <a:solidFill>
                  <a:srgbClr val="000000"/>
                </a:solidFill>
                <a:latin typeface="Times New Roman" pitchFamily="18" charset="0"/>
              </a:rPr>
              <a:t>Early Years</a:t>
            </a:r>
            <a:r>
              <a:rPr lang="en-US" sz="1600">
                <a:solidFill>
                  <a:srgbClr val="000000"/>
                </a:solidFill>
                <a:latin typeface="Times New Roman" pitchFamily="18" charset="0"/>
              </a:rPr>
              <a:t> 	</a:t>
            </a:r>
            <a:r>
              <a:rPr lang="en-US" sz="1400">
                <a:solidFill>
                  <a:srgbClr val="000000"/>
                </a:solidFill>
                <a:latin typeface="Times New Roman" pitchFamily="18" charset="0"/>
              </a:rPr>
              <a:t>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pPr marL="1258888" indent="-1258888">
              <a:tabLst>
                <a:tab pos="1258888" algn="l"/>
              </a:tabLst>
            </a:pPr>
            <a:endParaRPr lang="en-US" sz="1400">
              <a:solidFill>
                <a:srgbClr val="000000"/>
              </a:solidFill>
              <a:latin typeface="Times New Roman" pitchFamily="18" charset="0"/>
            </a:endParaRPr>
          </a:p>
          <a:p>
            <a:pPr marL="1258888" indent="-1258888">
              <a:tabLst>
                <a:tab pos="1258888" algn="l"/>
              </a:tabLst>
            </a:pPr>
            <a:r>
              <a:rPr lang="en-US" sz="1600" b="1">
                <a:solidFill>
                  <a:srgbClr val="000000"/>
                </a:solidFill>
                <a:latin typeface="Times New Roman" pitchFamily="18" charset="0"/>
              </a:rPr>
              <a:t>1978</a:t>
            </a:r>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pPr marL="1258888" indent="-1258888">
              <a:tabLst>
                <a:tab pos="1258888" algn="l"/>
              </a:tabLst>
            </a:pPr>
            <a:endParaRPr lang="en-US" sz="1400">
              <a:solidFill>
                <a:srgbClr val="000000"/>
              </a:solidFill>
              <a:latin typeface="Times New Roman" pitchFamily="18" charset="0"/>
            </a:endParaRPr>
          </a:p>
          <a:p>
            <a:pPr marL="1258888" indent="-1258888">
              <a:tabLst>
                <a:tab pos="1258888" algn="l"/>
              </a:tabLst>
            </a:pPr>
            <a:r>
              <a:rPr lang="en-US" sz="1600" b="1">
                <a:solidFill>
                  <a:srgbClr val="000000"/>
                </a:solidFill>
                <a:latin typeface="Times New Roman" pitchFamily="18" charset="0"/>
              </a:rPr>
              <a:t>1981</a:t>
            </a:r>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pPr marL="1258888" indent="-1258888">
              <a:tabLst>
                <a:tab pos="1258888" algn="l"/>
              </a:tabLst>
            </a:pPr>
            <a:endParaRPr lang="en-US" sz="1400">
              <a:solidFill>
                <a:srgbClr val="000000"/>
              </a:solidFill>
              <a:latin typeface="Times New Roman" pitchFamily="18" charset="0"/>
            </a:endParaRPr>
          </a:p>
          <a:p>
            <a:pPr marL="1258888" indent="-1258888">
              <a:tabLst>
                <a:tab pos="1258888" algn="l"/>
              </a:tabLst>
            </a:pPr>
            <a:r>
              <a:rPr lang="en-US" sz="1600" b="1">
                <a:solidFill>
                  <a:srgbClr val="000000"/>
                </a:solidFill>
                <a:latin typeface="Times New Roman" pitchFamily="18" charset="0"/>
              </a:rPr>
              <a:t>1989</a:t>
            </a:r>
            <a:r>
              <a:rPr lang="en-US" sz="1400" b="1">
                <a:solidFill>
                  <a:srgbClr val="000000"/>
                </a:solidFill>
                <a:latin typeface="Times New Roman" pitchFamily="18" charset="0"/>
              </a:rPr>
              <a:t>	</a:t>
            </a:r>
            <a:r>
              <a:rPr lang="en-US" sz="14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Text Box 2"/>
          <p:cNvSpPr txBox="1">
            <a:spLocks noChangeArrowheads="1"/>
          </p:cNvSpPr>
          <p:nvPr/>
        </p:nvSpPr>
        <p:spPr bwMode="auto">
          <a:xfrm>
            <a:off x="228600" y="457200"/>
            <a:ext cx="8458200" cy="6296025"/>
          </a:xfrm>
          <a:prstGeom prst="rect">
            <a:avLst/>
          </a:prstGeom>
          <a:noFill/>
          <a:ln w="9525">
            <a:noFill/>
            <a:miter lim="800000"/>
            <a:headEnd/>
            <a:tailEnd/>
          </a:ln>
          <a:effectLst/>
        </p:spPr>
        <p:txBody>
          <a:bodyPr>
            <a:spAutoFit/>
          </a:bodyPr>
          <a:lstStyle/>
          <a:p>
            <a:pPr marL="1258888" indent="-1258888">
              <a:tabLst>
                <a:tab pos="1258888" algn="l"/>
              </a:tabLst>
            </a:pPr>
            <a:r>
              <a:rPr lang="en-US" b="1" dirty="0">
                <a:solidFill>
                  <a:srgbClr val="000000"/>
                </a:solidFill>
                <a:latin typeface="Times New Roman" pitchFamily="18" charset="0"/>
              </a:rPr>
              <a:t>Early Years</a:t>
            </a:r>
            <a:r>
              <a:rPr lang="en-US" sz="1600" dirty="0">
                <a:solidFill>
                  <a:srgbClr val="000000"/>
                </a:solidFill>
                <a:latin typeface="Times New Roman" pitchFamily="18" charset="0"/>
              </a:rPr>
              <a:t> 	</a:t>
            </a:r>
            <a:r>
              <a:rPr lang="en-US" sz="1400" dirty="0">
                <a:solidFill>
                  <a:srgbClr val="000000"/>
                </a:solidFill>
                <a:latin typeface="Times New Roman" pitchFamily="18" charset="0"/>
              </a:rPr>
              <a:t>Tim Berners-Lee graduated from </a:t>
            </a:r>
            <a:r>
              <a:rPr lang="en-US" sz="1400" dirty="0">
                <a:solidFill>
                  <a:srgbClr val="000000"/>
                </a:solidFill>
                <a:latin typeface="Times New Roman" pitchFamily="18" charset="0"/>
                <a:hlinkClick r:id="rId2"/>
              </a:rPr>
              <a:t>the </a:t>
            </a:r>
            <a:r>
              <a:rPr lang="en-US" sz="1400" dirty="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pPr marL="1258888" indent="-1258888">
              <a:tabLst>
                <a:tab pos="1258888" algn="l"/>
              </a:tabLst>
            </a:pPr>
            <a:endParaRPr lang="en-US" sz="1400" dirty="0">
              <a:solidFill>
                <a:srgbClr val="000000"/>
              </a:solidFill>
              <a:latin typeface="Times New Roman" pitchFamily="18" charset="0"/>
            </a:endParaRPr>
          </a:p>
          <a:p>
            <a:pPr marL="1258888" indent="-1258888">
              <a:tabLst>
                <a:tab pos="1258888" algn="l"/>
              </a:tabLst>
            </a:pPr>
            <a:r>
              <a:rPr lang="en-US" b="1" dirty="0">
                <a:solidFill>
                  <a:srgbClr val="000000"/>
                </a:solidFill>
                <a:latin typeface="Times New Roman" pitchFamily="18" charset="0"/>
              </a:rPr>
              <a:t>1978</a:t>
            </a:r>
            <a:r>
              <a:rPr lang="en-US" sz="1400" dirty="0">
                <a:solidFill>
                  <a:srgbClr val="000000"/>
                </a:solidFill>
                <a:latin typeface="Times New Roman" pitchFamily="18" charset="0"/>
              </a:rPr>
              <a:t>	In 1978 Tim left Plessey to join D.G Nash Ltd (</a:t>
            </a:r>
            <a:r>
              <a:rPr lang="en-US" sz="1400" dirty="0" err="1">
                <a:solidFill>
                  <a:srgbClr val="000000"/>
                </a:solidFill>
                <a:latin typeface="Times New Roman" pitchFamily="18" charset="0"/>
              </a:rPr>
              <a:t>Ferndown</a:t>
            </a:r>
            <a:r>
              <a:rPr lang="en-US" sz="1400" dirty="0">
                <a:solidFill>
                  <a:srgbClr val="000000"/>
                </a:solidFill>
                <a:latin typeface="Times New Roman" pitchFamily="18" charset="0"/>
              </a:rPr>
              <a:t>,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dirty="0">
                <a:solidFill>
                  <a:srgbClr val="000000"/>
                </a:solidFill>
                <a:latin typeface="Times New Roman" pitchFamily="18" charset="0"/>
                <a:hlinkClick r:id="rId3"/>
              </a:rPr>
              <a:t>CERN</a:t>
            </a:r>
            <a:r>
              <a:rPr lang="en-US" sz="1400" dirty="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pPr marL="1258888" indent="-1258888">
              <a:tabLst>
                <a:tab pos="1258888" algn="l"/>
              </a:tabLst>
            </a:pPr>
            <a:endParaRPr lang="en-US" sz="1400" dirty="0">
              <a:solidFill>
                <a:srgbClr val="000000"/>
              </a:solidFill>
              <a:latin typeface="Times New Roman" pitchFamily="18" charset="0"/>
            </a:endParaRPr>
          </a:p>
          <a:p>
            <a:pPr marL="1258888" indent="-1258888">
              <a:tabLst>
                <a:tab pos="1258888" algn="l"/>
              </a:tabLst>
            </a:pPr>
            <a:r>
              <a:rPr lang="en-US" b="1" dirty="0">
                <a:solidFill>
                  <a:srgbClr val="000000"/>
                </a:solidFill>
                <a:latin typeface="Times New Roman" pitchFamily="18" charset="0"/>
              </a:rPr>
              <a:t>1981</a:t>
            </a:r>
            <a:r>
              <a:rPr lang="en-US" sz="1400" dirty="0">
                <a:solidFill>
                  <a:srgbClr val="000000"/>
                </a:solidFill>
                <a:latin typeface="Times New Roman" pitchFamily="18" charset="0"/>
              </a:rPr>
              <a:t>	From 1981 until 1984, Tim worked at John Poole's </a:t>
            </a:r>
            <a:r>
              <a:rPr lang="en-US" sz="1400" i="1" dirty="0">
                <a:solidFill>
                  <a:srgbClr val="000000"/>
                </a:solidFill>
                <a:latin typeface="Times New Roman" pitchFamily="18" charset="0"/>
              </a:rPr>
              <a:t>Image Computer Systems Ltd</a:t>
            </a:r>
            <a:r>
              <a:rPr lang="en-US" sz="1400" dirty="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pPr marL="1258888" indent="-1258888">
              <a:tabLst>
                <a:tab pos="1258888" algn="l"/>
              </a:tabLst>
            </a:pPr>
            <a:endParaRPr lang="en-US" sz="1400" dirty="0">
              <a:solidFill>
                <a:srgbClr val="000000"/>
              </a:solidFill>
              <a:latin typeface="Times New Roman" pitchFamily="18" charset="0"/>
            </a:endParaRPr>
          </a:p>
          <a:p>
            <a:pPr marL="1258888" indent="-1258888">
              <a:tabLst>
                <a:tab pos="1258888" algn="l"/>
              </a:tabLst>
            </a:pPr>
            <a:r>
              <a:rPr lang="en-US" b="1" dirty="0">
                <a:solidFill>
                  <a:srgbClr val="000000"/>
                </a:solidFill>
                <a:latin typeface="Times New Roman" pitchFamily="18" charset="0"/>
              </a:rPr>
              <a:t>1989</a:t>
            </a:r>
            <a:r>
              <a:rPr lang="en-US" sz="1400" b="1" dirty="0">
                <a:solidFill>
                  <a:srgbClr val="000000"/>
                </a:solidFill>
                <a:latin typeface="Times New Roman" pitchFamily="18" charset="0"/>
              </a:rPr>
              <a:t>	</a:t>
            </a:r>
            <a:r>
              <a:rPr lang="en-US" sz="1400" dirty="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dirty="0" err="1">
                <a:solidFill>
                  <a:srgbClr val="000000"/>
                </a:solidFill>
                <a:latin typeface="Times New Roman" pitchFamily="18" charset="0"/>
              </a:rPr>
              <a:t>httpd</a:t>
            </a:r>
            <a:r>
              <a:rPr lang="en-US" sz="1400" dirty="0">
                <a:solidFill>
                  <a:srgbClr val="000000"/>
                </a:solidFill>
                <a:latin typeface="Times New Roman" pitchFamily="18" charset="0"/>
              </a:rPr>
              <a:t>", and the first client, "</a:t>
            </a:r>
            <a:r>
              <a:rPr lang="en-US" sz="1400" i="1" dirty="0" err="1">
                <a:solidFill>
                  <a:srgbClr val="000000"/>
                </a:solidFill>
                <a:latin typeface="Times New Roman" pitchFamily="18" charset="0"/>
              </a:rPr>
              <a:t>WorldWideWeb</a:t>
            </a:r>
            <a:r>
              <a:rPr lang="en-US" sz="1400" dirty="0">
                <a:solidFill>
                  <a:srgbClr val="000000"/>
                </a:solidFill>
                <a:latin typeface="Times New Roman" pitchFamily="18" charset="0"/>
              </a:rPr>
              <a:t>" a what-you-see-is-what-you-get hypertext browser/editor which ran in the </a:t>
            </a:r>
            <a:r>
              <a:rPr lang="en-US" sz="1400" dirty="0" err="1">
                <a:solidFill>
                  <a:srgbClr val="000000"/>
                </a:solidFill>
                <a:latin typeface="Times New Roman" pitchFamily="18" charset="0"/>
              </a:rPr>
              <a:t>NeXTStep</a:t>
            </a:r>
            <a:r>
              <a:rPr lang="en-US" sz="1400" dirty="0">
                <a:solidFill>
                  <a:srgbClr val="000000"/>
                </a:solidFill>
                <a:latin typeface="Times New Roman" pitchFamily="18" charset="0"/>
              </a:rPr>
              <a:t> environment. This work was started in October 1990, and the program "</a:t>
            </a:r>
            <a:r>
              <a:rPr lang="en-US" sz="1400" dirty="0" err="1">
                <a:solidFill>
                  <a:srgbClr val="000000"/>
                </a:solidFill>
                <a:latin typeface="Times New Roman" pitchFamily="18" charset="0"/>
              </a:rPr>
              <a:t>WorldWideWeb</a:t>
            </a:r>
            <a:r>
              <a:rPr lang="en-US" sz="1400" dirty="0">
                <a:solidFill>
                  <a:srgbClr val="000000"/>
                </a:solidFill>
                <a:latin typeface="Times New Roman" pitchFamily="18" charset="0"/>
              </a:rPr>
              <a:t>"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Text Box 2"/>
          <p:cNvSpPr txBox="1">
            <a:spLocks noChangeArrowheads="1"/>
          </p:cNvSpPr>
          <p:nvPr/>
        </p:nvSpPr>
        <p:spPr bwMode="auto">
          <a:xfrm>
            <a:off x="228600" y="457200"/>
            <a:ext cx="8458200" cy="5878532"/>
          </a:xfrm>
          <a:prstGeom prst="rect">
            <a:avLst/>
          </a:prstGeom>
          <a:noFill/>
          <a:ln w="9525">
            <a:noFill/>
            <a:miter lim="800000"/>
            <a:headEnd/>
            <a:tailEnd/>
          </a:ln>
          <a:effectLst/>
        </p:spPr>
        <p:txBody>
          <a:bodyPr>
            <a:spAutoFit/>
          </a:bodyPr>
          <a:lstStyle/>
          <a:p>
            <a:pPr marL="1258888" indent="-1258888">
              <a:tabLst>
                <a:tab pos="1258888" algn="l"/>
              </a:tabLst>
            </a:pPr>
            <a:r>
              <a:rPr lang="en-US" sz="4000" b="1" dirty="0">
                <a:solidFill>
                  <a:srgbClr val="000000"/>
                </a:solidFill>
                <a:latin typeface="Times New Roman" pitchFamily="18" charset="0"/>
              </a:rPr>
              <a:t>Early Years</a:t>
            </a:r>
            <a:r>
              <a:rPr lang="en-US" sz="4000" dirty="0">
                <a:solidFill>
                  <a:srgbClr val="000000"/>
                </a:solidFill>
                <a:latin typeface="Times New Roman" pitchFamily="18" charset="0"/>
              </a:rPr>
              <a:t> </a:t>
            </a:r>
            <a:r>
              <a:rPr lang="en-US" sz="1200" dirty="0" smtClean="0">
                <a:solidFill>
                  <a:srgbClr val="000000"/>
                </a:solidFill>
                <a:latin typeface="Times New Roman" pitchFamily="18" charset="0"/>
              </a:rPr>
              <a:t>Tim </a:t>
            </a:r>
            <a:r>
              <a:rPr lang="en-US" sz="1200" dirty="0">
                <a:solidFill>
                  <a:srgbClr val="000000"/>
                </a:solidFill>
                <a:latin typeface="Times New Roman" pitchFamily="18" charset="0"/>
              </a:rPr>
              <a:t>Berners-Lee graduated from </a:t>
            </a:r>
            <a:r>
              <a:rPr lang="en-US" sz="1200" dirty="0">
                <a:solidFill>
                  <a:srgbClr val="000000"/>
                </a:solidFill>
                <a:latin typeface="Times New Roman" pitchFamily="18" charset="0"/>
                <a:hlinkClick r:id="rId2"/>
              </a:rPr>
              <a:t>the </a:t>
            </a:r>
            <a:r>
              <a:rPr lang="en-US" sz="1200" dirty="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pPr marL="1258888" indent="-1258888">
              <a:tabLst>
                <a:tab pos="1258888" algn="l"/>
              </a:tabLst>
            </a:pPr>
            <a:r>
              <a:rPr lang="en-US" sz="4400" b="1" dirty="0" smtClean="0">
                <a:solidFill>
                  <a:srgbClr val="000000"/>
                </a:solidFill>
                <a:latin typeface="Times New Roman" pitchFamily="18" charset="0"/>
              </a:rPr>
              <a:t>1978</a:t>
            </a:r>
            <a:r>
              <a:rPr lang="en-US" sz="1200" dirty="0" smtClean="0">
                <a:solidFill>
                  <a:srgbClr val="000000"/>
                </a:solidFill>
                <a:latin typeface="Times New Roman" pitchFamily="18" charset="0"/>
              </a:rPr>
              <a:t>	In </a:t>
            </a:r>
            <a:r>
              <a:rPr lang="en-US" sz="1200" dirty="0">
                <a:solidFill>
                  <a:srgbClr val="000000"/>
                </a:solidFill>
                <a:latin typeface="Times New Roman" pitchFamily="18" charset="0"/>
              </a:rPr>
              <a:t>1978 Tim left Plessey to join D.G Nash Ltd (</a:t>
            </a:r>
            <a:r>
              <a:rPr lang="en-US" sz="1200" dirty="0" err="1">
                <a:solidFill>
                  <a:srgbClr val="000000"/>
                </a:solidFill>
                <a:latin typeface="Times New Roman" pitchFamily="18" charset="0"/>
              </a:rPr>
              <a:t>Ferndown</a:t>
            </a:r>
            <a:r>
              <a:rPr lang="en-US" sz="1200" dirty="0">
                <a:solidFill>
                  <a:srgbClr val="000000"/>
                </a:solidFill>
                <a:latin typeface="Times New Roman" pitchFamily="18" charset="0"/>
              </a:rPr>
              <a:t>, Dorset, UK), where he wrote among other things typesetting software for intelligent printers, and a multitasking operating system.  A year and a half spent as an independent consultant included a six month stint (Jun-Dec 1980)as consultant software engineer at </a:t>
            </a:r>
            <a:r>
              <a:rPr lang="en-US" sz="1200" dirty="0">
                <a:solidFill>
                  <a:srgbClr val="000000"/>
                </a:solidFill>
                <a:latin typeface="Times New Roman" pitchFamily="18" charset="0"/>
                <a:hlinkClick r:id="rId3"/>
              </a:rPr>
              <a:t>CERN</a:t>
            </a:r>
            <a:r>
              <a:rPr lang="en-US" sz="1200" dirty="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pPr marL="1258888" indent="-1258888">
              <a:tabLst>
                <a:tab pos="1258888" algn="l"/>
              </a:tabLst>
            </a:pPr>
            <a:r>
              <a:rPr lang="en-US" sz="4400" b="1" dirty="0" smtClean="0">
                <a:solidFill>
                  <a:srgbClr val="000000"/>
                </a:solidFill>
                <a:latin typeface="Times New Roman" pitchFamily="18" charset="0"/>
              </a:rPr>
              <a:t>1981</a:t>
            </a:r>
            <a:r>
              <a:rPr lang="en-US" sz="1200" dirty="0" smtClean="0">
                <a:solidFill>
                  <a:srgbClr val="000000"/>
                </a:solidFill>
                <a:latin typeface="Times New Roman" pitchFamily="18" charset="0"/>
              </a:rPr>
              <a:t>	From </a:t>
            </a:r>
            <a:r>
              <a:rPr lang="en-US" sz="1200" dirty="0">
                <a:solidFill>
                  <a:srgbClr val="000000"/>
                </a:solidFill>
                <a:latin typeface="Times New Roman" pitchFamily="18" charset="0"/>
              </a:rPr>
              <a:t>1981 until 1984, Tim worked at John Poole's </a:t>
            </a:r>
            <a:r>
              <a:rPr lang="en-US" sz="1200" i="1" dirty="0">
                <a:solidFill>
                  <a:srgbClr val="000000"/>
                </a:solidFill>
                <a:latin typeface="Times New Roman" pitchFamily="18" charset="0"/>
              </a:rPr>
              <a:t>Image Computer Systems Ltd</a:t>
            </a:r>
            <a:r>
              <a:rPr lang="en-US" sz="1200" dirty="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pPr marL="1258888" indent="-1258888">
              <a:tabLst>
                <a:tab pos="1258888" algn="l"/>
              </a:tabLst>
            </a:pPr>
            <a:r>
              <a:rPr lang="en-US" sz="4400" b="1" dirty="0" smtClean="0">
                <a:solidFill>
                  <a:srgbClr val="000000"/>
                </a:solidFill>
                <a:latin typeface="Times New Roman" pitchFamily="18" charset="0"/>
              </a:rPr>
              <a:t>1989</a:t>
            </a:r>
            <a:r>
              <a:rPr lang="en-US" sz="1200" b="1" dirty="0">
                <a:solidFill>
                  <a:srgbClr val="000000"/>
                </a:solidFill>
                <a:latin typeface="Times New Roman" pitchFamily="18" charset="0"/>
              </a:rPr>
              <a:t>	</a:t>
            </a:r>
            <a:r>
              <a:rPr lang="en-US" sz="1200" dirty="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200" i="1" dirty="0" err="1">
                <a:solidFill>
                  <a:srgbClr val="000000"/>
                </a:solidFill>
                <a:latin typeface="Times New Roman" pitchFamily="18" charset="0"/>
              </a:rPr>
              <a:t>httpd</a:t>
            </a:r>
            <a:r>
              <a:rPr lang="en-US" sz="1200" dirty="0">
                <a:solidFill>
                  <a:srgbClr val="000000"/>
                </a:solidFill>
                <a:latin typeface="Times New Roman" pitchFamily="18" charset="0"/>
              </a:rPr>
              <a:t>", and the first client, "</a:t>
            </a:r>
            <a:r>
              <a:rPr lang="en-US" sz="1200" i="1" dirty="0" err="1">
                <a:solidFill>
                  <a:srgbClr val="000000"/>
                </a:solidFill>
                <a:latin typeface="Times New Roman" pitchFamily="18" charset="0"/>
              </a:rPr>
              <a:t>WorldWideWeb</a:t>
            </a:r>
            <a:r>
              <a:rPr lang="en-US" sz="1200" dirty="0">
                <a:solidFill>
                  <a:srgbClr val="000000"/>
                </a:solidFill>
                <a:latin typeface="Times New Roman" pitchFamily="18" charset="0"/>
              </a:rPr>
              <a:t>" a what-you-see-is-what-you-get hypertext browser/editor which ran in the </a:t>
            </a:r>
            <a:r>
              <a:rPr lang="en-US" sz="1200" dirty="0" err="1">
                <a:solidFill>
                  <a:srgbClr val="000000"/>
                </a:solidFill>
                <a:latin typeface="Times New Roman" pitchFamily="18" charset="0"/>
              </a:rPr>
              <a:t>NeXTStep</a:t>
            </a:r>
            <a:r>
              <a:rPr lang="en-US" sz="1200" dirty="0">
                <a:solidFill>
                  <a:srgbClr val="000000"/>
                </a:solidFill>
                <a:latin typeface="Times New Roman" pitchFamily="18" charset="0"/>
              </a:rPr>
              <a:t> environment. This work was started in October 1990, and the program "</a:t>
            </a:r>
            <a:r>
              <a:rPr lang="en-US" sz="1200" dirty="0" err="1">
                <a:solidFill>
                  <a:srgbClr val="000000"/>
                </a:solidFill>
                <a:latin typeface="Times New Roman" pitchFamily="18" charset="0"/>
              </a:rPr>
              <a:t>WorldWideWeb</a:t>
            </a:r>
            <a:r>
              <a:rPr lang="en-US" sz="1200" dirty="0">
                <a:solidFill>
                  <a:srgbClr val="000000"/>
                </a:solidFill>
                <a:latin typeface="Times New Roman" pitchFamily="18" charset="0"/>
              </a:rPr>
              <a:t>"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228600" y="457200"/>
            <a:ext cx="8458200" cy="6463308"/>
          </a:xfrm>
          <a:prstGeom prst="rect">
            <a:avLst/>
          </a:prstGeom>
          <a:noFill/>
          <a:ln w="9525">
            <a:noFill/>
            <a:miter lim="800000"/>
            <a:headEnd/>
            <a:tailEnd/>
          </a:ln>
          <a:effectLst/>
        </p:spPr>
        <p:txBody>
          <a:bodyPr>
            <a:spAutoFit/>
          </a:bodyPr>
          <a:lstStyle/>
          <a:p>
            <a:pPr marL="1258888" indent="-1258888">
              <a:tabLst>
                <a:tab pos="1258888" algn="l"/>
              </a:tabLst>
            </a:pPr>
            <a:r>
              <a:rPr lang="en-US" sz="1600" b="1" dirty="0">
                <a:solidFill>
                  <a:srgbClr val="000000"/>
                </a:solidFill>
                <a:latin typeface="Times New Roman" pitchFamily="18" charset="0"/>
              </a:rPr>
              <a:t>Early Years</a:t>
            </a:r>
            <a:r>
              <a:rPr lang="en-US" sz="1600" dirty="0">
                <a:solidFill>
                  <a:srgbClr val="000000"/>
                </a:solidFill>
                <a:latin typeface="Times New Roman" pitchFamily="18" charset="0"/>
              </a:rPr>
              <a:t> 	</a:t>
            </a:r>
            <a:endParaRPr lang="en-US" sz="1600" dirty="0" smtClean="0">
              <a:solidFill>
                <a:srgbClr val="000000"/>
              </a:solidFill>
              <a:latin typeface="Times New Roman" pitchFamily="18" charset="0"/>
            </a:endParaRPr>
          </a:p>
          <a:p>
            <a:pPr indent="-1258888">
              <a:tabLst>
                <a:tab pos="1258888" algn="l"/>
              </a:tabLst>
            </a:pPr>
            <a:r>
              <a:rPr lang="en-US" sz="1400" dirty="0" smtClean="0">
                <a:solidFill>
                  <a:srgbClr val="000000"/>
                </a:solidFill>
                <a:latin typeface="Times New Roman" pitchFamily="18" charset="0"/>
              </a:rPr>
              <a:t>Tim </a:t>
            </a:r>
            <a:r>
              <a:rPr lang="en-US" sz="1400" dirty="0">
                <a:solidFill>
                  <a:srgbClr val="000000"/>
                </a:solidFill>
                <a:latin typeface="Times New Roman" pitchFamily="18" charset="0"/>
              </a:rPr>
              <a:t>Berners-Lee graduated from </a:t>
            </a:r>
            <a:r>
              <a:rPr lang="en-US" sz="1400" dirty="0">
                <a:solidFill>
                  <a:srgbClr val="000000"/>
                </a:solidFill>
                <a:latin typeface="Times New Roman" pitchFamily="18" charset="0"/>
                <a:hlinkClick r:id="rId2"/>
              </a:rPr>
              <a:t>the </a:t>
            </a:r>
            <a:r>
              <a:rPr lang="en-US" sz="1400" dirty="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pPr marL="1258888" indent="-1258888">
              <a:tabLst>
                <a:tab pos="1258888" algn="l"/>
              </a:tabLst>
            </a:pPr>
            <a:endParaRPr lang="en-US" sz="1400" dirty="0">
              <a:solidFill>
                <a:srgbClr val="000000"/>
              </a:solidFill>
              <a:latin typeface="Times New Roman" pitchFamily="18" charset="0"/>
            </a:endParaRPr>
          </a:p>
          <a:p>
            <a:pPr marL="1258888" indent="-1258888">
              <a:tabLst>
                <a:tab pos="1258888" algn="l"/>
              </a:tabLst>
            </a:pPr>
            <a:r>
              <a:rPr lang="en-US" sz="1600" b="1" dirty="0">
                <a:solidFill>
                  <a:srgbClr val="000000"/>
                </a:solidFill>
                <a:latin typeface="Times New Roman" pitchFamily="18" charset="0"/>
              </a:rPr>
              <a:t>1978</a:t>
            </a:r>
            <a:r>
              <a:rPr lang="en-US" sz="1400" dirty="0">
                <a:solidFill>
                  <a:srgbClr val="000000"/>
                </a:solidFill>
                <a:latin typeface="Times New Roman" pitchFamily="18" charset="0"/>
              </a:rPr>
              <a:t>	</a:t>
            </a:r>
            <a:endParaRPr lang="en-US" sz="1400" dirty="0" smtClean="0">
              <a:solidFill>
                <a:srgbClr val="000000"/>
              </a:solidFill>
              <a:latin typeface="Times New Roman" pitchFamily="18" charset="0"/>
            </a:endParaRPr>
          </a:p>
          <a:p>
            <a:pPr indent="-1258888">
              <a:tabLst>
                <a:tab pos="1258888" algn="l"/>
              </a:tabLst>
            </a:pPr>
            <a:r>
              <a:rPr lang="en-US" sz="1400" dirty="0" smtClean="0">
                <a:solidFill>
                  <a:srgbClr val="000000"/>
                </a:solidFill>
                <a:latin typeface="Times New Roman" pitchFamily="18" charset="0"/>
              </a:rPr>
              <a:t>In </a:t>
            </a:r>
            <a:r>
              <a:rPr lang="en-US" sz="1400" dirty="0">
                <a:solidFill>
                  <a:srgbClr val="000000"/>
                </a:solidFill>
                <a:latin typeface="Times New Roman" pitchFamily="18" charset="0"/>
              </a:rPr>
              <a:t>1978 Tim left Plessey to join D.G Nash Ltd (</a:t>
            </a:r>
            <a:r>
              <a:rPr lang="en-US" sz="1400" dirty="0" err="1">
                <a:solidFill>
                  <a:srgbClr val="000000"/>
                </a:solidFill>
                <a:latin typeface="Times New Roman" pitchFamily="18" charset="0"/>
              </a:rPr>
              <a:t>Ferndown</a:t>
            </a:r>
            <a:r>
              <a:rPr lang="en-US" sz="1400" dirty="0">
                <a:solidFill>
                  <a:srgbClr val="000000"/>
                </a:solidFill>
                <a:latin typeface="Times New Roman" pitchFamily="18" charset="0"/>
              </a:rPr>
              <a:t>,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dirty="0">
                <a:solidFill>
                  <a:srgbClr val="000000"/>
                </a:solidFill>
                <a:latin typeface="Times New Roman" pitchFamily="18" charset="0"/>
                <a:hlinkClick r:id="rId3"/>
              </a:rPr>
              <a:t>CERN</a:t>
            </a:r>
            <a:r>
              <a:rPr lang="en-US" sz="1400" dirty="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pPr marL="1258888" indent="-1258888">
              <a:tabLst>
                <a:tab pos="1258888" algn="l"/>
              </a:tabLst>
            </a:pPr>
            <a:endParaRPr lang="en-US" sz="1400" dirty="0">
              <a:solidFill>
                <a:srgbClr val="000000"/>
              </a:solidFill>
              <a:latin typeface="Times New Roman" pitchFamily="18" charset="0"/>
            </a:endParaRPr>
          </a:p>
          <a:p>
            <a:pPr marL="1258888" indent="-1258888">
              <a:tabLst>
                <a:tab pos="1258888" algn="l"/>
              </a:tabLst>
            </a:pPr>
            <a:r>
              <a:rPr lang="en-US" sz="1600" b="1" dirty="0">
                <a:solidFill>
                  <a:srgbClr val="000000"/>
                </a:solidFill>
                <a:latin typeface="Times New Roman" pitchFamily="18" charset="0"/>
              </a:rPr>
              <a:t>1981</a:t>
            </a:r>
            <a:r>
              <a:rPr lang="en-US" sz="1400" dirty="0">
                <a:solidFill>
                  <a:srgbClr val="000000"/>
                </a:solidFill>
                <a:latin typeface="Times New Roman" pitchFamily="18" charset="0"/>
              </a:rPr>
              <a:t>	</a:t>
            </a:r>
            <a:endParaRPr lang="en-US" sz="1400" dirty="0" smtClean="0">
              <a:solidFill>
                <a:srgbClr val="000000"/>
              </a:solidFill>
              <a:latin typeface="Times New Roman" pitchFamily="18" charset="0"/>
            </a:endParaRPr>
          </a:p>
          <a:p>
            <a:pPr indent="-1258888">
              <a:tabLst>
                <a:tab pos="1258888" algn="l"/>
              </a:tabLst>
            </a:pPr>
            <a:r>
              <a:rPr lang="en-US" sz="1400" dirty="0" smtClean="0">
                <a:solidFill>
                  <a:srgbClr val="000000"/>
                </a:solidFill>
                <a:latin typeface="Times New Roman" pitchFamily="18" charset="0"/>
              </a:rPr>
              <a:t>From </a:t>
            </a:r>
            <a:r>
              <a:rPr lang="en-US" sz="1400" dirty="0">
                <a:solidFill>
                  <a:srgbClr val="000000"/>
                </a:solidFill>
                <a:latin typeface="Times New Roman" pitchFamily="18" charset="0"/>
              </a:rPr>
              <a:t>1981 until 1984, Tim worked at John Poole's </a:t>
            </a:r>
            <a:r>
              <a:rPr lang="en-US" sz="1400" i="1" dirty="0">
                <a:solidFill>
                  <a:srgbClr val="000000"/>
                </a:solidFill>
                <a:latin typeface="Times New Roman" pitchFamily="18" charset="0"/>
              </a:rPr>
              <a:t>Image Computer Systems Ltd</a:t>
            </a:r>
            <a:r>
              <a:rPr lang="en-US" sz="1400" dirty="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pPr marL="1258888" indent="-1258888">
              <a:tabLst>
                <a:tab pos="1258888" algn="l"/>
              </a:tabLst>
            </a:pPr>
            <a:endParaRPr lang="en-US" sz="1400" dirty="0">
              <a:solidFill>
                <a:srgbClr val="000000"/>
              </a:solidFill>
              <a:latin typeface="Times New Roman" pitchFamily="18" charset="0"/>
            </a:endParaRPr>
          </a:p>
          <a:p>
            <a:pPr marL="1258888" indent="-1258888">
              <a:tabLst>
                <a:tab pos="1258888" algn="l"/>
              </a:tabLst>
            </a:pPr>
            <a:r>
              <a:rPr lang="en-US" sz="1600" b="1" dirty="0">
                <a:solidFill>
                  <a:srgbClr val="000000"/>
                </a:solidFill>
                <a:latin typeface="Times New Roman" pitchFamily="18" charset="0"/>
              </a:rPr>
              <a:t>1989</a:t>
            </a:r>
            <a:r>
              <a:rPr lang="en-US" sz="1400" b="1" dirty="0">
                <a:solidFill>
                  <a:srgbClr val="000000"/>
                </a:solidFill>
                <a:latin typeface="Times New Roman" pitchFamily="18" charset="0"/>
              </a:rPr>
              <a:t>	</a:t>
            </a:r>
            <a:endParaRPr lang="en-US" sz="1400" b="1" dirty="0" smtClean="0">
              <a:solidFill>
                <a:srgbClr val="000000"/>
              </a:solidFill>
              <a:latin typeface="Times New Roman" pitchFamily="18" charset="0"/>
            </a:endParaRPr>
          </a:p>
          <a:p>
            <a:pPr indent="-1258888">
              <a:tabLst>
                <a:tab pos="1258888" algn="l"/>
              </a:tabLst>
            </a:pPr>
            <a:r>
              <a:rPr lang="en-US" sz="1400" dirty="0" smtClean="0">
                <a:solidFill>
                  <a:srgbClr val="000000"/>
                </a:solidFill>
                <a:latin typeface="Times New Roman" pitchFamily="18" charset="0"/>
              </a:rPr>
              <a:t>In </a:t>
            </a:r>
            <a:r>
              <a:rPr lang="en-US" sz="1400" dirty="0">
                <a:solidFill>
                  <a:srgbClr val="000000"/>
                </a:solidFill>
                <a:latin typeface="Times New Roman" pitchFamily="18" charset="0"/>
              </a:rPr>
              <a:t>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dirty="0" err="1">
                <a:solidFill>
                  <a:srgbClr val="000000"/>
                </a:solidFill>
                <a:latin typeface="Times New Roman" pitchFamily="18" charset="0"/>
              </a:rPr>
              <a:t>httpd</a:t>
            </a:r>
            <a:r>
              <a:rPr lang="en-US" sz="1400" dirty="0">
                <a:solidFill>
                  <a:srgbClr val="000000"/>
                </a:solidFill>
                <a:latin typeface="Times New Roman" pitchFamily="18" charset="0"/>
              </a:rPr>
              <a:t>", and the first client, "</a:t>
            </a:r>
            <a:r>
              <a:rPr lang="en-US" sz="1400" i="1" dirty="0" err="1">
                <a:solidFill>
                  <a:srgbClr val="000000"/>
                </a:solidFill>
                <a:latin typeface="Times New Roman" pitchFamily="18" charset="0"/>
              </a:rPr>
              <a:t>WorldWideWeb</a:t>
            </a:r>
            <a:r>
              <a:rPr lang="en-US" sz="1400" dirty="0">
                <a:solidFill>
                  <a:srgbClr val="000000"/>
                </a:solidFill>
                <a:latin typeface="Times New Roman" pitchFamily="18" charset="0"/>
              </a:rPr>
              <a:t>" a what-you-see-is-what-you-get hypertext browser/editor which ran in the </a:t>
            </a:r>
            <a:r>
              <a:rPr lang="en-US" sz="1400" dirty="0" err="1">
                <a:solidFill>
                  <a:srgbClr val="000000"/>
                </a:solidFill>
                <a:latin typeface="Times New Roman" pitchFamily="18" charset="0"/>
              </a:rPr>
              <a:t>NeXTStep</a:t>
            </a:r>
            <a:r>
              <a:rPr lang="en-US" sz="1400" dirty="0">
                <a:solidFill>
                  <a:srgbClr val="000000"/>
                </a:solidFill>
                <a:latin typeface="Times New Roman" pitchFamily="18" charset="0"/>
              </a:rPr>
              <a:t> environment. This work was started in October 1990, and the program "</a:t>
            </a:r>
            <a:r>
              <a:rPr lang="en-US" sz="1400" dirty="0" err="1">
                <a:solidFill>
                  <a:srgbClr val="000000"/>
                </a:solidFill>
                <a:latin typeface="Times New Roman" pitchFamily="18" charset="0"/>
              </a:rPr>
              <a:t>WorldWideWeb</a:t>
            </a:r>
            <a:r>
              <a:rPr lang="en-US" sz="1400" dirty="0">
                <a:solidFill>
                  <a:srgbClr val="000000"/>
                </a:solidFill>
                <a:latin typeface="Times New Roman" pitchFamily="18" charset="0"/>
              </a:rPr>
              <a:t>"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AutoShape 2"/>
          <p:cNvSpPr>
            <a:spLocks noGrp="1" noChangeArrowheads="1"/>
          </p:cNvSpPr>
          <p:nvPr>
            <p:ph type="title"/>
          </p:nvPr>
        </p:nvSpPr>
        <p:spPr/>
        <p:txBody>
          <a:bodyPr/>
          <a:lstStyle/>
          <a:p>
            <a:r>
              <a:rPr lang="en-US"/>
              <a:t>Guidelines for Site Design</a:t>
            </a:r>
          </a:p>
        </p:txBody>
      </p:sp>
      <p:sp>
        <p:nvSpPr>
          <p:cNvPr id="12902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t>Separate paragraphs</a:t>
            </a:r>
          </a:p>
          <a:p>
            <a:pPr lvl="2"/>
            <a:r>
              <a:rPr lang="en-US"/>
              <a:t>Blank line</a:t>
            </a:r>
          </a:p>
          <a:p>
            <a:pPr lvl="2"/>
            <a:r>
              <a:rPr lang="en-US"/>
              <a:t>Indented first line</a:t>
            </a:r>
          </a:p>
          <a:p>
            <a:pPr lvl="2"/>
            <a:r>
              <a:rPr lang="en-US"/>
              <a:t>Don’t use both</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Text Box 2"/>
          <p:cNvSpPr txBox="1">
            <a:spLocks noChangeArrowheads="1"/>
          </p:cNvSpPr>
          <p:nvPr/>
        </p:nvSpPr>
        <p:spPr bwMode="auto">
          <a:xfrm>
            <a:off x="228600" y="304800"/>
            <a:ext cx="8458200" cy="620395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Tim Berners-Lee graduated from </a:t>
            </a:r>
            <a:r>
              <a:rPr lang="en-US" sz="1600">
                <a:solidFill>
                  <a:srgbClr val="000000"/>
                </a:solidFill>
                <a:latin typeface="Times New Roman" pitchFamily="18" charset="0"/>
                <a:hlinkClick r:id="rId2"/>
              </a:rPr>
              <a:t>the </a:t>
            </a:r>
            <a:r>
              <a:rPr lang="en-US" sz="16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600">
                <a:solidFill>
                  <a:srgbClr val="000000"/>
                </a:solidFill>
                <a:latin typeface="Times New Roman" pitchFamily="18" charset="0"/>
              </a:rPr>
              <a:t>From 1981 until 1984, Tim worked at John Poole's </a:t>
            </a:r>
            <a:r>
              <a:rPr lang="en-US" sz="1600" i="1">
                <a:solidFill>
                  <a:srgbClr val="000000"/>
                </a:solidFill>
                <a:latin typeface="Times New Roman" pitchFamily="18" charset="0"/>
              </a:rPr>
              <a:t>Image Computer Systems Ltd</a:t>
            </a:r>
            <a:r>
              <a:rPr lang="en-US" sz="16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600" i="1">
                <a:solidFill>
                  <a:srgbClr val="000000"/>
                </a:solidFill>
                <a:latin typeface="Times New Roman" pitchFamily="18" charset="0"/>
              </a:rPr>
              <a:t>httpd</a:t>
            </a:r>
            <a:r>
              <a:rPr lang="en-US" sz="1600">
                <a:solidFill>
                  <a:srgbClr val="000000"/>
                </a:solidFill>
                <a:latin typeface="Times New Roman" pitchFamily="18" charset="0"/>
              </a:rPr>
              <a:t>", and the first client, "</a:t>
            </a:r>
            <a:r>
              <a:rPr lang="en-US" sz="1600" i="1">
                <a:solidFill>
                  <a:srgbClr val="000000"/>
                </a:solidFill>
                <a:latin typeface="Times New Roman" pitchFamily="18" charset="0"/>
              </a:rPr>
              <a:t>WorldWideWeb</a:t>
            </a:r>
            <a:r>
              <a:rPr lang="en-US" sz="16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Text Box 2"/>
          <p:cNvSpPr txBox="1">
            <a:spLocks noChangeArrowheads="1"/>
          </p:cNvSpPr>
          <p:nvPr/>
        </p:nvSpPr>
        <p:spPr bwMode="auto">
          <a:xfrm>
            <a:off x="304800" y="685800"/>
            <a:ext cx="8458200" cy="5197475"/>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endParaRPr lang="en-US" sz="1400">
              <a:solidFill>
                <a:srgbClr val="000000"/>
              </a:solidFill>
              <a:latin typeface="Times New Roman" pitchFamily="18" charset="0"/>
            </a:endParaRPr>
          </a:p>
          <a:p>
            <a:r>
              <a:rPr lang="en-US" sz="14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endParaRPr lang="en-US" sz="1400">
              <a:solidFill>
                <a:srgbClr val="000000"/>
              </a:solidFill>
              <a:latin typeface="Times New Roman" pitchFamily="18" charset="0"/>
            </a:endParaRPr>
          </a:p>
          <a:p>
            <a:r>
              <a:rPr lang="en-US" sz="1400">
                <a:solidFill>
                  <a:srgbClr val="000000"/>
                </a:solidFill>
                <a:latin typeface="Times New Roman" pitchFamily="18" charset="0"/>
              </a:rPr>
              <a:t>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endParaRPr lang="en-US" sz="1400">
              <a:solidFill>
                <a:srgbClr val="000000"/>
              </a:solidFill>
              <a:latin typeface="Times New Roman" pitchFamily="18" charset="0"/>
            </a:endParaRPr>
          </a:p>
          <a:p>
            <a:r>
              <a:rPr lang="en-US" sz="14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304800" y="990600"/>
            <a:ext cx="8458200" cy="4559300"/>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	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400">
                <a:solidFill>
                  <a:srgbClr val="000000"/>
                </a:solidFill>
                <a:latin typeface="Times New Roman" pitchFamily="18" charset="0"/>
              </a:rPr>
              <a:t>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4294967295"/>
          </p:nvPr>
        </p:nvSpPr>
        <p:spPr>
          <a:xfrm>
            <a:off x="152400" y="6245225"/>
            <a:ext cx="3810000" cy="476250"/>
          </a:xfrm>
          <a:prstGeom prst="rect">
            <a:avLst/>
          </a:prstGeom>
          <a:noFill/>
        </p:spPr>
        <p:txBody>
          <a:bodyPr/>
          <a:lstStyle/>
          <a:p>
            <a:r>
              <a:rPr lang="en-US"/>
              <a:t>Baehr</a:t>
            </a:r>
          </a:p>
          <a:p>
            <a:r>
              <a:rPr lang="en-US" i="1"/>
              <a:t>Web Development: A Visual-Spatial Approach</a:t>
            </a:r>
          </a:p>
          <a:p>
            <a:r>
              <a:rPr lang="en-US"/>
              <a:t>Copyright © 2007 by Pearson Education, Inc.  All rights reserved.</a:t>
            </a:r>
          </a:p>
        </p:txBody>
      </p:sp>
      <p:sp>
        <p:nvSpPr>
          <p:cNvPr id="16387" name="Rectangle 2"/>
          <p:cNvSpPr>
            <a:spLocks noGrp="1" noChangeArrowheads="1"/>
          </p:cNvSpPr>
          <p:nvPr>
            <p:ph type="title"/>
          </p:nvPr>
        </p:nvSpPr>
        <p:spPr/>
        <p:txBody>
          <a:bodyPr/>
          <a:lstStyle/>
          <a:p>
            <a:pPr eaLnBrk="1" hangingPunct="1"/>
            <a:r>
              <a:rPr lang="en-US" smtClean="0"/>
              <a:t>Interface Elements</a:t>
            </a:r>
          </a:p>
        </p:txBody>
      </p:sp>
      <p:sp>
        <p:nvSpPr>
          <p:cNvPr id="16388" name="Rectangle 3"/>
          <p:cNvSpPr>
            <a:spLocks noGrp="1" noChangeArrowheads="1"/>
          </p:cNvSpPr>
          <p:nvPr>
            <p:ph type="body" idx="1"/>
          </p:nvPr>
        </p:nvSpPr>
        <p:spPr/>
        <p:txBody>
          <a:bodyPr>
            <a:normAutofit fontScale="92500" lnSpcReduction="10000"/>
          </a:bodyPr>
          <a:lstStyle/>
          <a:p>
            <a:pPr eaLnBrk="1" hangingPunct="1">
              <a:lnSpc>
                <a:spcPct val="80000"/>
              </a:lnSpc>
            </a:pPr>
            <a:r>
              <a:rPr lang="en-US" sz="2800" dirty="0" smtClean="0"/>
              <a:t>The major elements in a Web interface include:</a:t>
            </a:r>
          </a:p>
          <a:p>
            <a:pPr lvl="1" eaLnBrk="1" hangingPunct="1">
              <a:lnSpc>
                <a:spcPct val="80000"/>
              </a:lnSpc>
            </a:pPr>
            <a:r>
              <a:rPr lang="en-US" sz="2400" dirty="0" smtClean="0"/>
              <a:t>site header</a:t>
            </a:r>
          </a:p>
          <a:p>
            <a:pPr lvl="1" eaLnBrk="1" hangingPunct="1">
              <a:lnSpc>
                <a:spcPct val="80000"/>
              </a:lnSpc>
            </a:pPr>
            <a:r>
              <a:rPr lang="en-US" sz="2400" dirty="0" smtClean="0"/>
              <a:t>navigation</a:t>
            </a:r>
          </a:p>
          <a:p>
            <a:pPr lvl="1" eaLnBrk="1" hangingPunct="1">
              <a:lnSpc>
                <a:spcPct val="80000"/>
              </a:lnSpc>
            </a:pPr>
            <a:r>
              <a:rPr lang="en-US" sz="2400" dirty="0" smtClean="0"/>
              <a:t>search</a:t>
            </a:r>
          </a:p>
          <a:p>
            <a:pPr lvl="1" eaLnBrk="1" hangingPunct="1">
              <a:lnSpc>
                <a:spcPct val="80000"/>
              </a:lnSpc>
            </a:pPr>
            <a:r>
              <a:rPr lang="en-US" sz="2400" dirty="0" smtClean="0"/>
              <a:t>help</a:t>
            </a:r>
          </a:p>
          <a:p>
            <a:pPr lvl="1" eaLnBrk="1" hangingPunct="1">
              <a:lnSpc>
                <a:spcPct val="80000"/>
              </a:lnSpc>
            </a:pPr>
            <a:r>
              <a:rPr lang="en-US" sz="2400" dirty="0" smtClean="0"/>
              <a:t>content</a:t>
            </a:r>
          </a:p>
          <a:p>
            <a:pPr lvl="1" eaLnBrk="1" hangingPunct="1">
              <a:lnSpc>
                <a:spcPct val="80000"/>
              </a:lnSpc>
            </a:pPr>
            <a:r>
              <a:rPr lang="en-US" sz="2400" dirty="0" smtClean="0"/>
              <a:t>contextual cues</a:t>
            </a:r>
          </a:p>
          <a:p>
            <a:pPr lvl="1" eaLnBrk="1" hangingPunct="1">
              <a:lnSpc>
                <a:spcPct val="80000"/>
              </a:lnSpc>
            </a:pPr>
            <a:r>
              <a:rPr lang="en-US" sz="2400" dirty="0" smtClean="0"/>
              <a:t>graphic identity</a:t>
            </a:r>
          </a:p>
          <a:p>
            <a:pPr eaLnBrk="1" hangingPunct="1">
              <a:lnSpc>
                <a:spcPct val="80000"/>
              </a:lnSpc>
            </a:pPr>
            <a:endParaRPr lang="en-US" sz="2800" dirty="0" smtClean="0"/>
          </a:p>
          <a:p>
            <a:pPr eaLnBrk="1" hangingPunct="1">
              <a:lnSpc>
                <a:spcPct val="80000"/>
              </a:lnSpc>
            </a:pPr>
            <a:r>
              <a:rPr lang="en-US" sz="2800" dirty="0" smtClean="0"/>
              <a:t>Most of these elements are found explicitly or implicitly in a typical interface design.</a:t>
            </a:r>
          </a:p>
          <a:p>
            <a:pPr eaLnBrk="1" hangingPunct="1">
              <a:lnSpc>
                <a:spcPct val="80000"/>
              </a:lnSpc>
            </a:pPr>
            <a:endParaRPr lang="en-US" sz="2800" dirty="0" smtClean="0"/>
          </a:p>
          <a:p>
            <a:pPr eaLnBrk="1" hangingPunct="1">
              <a:lnSpc>
                <a:spcPct val="80000"/>
              </a:lnSpc>
            </a:pPr>
            <a:endParaRPr lang="en-US" sz="2800" dirty="0" smtClean="0"/>
          </a:p>
          <a:p>
            <a:pPr eaLnBrk="1" hangingPunct="1">
              <a:lnSpc>
                <a:spcPct val="80000"/>
              </a:lnSpc>
            </a:pPr>
            <a:endParaRPr lang="en-US" sz="2800" dirty="0" smtClean="0"/>
          </a:p>
          <a:p>
            <a:pPr eaLnBrk="1" hangingPunct="1">
              <a:lnSpc>
                <a:spcPct val="80000"/>
              </a:lnSpc>
            </a:pPr>
            <a:endParaRPr lang="en-US" sz="2800"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6" name="Text Box 2"/>
          <p:cNvSpPr txBox="1">
            <a:spLocks noChangeArrowheads="1"/>
          </p:cNvSpPr>
          <p:nvPr/>
        </p:nvSpPr>
        <p:spPr bwMode="auto">
          <a:xfrm>
            <a:off x="304800" y="990600"/>
            <a:ext cx="8458200" cy="4559300"/>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      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400">
                <a:solidFill>
                  <a:srgbClr val="000000"/>
                </a:solidFill>
                <a:latin typeface="Times New Roman" pitchFamily="18" charset="0"/>
              </a:rPr>
              <a:t>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Text Box 2"/>
          <p:cNvSpPr txBox="1">
            <a:spLocks noChangeArrowheads="1"/>
          </p:cNvSpPr>
          <p:nvPr/>
        </p:nvSpPr>
        <p:spPr bwMode="auto">
          <a:xfrm>
            <a:off x="304800" y="990600"/>
            <a:ext cx="8458200" cy="5197475"/>
          </a:xfrm>
          <a:prstGeom prst="rect">
            <a:avLst/>
          </a:prstGeom>
          <a:noFill/>
          <a:ln w="9525">
            <a:noFill/>
            <a:miter lim="800000"/>
            <a:headEnd/>
            <a:tailEnd/>
          </a:ln>
          <a:effectLst/>
        </p:spPr>
        <p:txBody>
          <a:bodyPr>
            <a:spAutoFit/>
          </a:bodyPr>
          <a:lstStyle/>
          <a:p>
            <a:r>
              <a:rPr lang="en-US" sz="1400">
                <a:solidFill>
                  <a:srgbClr val="000000"/>
                </a:solidFill>
                <a:latin typeface="Times New Roman" pitchFamily="18" charset="0"/>
              </a:rPr>
              <a:t>	Tim Berners-Lee graduated from </a:t>
            </a:r>
            <a:r>
              <a:rPr lang="en-US" sz="1400">
                <a:solidFill>
                  <a:srgbClr val="000000"/>
                </a:solidFill>
                <a:latin typeface="Times New Roman" pitchFamily="18" charset="0"/>
                <a:hlinkClick r:id="rId2"/>
              </a:rPr>
              <a:t>the </a:t>
            </a:r>
            <a:r>
              <a:rPr lang="en-US" sz="14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endParaRPr lang="en-US" sz="1400">
              <a:solidFill>
                <a:srgbClr val="000000"/>
              </a:solidFill>
              <a:latin typeface="Times New Roman" pitchFamily="18" charset="0"/>
            </a:endParaRPr>
          </a:p>
          <a:p>
            <a:r>
              <a:rPr lang="en-US" sz="1400">
                <a:solidFill>
                  <a:srgbClr val="000000"/>
                </a:solidFill>
                <a:latin typeface="Times New Roman" pitchFamily="18" charset="0"/>
              </a:rPr>
              <a:t>	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400">
                <a:solidFill>
                  <a:srgbClr val="000000"/>
                </a:solidFill>
                <a:latin typeface="Times New Roman" pitchFamily="18" charset="0"/>
                <a:hlinkClick r:id="rId3"/>
              </a:rPr>
              <a:t>CERN</a:t>
            </a:r>
            <a:r>
              <a:rPr lang="en-US" sz="14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a:p>
            <a:endParaRPr lang="en-US" sz="1400">
              <a:solidFill>
                <a:srgbClr val="000000"/>
              </a:solidFill>
              <a:latin typeface="Times New Roman" pitchFamily="18" charset="0"/>
            </a:endParaRPr>
          </a:p>
          <a:p>
            <a:r>
              <a:rPr lang="en-US" sz="1400">
                <a:solidFill>
                  <a:srgbClr val="000000"/>
                </a:solidFill>
                <a:latin typeface="Times New Roman" pitchFamily="18" charset="0"/>
              </a:rPr>
              <a:t>	From 1981 until 1984, Tim worked at John Poole's </a:t>
            </a:r>
            <a:r>
              <a:rPr lang="en-US" sz="1400" i="1">
                <a:solidFill>
                  <a:srgbClr val="000000"/>
                </a:solidFill>
                <a:latin typeface="Times New Roman" pitchFamily="18" charset="0"/>
              </a:rPr>
              <a:t>Image Computer Systems Ltd</a:t>
            </a:r>
            <a:r>
              <a:rPr lang="en-US" sz="1400">
                <a:solidFill>
                  <a:srgbClr val="000000"/>
                </a:solidFill>
                <a:latin typeface="Times New Roman" pitchFamily="18" charset="0"/>
              </a:rPr>
              <a:t>,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endParaRPr lang="en-US" sz="1400">
              <a:solidFill>
                <a:srgbClr val="000000"/>
              </a:solidFill>
              <a:latin typeface="Times New Roman" pitchFamily="18" charset="0"/>
            </a:endParaRPr>
          </a:p>
          <a:p>
            <a:r>
              <a:rPr lang="en-US" sz="1400">
                <a:solidFill>
                  <a:srgbClr val="000000"/>
                </a:solidFill>
                <a:latin typeface="Times New Roman" pitchFamily="18" charset="0"/>
              </a:rPr>
              <a:t>	In 1989, he proposed a global hypertext project, to be known as the World Wide Web. Based on the earlier "Enquire" work, it was designed to allow people to work together by combining their knowledge in a web of hypertext documents. He wrote the first World Wide Web server, "</a:t>
            </a:r>
            <a:r>
              <a:rPr lang="en-US" sz="1400" i="1">
                <a:solidFill>
                  <a:srgbClr val="000000"/>
                </a:solidFill>
                <a:latin typeface="Times New Roman" pitchFamily="18" charset="0"/>
              </a:rPr>
              <a:t>httpd</a:t>
            </a:r>
            <a:r>
              <a:rPr lang="en-US" sz="1400">
                <a:solidFill>
                  <a:srgbClr val="000000"/>
                </a:solidFill>
                <a:latin typeface="Times New Roman" pitchFamily="18" charset="0"/>
              </a:rPr>
              <a:t>", and the first client, "</a:t>
            </a:r>
            <a:r>
              <a:rPr lang="en-US" sz="1400" i="1">
                <a:solidFill>
                  <a:srgbClr val="000000"/>
                </a:solidFill>
                <a:latin typeface="Times New Roman" pitchFamily="18" charset="0"/>
              </a:rPr>
              <a:t>WorldWideWeb</a:t>
            </a:r>
            <a:r>
              <a:rPr lang="en-US" sz="1400">
                <a:solidFill>
                  <a:srgbClr val="000000"/>
                </a:solidFill>
                <a:latin typeface="Times New Roman" pitchFamily="18" charset="0"/>
              </a:rPr>
              <a:t>" a what-you-see-is-what-you-get hypertext browser/editor which ran in the NeXTStep environment. This work was started in October 1990, and the program "WorldWideWeb" first made available within CERN in December, and on the Internet at large in the summer of 1991.</a:t>
            </a:r>
          </a:p>
        </p:txBody>
      </p:sp>
      <p:sp>
        <p:nvSpPr>
          <p:cNvPr id="133123" name="Line 3"/>
          <p:cNvSpPr>
            <a:spLocks noChangeShapeType="1"/>
          </p:cNvSpPr>
          <p:nvPr/>
        </p:nvSpPr>
        <p:spPr bwMode="auto">
          <a:xfrm>
            <a:off x="533400" y="381000"/>
            <a:ext cx="7696200" cy="5867400"/>
          </a:xfrm>
          <a:prstGeom prst="line">
            <a:avLst/>
          </a:prstGeom>
          <a:noFill/>
          <a:ln w="25400">
            <a:solidFill>
              <a:srgbClr val="FF0000"/>
            </a:solidFill>
            <a:round/>
            <a:headEnd/>
            <a:tailEnd/>
          </a:ln>
          <a:effectLst/>
        </p:spPr>
        <p:txBody>
          <a:bodyPr/>
          <a:lstStyle/>
          <a:p>
            <a:endParaRPr lang="en-US"/>
          </a:p>
        </p:txBody>
      </p:sp>
      <p:sp>
        <p:nvSpPr>
          <p:cNvPr id="133124" name="Line 4"/>
          <p:cNvSpPr>
            <a:spLocks noChangeShapeType="1"/>
          </p:cNvSpPr>
          <p:nvPr/>
        </p:nvSpPr>
        <p:spPr bwMode="auto">
          <a:xfrm flipV="1">
            <a:off x="381000" y="381000"/>
            <a:ext cx="8305800" cy="5867400"/>
          </a:xfrm>
          <a:prstGeom prst="line">
            <a:avLst/>
          </a:prstGeom>
          <a:noFill/>
          <a:ln w="25400">
            <a:solidFill>
              <a:srgbClr val="FF0000"/>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AutoShape 2"/>
          <p:cNvSpPr>
            <a:spLocks noGrp="1" noChangeArrowheads="1"/>
          </p:cNvSpPr>
          <p:nvPr>
            <p:ph type="title"/>
          </p:nvPr>
        </p:nvSpPr>
        <p:spPr/>
        <p:txBody>
          <a:bodyPr/>
          <a:lstStyle/>
          <a:p>
            <a:r>
              <a:rPr lang="en-US"/>
              <a:t>Guidelines for Site Design</a:t>
            </a:r>
          </a:p>
        </p:txBody>
      </p:sp>
      <p:sp>
        <p:nvSpPr>
          <p:cNvPr id="13414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solidFill>
                  <a:srgbClr val="B2B2B2"/>
                </a:solidFill>
              </a:rPr>
              <a:t>Separate paragraphs</a:t>
            </a:r>
          </a:p>
          <a:p>
            <a:pPr lvl="1"/>
            <a:r>
              <a:rPr lang="en-US"/>
              <a:t>Leave white space around text</a:t>
            </a:r>
          </a:p>
          <a:p>
            <a:pPr lvl="2"/>
            <a:r>
              <a:rPr lang="en-US"/>
              <a:t>Always left and right</a:t>
            </a:r>
          </a:p>
          <a:p>
            <a:pPr lvl="2"/>
            <a:r>
              <a:rPr lang="en-US"/>
              <a:t>Above and below as necessary</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Text Box 2"/>
          <p:cNvSpPr txBox="1">
            <a:spLocks noChangeArrowheads="1"/>
          </p:cNvSpPr>
          <p:nvPr/>
        </p:nvSpPr>
        <p:spPr bwMode="auto">
          <a:xfrm>
            <a:off x="685800" y="152400"/>
            <a:ext cx="4038600" cy="6448425"/>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Tim Berners-Lee graduated from </a:t>
            </a:r>
            <a:r>
              <a:rPr lang="en-US" sz="1600">
                <a:solidFill>
                  <a:srgbClr val="000000"/>
                </a:solidFill>
                <a:latin typeface="Times New Roman" pitchFamily="18" charset="0"/>
                <a:hlinkClick r:id="rId2"/>
              </a:rPr>
              <a:t>the </a:t>
            </a:r>
            <a:r>
              <a:rPr lang="en-US" sz="16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r>
              <a:rPr lang="en-US" sz="16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p:txBody>
      </p:sp>
      <p:sp>
        <p:nvSpPr>
          <p:cNvPr id="135171" name="Text Box 3"/>
          <p:cNvSpPr txBox="1">
            <a:spLocks noChangeArrowheads="1"/>
          </p:cNvSpPr>
          <p:nvPr/>
        </p:nvSpPr>
        <p:spPr bwMode="auto">
          <a:xfrm>
            <a:off x="4648200" y="165100"/>
            <a:ext cx="3962400" cy="669290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From 1981 until 1984, Tim worked at John Poole's Image Computer Systems Ltd,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r>
              <a:rPr lang="en-US" sz="16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"httpd", and the first client, "WorldWideWeb" a what-you-see-is-what-you-get hypertext browser/editor which ran in the NeXTStep environment. This work was started in October 1990, and the program "WorldWideWeb" first made available within CERN in December, and on the Internet at large in the summer of 1991.</a:t>
            </a:r>
          </a:p>
          <a:p>
            <a:endParaRPr lang="en-US" sz="1600">
              <a:solidFill>
                <a:srgbClr val="000000"/>
              </a:solidFill>
              <a:latin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Text Box 2"/>
          <p:cNvSpPr txBox="1">
            <a:spLocks noChangeArrowheads="1"/>
          </p:cNvSpPr>
          <p:nvPr/>
        </p:nvSpPr>
        <p:spPr bwMode="auto">
          <a:xfrm>
            <a:off x="381000" y="152400"/>
            <a:ext cx="4038600" cy="6692900"/>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Tim Berners-Lee graduated from </a:t>
            </a:r>
            <a:r>
              <a:rPr lang="en-US" sz="1600">
                <a:solidFill>
                  <a:srgbClr val="000000"/>
                </a:solidFill>
                <a:latin typeface="Times New Roman" pitchFamily="18" charset="0"/>
                <a:hlinkClick r:id="rId2"/>
              </a:rPr>
              <a:t>the </a:t>
            </a:r>
            <a:r>
              <a:rPr lang="en-US" sz="1600">
                <a:solidFill>
                  <a:srgbClr val="000000"/>
                </a:solidFill>
                <a:latin typeface="Times New Roman" pitchFamily="18" charset="0"/>
              </a:rPr>
              <a:t>Queen's College at Oxford University, England, 1976. Whilst there he built his first computer with a soldering iron, TTL gates, an M6800 processor and an old television.  He spent two years with Plessey Telecommunications Ltd  (Poole, Dorset, UK) a major UK Telecom equipment manufacturer, working on distributed transaction systems, message relays, and bar code technology.</a:t>
            </a:r>
          </a:p>
          <a:p>
            <a:endParaRPr lang="en-US" sz="1600">
              <a:solidFill>
                <a:srgbClr val="000000"/>
              </a:solidFill>
              <a:latin typeface="Times New Roman" pitchFamily="18" charset="0"/>
            </a:endParaRPr>
          </a:p>
          <a:p>
            <a:r>
              <a:rPr lang="en-US" sz="1600">
                <a:solidFill>
                  <a:srgbClr val="000000"/>
                </a:solidFill>
                <a:latin typeface="Times New Roman" pitchFamily="18" charset="0"/>
              </a:rPr>
              <a:t>In 1978 Tim left Plessey to join D.G Nash Ltd (Ferndown, Dorset, UK), where he wrote among other things typesetting software for intelligent printers, and a multitasking operating system.  A year and a half spent as an independent consultant included a six month stint (Jun-Dec 1980)as consultant software engineer at </a:t>
            </a:r>
            <a:r>
              <a:rPr lang="en-US" sz="1600">
                <a:solidFill>
                  <a:srgbClr val="000000"/>
                </a:solidFill>
                <a:latin typeface="Times New Roman" pitchFamily="18" charset="0"/>
                <a:hlinkClick r:id="rId3"/>
              </a:rPr>
              <a:t>CERN</a:t>
            </a:r>
            <a:r>
              <a:rPr lang="en-US" sz="1600">
                <a:solidFill>
                  <a:srgbClr val="000000"/>
                </a:solidFill>
                <a:latin typeface="Times New Roman" pitchFamily="18" charset="0"/>
              </a:rPr>
              <a:t>, the European Particle Physics Laboratory in Geneva, Switzerland. Whilst there, he wrote for his own private use his first program for storing information including using random associations. Named "Enquire", and never published, this program formed the conceptual basis for the future development of the World Wide Web.</a:t>
            </a:r>
          </a:p>
        </p:txBody>
      </p:sp>
      <p:sp>
        <p:nvSpPr>
          <p:cNvPr id="136195" name="Text Box 3"/>
          <p:cNvSpPr txBox="1">
            <a:spLocks noChangeArrowheads="1"/>
          </p:cNvSpPr>
          <p:nvPr/>
        </p:nvSpPr>
        <p:spPr bwMode="auto">
          <a:xfrm>
            <a:off x="4953000" y="165100"/>
            <a:ext cx="3962400" cy="6937375"/>
          </a:xfrm>
          <a:prstGeom prst="rect">
            <a:avLst/>
          </a:prstGeom>
          <a:noFill/>
          <a:ln w="9525">
            <a:noFill/>
            <a:miter lim="800000"/>
            <a:headEnd/>
            <a:tailEnd/>
          </a:ln>
          <a:effectLst/>
        </p:spPr>
        <p:txBody>
          <a:bodyPr>
            <a:spAutoFit/>
          </a:bodyPr>
          <a:lstStyle/>
          <a:p>
            <a:r>
              <a:rPr lang="en-US" sz="1600">
                <a:solidFill>
                  <a:srgbClr val="000000"/>
                </a:solidFill>
                <a:latin typeface="Times New Roman" pitchFamily="18" charset="0"/>
              </a:rPr>
              <a:t>From 1981 until 1984, Tim worked at John Poole's Image Computer Systems Ltd, with technical design responsibility. Work here included real time control firmware, graphics and communications software, and a generic macro language. In 1984, he took up a fellowship at CERN, to work on distributed real-time systems for scientific data acquisition and system control. Among other things, he worked on FASTBUS system software and designed a heterogeneous remote procedure call system.</a:t>
            </a:r>
          </a:p>
          <a:p>
            <a:endParaRPr lang="en-US" sz="1600">
              <a:solidFill>
                <a:srgbClr val="000000"/>
              </a:solidFill>
              <a:latin typeface="Times New Roman" pitchFamily="18" charset="0"/>
            </a:endParaRPr>
          </a:p>
          <a:p>
            <a:r>
              <a:rPr lang="en-US" sz="1600">
                <a:solidFill>
                  <a:srgbClr val="000000"/>
                </a:solidFill>
                <a:latin typeface="Times New Roman" pitchFamily="18" charset="0"/>
              </a:rPr>
              <a:t>In 1989, he proposed a global hypertext project, to be known as the World Wide Web. Based on the earlier "Enquire" work, it was designed to allow people to work together by combining their knowledge in a web of hypertext documents. He wrote the first World Wide Web server, "httpd", and the first client, "WorldWideWeb" a what-you-see-is-what-you-get hypertext browser/editor which ran in the NeXTStep environment. This work was started in October 1990, and the program "WorldWideWeb" first made available within CERN in December, and on the Internet at large in the summer of 1991.</a:t>
            </a:r>
          </a:p>
          <a:p>
            <a:endParaRPr lang="en-US" sz="1600">
              <a:solidFill>
                <a:srgbClr val="000000"/>
              </a:solidFill>
              <a:latin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AutoShape 2"/>
          <p:cNvSpPr>
            <a:spLocks noGrp="1" noChangeArrowheads="1"/>
          </p:cNvSpPr>
          <p:nvPr>
            <p:ph type="title"/>
          </p:nvPr>
        </p:nvSpPr>
        <p:spPr/>
        <p:txBody>
          <a:bodyPr/>
          <a:lstStyle/>
          <a:p>
            <a:r>
              <a:rPr lang="en-US"/>
              <a:t>Guidelines for Site Design</a:t>
            </a:r>
          </a:p>
        </p:txBody>
      </p:sp>
      <p:sp>
        <p:nvSpPr>
          <p:cNvPr id="137219"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solidFill>
                  <a:srgbClr val="B2B2B2"/>
                </a:solidFill>
              </a:rPr>
              <a:t>Separate paragraphs</a:t>
            </a:r>
          </a:p>
          <a:p>
            <a:pPr lvl="1"/>
            <a:r>
              <a:rPr lang="en-US">
                <a:solidFill>
                  <a:srgbClr val="B2B2B2"/>
                </a:solidFill>
              </a:rPr>
              <a:t>Leave white space around text</a:t>
            </a:r>
          </a:p>
          <a:p>
            <a:pPr lvl="1"/>
            <a:r>
              <a:rPr lang="en-US"/>
              <a:t>Organize around a single axis</a:t>
            </a:r>
          </a:p>
          <a:p>
            <a:pPr lvl="2"/>
            <a:r>
              <a:rPr lang="en-US"/>
              <a:t>Line up text, graphics, images, etc.</a:t>
            </a:r>
          </a:p>
          <a:p>
            <a:pPr lvl="2"/>
            <a:r>
              <a:rPr lang="en-US"/>
              <a:t>Left, center, or right</a:t>
            </a:r>
          </a:p>
          <a:p>
            <a:pPr lvl="2"/>
            <a:r>
              <a:rPr lang="en-US"/>
              <a:t>Only one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AutoShape 2"/>
          <p:cNvSpPr>
            <a:spLocks noGrp="1" noChangeArrowheads="1"/>
          </p:cNvSpPr>
          <p:nvPr>
            <p:ph type="title"/>
          </p:nvPr>
        </p:nvSpPr>
        <p:spPr/>
        <p:txBody>
          <a:bodyPr/>
          <a:lstStyle/>
          <a:p>
            <a:r>
              <a:rPr lang="en-US"/>
              <a:t>Guidelines for Site Design</a:t>
            </a:r>
          </a:p>
        </p:txBody>
      </p:sp>
      <p:sp>
        <p:nvSpPr>
          <p:cNvPr id="138243"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solidFill>
                  <a:srgbClr val="B2B2B2"/>
                </a:solidFill>
              </a:rPr>
              <a:t>Separate paragraphs</a:t>
            </a:r>
          </a:p>
          <a:p>
            <a:pPr lvl="1"/>
            <a:r>
              <a:rPr lang="en-US">
                <a:solidFill>
                  <a:srgbClr val="B2B2B2"/>
                </a:solidFill>
              </a:rPr>
              <a:t>Leave white space around text</a:t>
            </a:r>
          </a:p>
          <a:p>
            <a:pPr lvl="1"/>
            <a:r>
              <a:rPr lang="en-US">
                <a:solidFill>
                  <a:srgbClr val="B2B2B2"/>
                </a:solidFill>
              </a:rPr>
              <a:t>Organize around a single axis</a:t>
            </a:r>
          </a:p>
          <a:p>
            <a:pPr lvl="1"/>
            <a:r>
              <a:rPr lang="en-US"/>
              <a:t>Balance visually</a:t>
            </a:r>
          </a:p>
          <a:p>
            <a:pPr lvl="2"/>
            <a:r>
              <a:rPr lang="en-US"/>
              <a:t>Top – bottom</a:t>
            </a:r>
          </a:p>
          <a:p>
            <a:pPr lvl="2"/>
            <a:r>
              <a:rPr lang="en-US"/>
              <a:t>Left – right</a:t>
            </a:r>
          </a:p>
          <a:p>
            <a:pPr lvl="2"/>
            <a:r>
              <a:rPr lang="en-US"/>
              <a:t>Don’t concentrate items in one area</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AutoShape 2"/>
          <p:cNvSpPr>
            <a:spLocks noGrp="1" noChangeArrowheads="1"/>
          </p:cNvSpPr>
          <p:nvPr>
            <p:ph type="title"/>
          </p:nvPr>
        </p:nvSpPr>
        <p:spPr/>
        <p:txBody>
          <a:bodyPr/>
          <a:lstStyle/>
          <a:p>
            <a:r>
              <a:rPr lang="en-US"/>
              <a:t>Guidelines for Site Design</a:t>
            </a:r>
          </a:p>
        </p:txBody>
      </p:sp>
      <p:sp>
        <p:nvSpPr>
          <p:cNvPr id="139267" name="Rectangle 3"/>
          <p:cNvSpPr>
            <a:spLocks noGrp="1" noChangeArrowheads="1"/>
          </p:cNvSpPr>
          <p:nvPr>
            <p:ph type="body" idx="1"/>
          </p:nvPr>
        </p:nvSpPr>
        <p:spPr>
          <a:xfrm>
            <a:off x="838200" y="2362200"/>
            <a:ext cx="7693025" cy="4114800"/>
          </a:xfrm>
        </p:spPr>
        <p:txBody>
          <a:bodyPr/>
          <a:lstStyle/>
          <a:p>
            <a:r>
              <a:rPr lang="en-US"/>
              <a:t>Making text easy to read</a:t>
            </a:r>
          </a:p>
          <a:p>
            <a:pPr lvl="1"/>
            <a:r>
              <a:rPr lang="en-US">
                <a:solidFill>
                  <a:srgbClr val="B2B2B2"/>
                </a:solidFill>
              </a:rPr>
              <a:t>Headings should contrast with body text</a:t>
            </a:r>
          </a:p>
          <a:p>
            <a:pPr lvl="1"/>
            <a:r>
              <a:rPr lang="en-US">
                <a:solidFill>
                  <a:srgbClr val="B2B2B2"/>
                </a:solidFill>
              </a:rPr>
              <a:t>Separate paragraphs</a:t>
            </a:r>
          </a:p>
          <a:p>
            <a:pPr lvl="1"/>
            <a:r>
              <a:rPr lang="en-US">
                <a:solidFill>
                  <a:srgbClr val="B2B2B2"/>
                </a:solidFill>
              </a:rPr>
              <a:t>Leave white space around text</a:t>
            </a:r>
          </a:p>
          <a:p>
            <a:pPr lvl="1"/>
            <a:r>
              <a:rPr lang="en-US">
                <a:solidFill>
                  <a:srgbClr val="B2B2B2"/>
                </a:solidFill>
              </a:rPr>
              <a:t>Organize around a single axis</a:t>
            </a:r>
          </a:p>
          <a:p>
            <a:pPr lvl="1"/>
            <a:r>
              <a:rPr lang="en-US">
                <a:solidFill>
                  <a:srgbClr val="B2B2B2"/>
                </a:solidFill>
              </a:rPr>
              <a:t>Balance visually</a:t>
            </a:r>
          </a:p>
          <a:p>
            <a:pPr lvl="1"/>
            <a:r>
              <a:rPr lang="en-US"/>
              <a:t>The simpler the better</a:t>
            </a:r>
          </a:p>
          <a:p>
            <a:pPr lvl="2"/>
            <a:r>
              <a:rPr lang="en-US"/>
              <a:t>Every element you add competes for the user’s attention</a:t>
            </a:r>
          </a:p>
          <a:p>
            <a:pPr lvl="2"/>
            <a:r>
              <a:rPr lang="en-US"/>
              <a:t>Don’t </a:t>
            </a:r>
            <a:r>
              <a:rPr lang="en-US">
                <a:hlinkClick r:id="rId2"/>
              </a:rPr>
              <a:t>distract</a:t>
            </a:r>
            <a:r>
              <a:rPr lang="en-US"/>
              <a:t> the user from the page’s central idea</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“Worlds worst website”</a:t>
            </a:r>
            <a:endParaRPr lang="en-US" dirty="0"/>
          </a:p>
        </p:txBody>
      </p:sp>
      <p:sp>
        <p:nvSpPr>
          <p:cNvPr id="3" name="Content Placeholder 2"/>
          <p:cNvSpPr>
            <a:spLocks noGrp="1"/>
          </p:cNvSpPr>
          <p:nvPr>
            <p:ph idx="1"/>
          </p:nvPr>
        </p:nvSpPr>
        <p:spPr/>
        <p:txBody>
          <a:bodyPr/>
          <a:lstStyle/>
          <a:p>
            <a:r>
              <a:rPr lang="en-US" sz="2000" dirty="0" smtClean="0">
                <a:hlinkClick r:id="rId2"/>
              </a:rPr>
              <a:t>http://www.angelfire.com/super/badwebs/</a:t>
            </a:r>
            <a:r>
              <a:rPr lang="en-US" sz="2000" dirty="0" smtClean="0"/>
              <a:t> </a:t>
            </a:r>
          </a:p>
          <a:p>
            <a:r>
              <a:rPr lang="en-US" sz="2000" dirty="0" smtClean="0">
                <a:hlinkClick r:id="rId3"/>
              </a:rPr>
              <a:t>http://www.pcworld.com/article/127116/the_25_worst_web_sites.html</a:t>
            </a:r>
            <a:r>
              <a:rPr lang="en-US" sz="2000" dirty="0" smtClean="0"/>
              <a:t> </a:t>
            </a:r>
          </a:p>
          <a:p>
            <a:r>
              <a:rPr lang="en-US" sz="2000" dirty="0" smtClean="0">
                <a:hlinkClick r:id="rId4"/>
              </a:rPr>
              <a:t>http://www.theworstwebsite.com/</a:t>
            </a:r>
            <a:endParaRPr lang="en-US" sz="2000" dirty="0" smtClean="0"/>
          </a:p>
          <a:p>
            <a:r>
              <a:rPr lang="en-US" sz="2000" dirty="0" smtClean="0">
                <a:hlinkClick r:id="rId5"/>
              </a:rPr>
              <a:t>http://www.manolith.com/2009/08/25/worst-website-designs/</a:t>
            </a:r>
            <a:r>
              <a:rPr lang="en-US" sz="2000" dirty="0" smtClean="0"/>
              <a:t>  </a:t>
            </a:r>
          </a:p>
          <a:p>
            <a:r>
              <a:rPr lang="en-US" sz="2000" dirty="0" smtClean="0">
                <a:hlinkClick r:id="rId6"/>
              </a:rPr>
              <a:t>http://thooghun.hubpages.com/hub/The-Worlds-Worst-Websites</a:t>
            </a:r>
            <a:r>
              <a:rPr lang="en-US" sz="2000" dirty="0" smtClean="0"/>
              <a:t> </a:t>
            </a:r>
            <a:endParaRPr lang="en-US" dirty="0"/>
          </a:p>
        </p:txBody>
      </p:sp>
      <p:sp>
        <p:nvSpPr>
          <p:cNvPr id="4" name="Footer Placeholder 3"/>
          <p:cNvSpPr>
            <a:spLocks noGrp="1"/>
          </p:cNvSpPr>
          <p:nvPr>
            <p:ph type="ftr" sz="quarter" idx="10"/>
          </p:nvPr>
        </p:nvSpPr>
        <p:spPr/>
        <p:txBody>
          <a:bodyPr/>
          <a:lstStyle/>
          <a:p>
            <a:pPr>
              <a:defRPr/>
            </a:pPr>
            <a:r>
              <a:rPr lang="en-US" smtClean="0"/>
              <a:t>ITIS 2300  8/24/2003 7:57 PM	</a:t>
            </a:r>
            <a:fld id="{B775374F-5328-4169-B5EE-FC794EFBB3C1}" type="slidenum">
              <a:rPr lang="en-US" smtClean="0"/>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p:spPr>
        <p:txBody>
          <a:bodyPr/>
          <a:lstStyle/>
          <a:p>
            <a:r>
              <a:rPr lang="en-US" smtClean="0"/>
              <a:t>ITIS 2300  8/24/2003 7:57 PM	</a:t>
            </a:r>
            <a:fld id="{3BC3859A-1D40-40D2-A21D-853130389F41}" type="slidenum">
              <a:rPr lang="en-US" smtClean="0"/>
              <a:pPr/>
              <a:t>49</a:t>
            </a:fld>
            <a:endParaRPr lang="en-US" smtClean="0"/>
          </a:p>
        </p:txBody>
      </p:sp>
      <p:sp>
        <p:nvSpPr>
          <p:cNvPr id="33795" name="AutoShape 2"/>
          <p:cNvSpPr>
            <a:spLocks noGrp="1" noChangeArrowheads="1"/>
          </p:cNvSpPr>
          <p:nvPr>
            <p:ph type="title"/>
          </p:nvPr>
        </p:nvSpPr>
        <p:spPr/>
        <p:txBody>
          <a:bodyPr/>
          <a:lstStyle/>
          <a:p>
            <a:pPr eaLnBrk="1" hangingPunct="1"/>
            <a:r>
              <a:rPr lang="en-US" smtClean="0"/>
              <a:t>Summary</a:t>
            </a:r>
          </a:p>
        </p:txBody>
      </p:sp>
      <p:sp>
        <p:nvSpPr>
          <p:cNvPr id="33796" name="Rectangle 3"/>
          <p:cNvSpPr>
            <a:spLocks noGrp="1" noChangeArrowheads="1"/>
          </p:cNvSpPr>
          <p:nvPr>
            <p:ph type="body" idx="1"/>
          </p:nvPr>
        </p:nvSpPr>
        <p:spPr>
          <a:xfrm>
            <a:off x="838200" y="2362200"/>
            <a:ext cx="7693025" cy="4267200"/>
          </a:xfrm>
        </p:spPr>
        <p:txBody>
          <a:bodyPr/>
          <a:lstStyle/>
          <a:p>
            <a:pPr eaLnBrk="1" hangingPunct="1">
              <a:lnSpc>
                <a:spcPct val="80000"/>
              </a:lnSpc>
            </a:pP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4294967295"/>
          </p:nvPr>
        </p:nvSpPr>
        <p:spPr>
          <a:xfrm>
            <a:off x="152400" y="6245225"/>
            <a:ext cx="3810000" cy="476250"/>
          </a:xfrm>
          <a:prstGeom prst="rect">
            <a:avLst/>
          </a:prstGeom>
          <a:noFill/>
        </p:spPr>
        <p:txBody>
          <a:bodyPr/>
          <a:lstStyle/>
          <a:p>
            <a:r>
              <a:rPr lang="en-US"/>
              <a:t>Baehr</a:t>
            </a:r>
          </a:p>
          <a:p>
            <a:r>
              <a:rPr lang="en-US" i="1"/>
              <a:t>Web Development: A Visual-Spatial Approach</a:t>
            </a:r>
          </a:p>
          <a:p>
            <a:r>
              <a:rPr lang="en-US"/>
              <a:t>Copyright © 2007 by Pearson Education, Inc.  All rights reserved.</a:t>
            </a:r>
          </a:p>
        </p:txBody>
      </p:sp>
      <p:sp>
        <p:nvSpPr>
          <p:cNvPr id="17411" name="Rectangle 2"/>
          <p:cNvSpPr>
            <a:spLocks noGrp="1" noChangeArrowheads="1"/>
          </p:cNvSpPr>
          <p:nvPr>
            <p:ph type="title"/>
          </p:nvPr>
        </p:nvSpPr>
        <p:spPr/>
        <p:txBody>
          <a:bodyPr/>
          <a:lstStyle/>
          <a:p>
            <a:pPr eaLnBrk="1" hangingPunct="1"/>
            <a:r>
              <a:rPr lang="en-US" smtClean="0"/>
              <a:t>Visual-Spatial Approach</a:t>
            </a:r>
          </a:p>
        </p:txBody>
      </p:sp>
      <p:sp>
        <p:nvSpPr>
          <p:cNvPr id="17412" name="Rectangle 3"/>
          <p:cNvSpPr>
            <a:spLocks noGrp="1" noChangeArrowheads="1"/>
          </p:cNvSpPr>
          <p:nvPr>
            <p:ph type="body" idx="1"/>
          </p:nvPr>
        </p:nvSpPr>
        <p:spPr/>
        <p:txBody>
          <a:bodyPr>
            <a:normAutofit/>
          </a:bodyPr>
          <a:lstStyle/>
          <a:p>
            <a:pPr eaLnBrk="1" hangingPunct="1">
              <a:lnSpc>
                <a:spcPct val="90000"/>
              </a:lnSpc>
            </a:pPr>
            <a:r>
              <a:rPr lang="en-US" sz="2400" dirty="0" smtClean="0"/>
              <a:t>Visual-spatial thinking provides a unique understanding of:</a:t>
            </a:r>
          </a:p>
          <a:p>
            <a:pPr lvl="1" eaLnBrk="1" hangingPunct="1">
              <a:lnSpc>
                <a:spcPct val="90000"/>
              </a:lnSpc>
            </a:pPr>
            <a:r>
              <a:rPr lang="en-US" sz="2000" dirty="0" smtClean="0"/>
              <a:t>User perception within their field of vision</a:t>
            </a:r>
          </a:p>
          <a:p>
            <a:pPr lvl="1" eaLnBrk="1" hangingPunct="1">
              <a:lnSpc>
                <a:spcPct val="90000"/>
              </a:lnSpc>
            </a:pPr>
            <a:r>
              <a:rPr lang="en-US" sz="2000" dirty="0" smtClean="0"/>
              <a:t>Consider how users</a:t>
            </a:r>
          </a:p>
          <a:p>
            <a:pPr lvl="2" eaLnBrk="1" hangingPunct="1">
              <a:lnSpc>
                <a:spcPct val="90000"/>
              </a:lnSpc>
            </a:pPr>
            <a:r>
              <a:rPr lang="en-US" sz="1600" dirty="0" smtClean="0"/>
              <a:t>Focus</a:t>
            </a:r>
          </a:p>
          <a:p>
            <a:pPr lvl="2" eaLnBrk="1" hangingPunct="1">
              <a:lnSpc>
                <a:spcPct val="90000"/>
              </a:lnSpc>
            </a:pPr>
            <a:r>
              <a:rPr lang="en-US" sz="1600" dirty="0" smtClean="0"/>
              <a:t>Select</a:t>
            </a:r>
          </a:p>
          <a:p>
            <a:pPr lvl="2" eaLnBrk="1" hangingPunct="1">
              <a:lnSpc>
                <a:spcPct val="90000"/>
              </a:lnSpc>
            </a:pPr>
            <a:r>
              <a:rPr lang="en-US" sz="1600" dirty="0" smtClean="0"/>
              <a:t>Discern</a:t>
            </a:r>
          </a:p>
          <a:p>
            <a:pPr lvl="2" eaLnBrk="1" hangingPunct="1">
              <a:lnSpc>
                <a:spcPct val="90000"/>
              </a:lnSpc>
            </a:pPr>
            <a:r>
              <a:rPr lang="en-US" sz="1600" dirty="0" smtClean="0"/>
              <a:t>Conceptualize elements</a:t>
            </a:r>
          </a:p>
          <a:p>
            <a:pPr eaLnBrk="1" hangingPunct="1">
              <a:lnSpc>
                <a:spcPct val="90000"/>
              </a:lnSpc>
            </a:pPr>
            <a:endParaRPr lang="en-US" sz="2400" dirty="0" smtClean="0"/>
          </a:p>
          <a:p>
            <a:pPr eaLnBrk="1" hangingPunct="1">
              <a:lnSpc>
                <a:spcPct val="90000"/>
              </a:lnSpc>
            </a:pPr>
            <a:endParaRPr lang="en-US" sz="2400"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p:spPr>
        <p:txBody>
          <a:bodyPr/>
          <a:lstStyle/>
          <a:p>
            <a:r>
              <a:rPr lang="en-US" smtClean="0"/>
              <a:t>ITIS 2300  8/24/2003 7:57 PM	</a:t>
            </a:r>
            <a:fld id="{802AB664-9D98-4E92-AB0E-31ABA4AD6FFB}" type="slidenum">
              <a:rPr lang="en-US" smtClean="0"/>
              <a:pPr/>
              <a:t>50</a:t>
            </a:fld>
            <a:endParaRPr lang="en-US" smtClean="0"/>
          </a:p>
        </p:txBody>
      </p:sp>
      <p:sp>
        <p:nvSpPr>
          <p:cNvPr id="34819" name="AutoShape 2"/>
          <p:cNvSpPr>
            <a:spLocks noGrp="1" noChangeArrowheads="1"/>
          </p:cNvSpPr>
          <p:nvPr>
            <p:ph type="title"/>
          </p:nvPr>
        </p:nvSpPr>
        <p:spPr/>
        <p:txBody>
          <a:bodyPr/>
          <a:lstStyle/>
          <a:p>
            <a:pPr eaLnBrk="1" hangingPunct="1"/>
            <a:r>
              <a:rPr lang="en-US" smtClean="0"/>
              <a:t>Assignment</a:t>
            </a:r>
            <a:endParaRPr lang="en-US" sz="2800" smtClean="0"/>
          </a:p>
        </p:txBody>
      </p:sp>
      <p:sp>
        <p:nvSpPr>
          <p:cNvPr id="34820" name="Rectangle 3"/>
          <p:cNvSpPr>
            <a:spLocks noGrp="1" noChangeArrowheads="1"/>
          </p:cNvSpPr>
          <p:nvPr>
            <p:ph type="body" idx="1"/>
          </p:nvPr>
        </p:nvSpPr>
        <p:spPr>
          <a:xfrm>
            <a:off x="838200" y="2362200"/>
            <a:ext cx="7693025" cy="4191000"/>
          </a:xfrm>
        </p:spPr>
        <p:txBody>
          <a:bodyPr/>
          <a:lstStyle/>
          <a:p>
            <a:pPr eaLnBrk="1" hangingPunct="1">
              <a:lnSpc>
                <a:spcPct val="80000"/>
              </a:lnSpc>
            </a:pPr>
            <a:r>
              <a:rPr lang="en-US" sz="2400" smtClean="0"/>
              <a:t>None</a:t>
            </a:r>
            <a:endParaRPr 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4294967295"/>
          </p:nvPr>
        </p:nvSpPr>
        <p:spPr>
          <a:xfrm>
            <a:off x="152400" y="6245225"/>
            <a:ext cx="3810000" cy="476250"/>
          </a:xfrm>
          <a:prstGeom prst="rect">
            <a:avLst/>
          </a:prstGeom>
          <a:noFill/>
        </p:spPr>
        <p:txBody>
          <a:bodyPr/>
          <a:lstStyle/>
          <a:p>
            <a:r>
              <a:rPr lang="en-US"/>
              <a:t>Baehr</a:t>
            </a:r>
          </a:p>
          <a:p>
            <a:r>
              <a:rPr lang="en-US" i="1"/>
              <a:t>Web Development: A Visual-Spatial Approach</a:t>
            </a:r>
          </a:p>
          <a:p>
            <a:r>
              <a:rPr lang="en-US"/>
              <a:t>Copyright © 2007 by Pearson Education, Inc.  All rights reserved.</a:t>
            </a:r>
          </a:p>
        </p:txBody>
      </p:sp>
      <p:sp>
        <p:nvSpPr>
          <p:cNvPr id="17411" name="Rectangle 2"/>
          <p:cNvSpPr>
            <a:spLocks noGrp="1" noChangeArrowheads="1"/>
          </p:cNvSpPr>
          <p:nvPr>
            <p:ph type="title"/>
          </p:nvPr>
        </p:nvSpPr>
        <p:spPr/>
        <p:txBody>
          <a:bodyPr/>
          <a:lstStyle/>
          <a:p>
            <a:pPr eaLnBrk="1" hangingPunct="1"/>
            <a:r>
              <a:rPr lang="en-US" smtClean="0"/>
              <a:t>Visual-Spatial Approach</a:t>
            </a:r>
          </a:p>
        </p:txBody>
      </p:sp>
      <p:sp>
        <p:nvSpPr>
          <p:cNvPr id="17412" name="Rectangle 3"/>
          <p:cNvSpPr>
            <a:spLocks noGrp="1" noChangeArrowheads="1"/>
          </p:cNvSpPr>
          <p:nvPr>
            <p:ph type="body" idx="1"/>
          </p:nvPr>
        </p:nvSpPr>
        <p:spPr/>
        <p:txBody>
          <a:bodyPr>
            <a:normAutofit/>
          </a:bodyPr>
          <a:lstStyle/>
          <a:p>
            <a:pPr eaLnBrk="1" hangingPunct="1">
              <a:lnSpc>
                <a:spcPct val="90000"/>
              </a:lnSpc>
            </a:pPr>
            <a:r>
              <a:rPr lang="en-US" dirty="0" smtClean="0"/>
              <a:t>Knowing the visual syntax</a:t>
            </a:r>
          </a:p>
          <a:p>
            <a:pPr lvl="1" eaLnBrk="1" hangingPunct="1">
              <a:lnSpc>
                <a:spcPct val="90000"/>
              </a:lnSpc>
            </a:pPr>
            <a:r>
              <a:rPr lang="en-US" dirty="0" smtClean="0"/>
              <a:t>e.g. the normal viewing pattern used by our eyes when scanning a page or screen</a:t>
            </a:r>
          </a:p>
          <a:p>
            <a:pPr eaLnBrk="1" hangingPunct="1">
              <a:lnSpc>
                <a:spcPct val="90000"/>
              </a:lnSpc>
            </a:pPr>
            <a:r>
              <a:rPr lang="en-US" dirty="0" smtClean="0"/>
              <a:t>Helps designers arrange interface elements on a screen</a:t>
            </a:r>
          </a:p>
          <a:p>
            <a:pPr eaLnBrk="1" hangingPunct="1">
              <a:lnSpc>
                <a:spcPct val="90000"/>
              </a:lnSpc>
              <a:buNone/>
            </a:pPr>
            <a:endParaRPr lang="en-US"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4294967295"/>
          </p:nvPr>
        </p:nvSpPr>
        <p:spPr>
          <a:xfrm>
            <a:off x="152400" y="6245225"/>
            <a:ext cx="3810000" cy="476250"/>
          </a:xfrm>
          <a:prstGeom prst="rect">
            <a:avLst/>
          </a:prstGeom>
          <a:noFill/>
        </p:spPr>
        <p:txBody>
          <a:bodyPr/>
          <a:lstStyle/>
          <a:p>
            <a:r>
              <a:rPr lang="en-US"/>
              <a:t>Baehr</a:t>
            </a:r>
          </a:p>
          <a:p>
            <a:r>
              <a:rPr lang="en-US" i="1"/>
              <a:t>Web Development: A Visual-Spatial Approach</a:t>
            </a:r>
          </a:p>
          <a:p>
            <a:r>
              <a:rPr lang="en-US"/>
              <a:t>Copyright © 2007 by Pearson Education, Inc.  All rights reserved.</a:t>
            </a:r>
          </a:p>
        </p:txBody>
      </p:sp>
      <p:sp>
        <p:nvSpPr>
          <p:cNvPr id="17411" name="Rectangle 2"/>
          <p:cNvSpPr>
            <a:spLocks noGrp="1" noChangeArrowheads="1"/>
          </p:cNvSpPr>
          <p:nvPr>
            <p:ph type="title"/>
          </p:nvPr>
        </p:nvSpPr>
        <p:spPr/>
        <p:txBody>
          <a:bodyPr/>
          <a:lstStyle/>
          <a:p>
            <a:pPr eaLnBrk="1" hangingPunct="1"/>
            <a:r>
              <a:rPr lang="en-US" smtClean="0"/>
              <a:t>Visual-Spatial Approach</a:t>
            </a:r>
          </a:p>
        </p:txBody>
      </p:sp>
      <p:sp>
        <p:nvSpPr>
          <p:cNvPr id="17412" name="Rectangle 3"/>
          <p:cNvSpPr>
            <a:spLocks noGrp="1" noChangeArrowheads="1"/>
          </p:cNvSpPr>
          <p:nvPr>
            <p:ph type="body" idx="1"/>
          </p:nvPr>
        </p:nvSpPr>
        <p:spPr/>
        <p:txBody>
          <a:bodyPr>
            <a:normAutofit/>
          </a:bodyPr>
          <a:lstStyle/>
          <a:p>
            <a:pPr eaLnBrk="1" hangingPunct="1">
              <a:lnSpc>
                <a:spcPct val="90000"/>
              </a:lnSpc>
            </a:pPr>
            <a:r>
              <a:rPr lang="en-US" sz="2400" dirty="0" smtClean="0"/>
              <a:t>Guidelines for visual-spatial design should incorporate the five concepts: </a:t>
            </a:r>
          </a:p>
          <a:p>
            <a:pPr lvl="1" eaLnBrk="1" hangingPunct="1">
              <a:lnSpc>
                <a:spcPct val="90000"/>
              </a:lnSpc>
            </a:pPr>
            <a:r>
              <a:rPr lang="en-US" sz="2000" i="1" dirty="0" smtClean="0"/>
              <a:t>Visual focus</a:t>
            </a:r>
          </a:p>
          <a:p>
            <a:pPr lvl="1" eaLnBrk="1" hangingPunct="1">
              <a:lnSpc>
                <a:spcPct val="90000"/>
              </a:lnSpc>
            </a:pPr>
            <a:r>
              <a:rPr lang="en-US" sz="2000" i="1" dirty="0" smtClean="0"/>
              <a:t>Problem solving</a:t>
            </a:r>
          </a:p>
          <a:p>
            <a:pPr lvl="1" eaLnBrk="1" hangingPunct="1">
              <a:lnSpc>
                <a:spcPct val="90000"/>
              </a:lnSpc>
            </a:pPr>
            <a:r>
              <a:rPr lang="en-US" sz="2000" i="1" dirty="0" smtClean="0"/>
              <a:t>Contextual</a:t>
            </a:r>
          </a:p>
          <a:p>
            <a:pPr lvl="1" eaLnBrk="1" hangingPunct="1">
              <a:lnSpc>
                <a:spcPct val="90000"/>
              </a:lnSpc>
            </a:pPr>
            <a:r>
              <a:rPr lang="en-US" sz="2000" i="1" dirty="0" smtClean="0"/>
              <a:t>Conceptual</a:t>
            </a:r>
          </a:p>
          <a:p>
            <a:pPr lvl="1" eaLnBrk="1" hangingPunct="1">
              <a:lnSpc>
                <a:spcPct val="90000"/>
              </a:lnSpc>
            </a:pPr>
            <a:r>
              <a:rPr lang="en-US" sz="2000" i="1" dirty="0" smtClean="0"/>
              <a:t>Wholeness</a:t>
            </a:r>
            <a:endParaRPr lang="en-US" sz="2000" dirty="0" smtClean="0"/>
          </a:p>
          <a:p>
            <a:pPr eaLnBrk="1" hangingPunct="1">
              <a:lnSpc>
                <a:spcPct val="90000"/>
              </a:lnSpc>
            </a:pPr>
            <a:endParaRPr lang="en-US"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Target Users</a:t>
            </a:r>
            <a:endParaRPr lang="en-US" dirty="0"/>
          </a:p>
        </p:txBody>
      </p:sp>
      <p:sp>
        <p:nvSpPr>
          <p:cNvPr id="3" name="Content Placeholder 2"/>
          <p:cNvSpPr>
            <a:spLocks noGrp="1"/>
          </p:cNvSpPr>
          <p:nvPr>
            <p:ph idx="1"/>
          </p:nvPr>
        </p:nvSpPr>
        <p:spPr>
          <a:xfrm>
            <a:off x="838200" y="2362200"/>
            <a:ext cx="7924800" cy="3724275"/>
          </a:xfrm>
        </p:spPr>
        <p:txBody>
          <a:bodyPr/>
          <a:lstStyle/>
          <a:p>
            <a:r>
              <a:rPr lang="en-US" dirty="0" smtClean="0"/>
              <a:t>Who are the primary users?</a:t>
            </a:r>
          </a:p>
          <a:p>
            <a:r>
              <a:rPr lang="en-US" dirty="0" smtClean="0"/>
              <a:t>What will be typically done on this site?</a:t>
            </a:r>
          </a:p>
          <a:p>
            <a:r>
              <a:rPr lang="en-US" dirty="0" smtClean="0"/>
              <a:t>What information will be supplied by this site?</a:t>
            </a:r>
          </a:p>
          <a:p>
            <a:r>
              <a:rPr lang="en-US" dirty="0" smtClean="0"/>
              <a:t>Are there special requirements?</a:t>
            </a:r>
          </a:p>
          <a:p>
            <a:pPr lvl="1"/>
            <a:r>
              <a:rPr lang="en-US" dirty="0" smtClean="0"/>
              <a:t>Technological</a:t>
            </a:r>
          </a:p>
          <a:p>
            <a:pPr lvl="1"/>
            <a:r>
              <a:rPr lang="en-US" dirty="0" smtClean="0"/>
              <a:t>Language</a:t>
            </a:r>
          </a:p>
          <a:p>
            <a:r>
              <a:rPr lang="en-US" dirty="0" smtClean="0"/>
              <a:t>Will feed back be present?</a:t>
            </a:r>
            <a:endParaRPr lang="en-US" dirty="0"/>
          </a:p>
        </p:txBody>
      </p:sp>
      <p:sp>
        <p:nvSpPr>
          <p:cNvPr id="4" name="Footer Placeholder 3"/>
          <p:cNvSpPr>
            <a:spLocks noGrp="1"/>
          </p:cNvSpPr>
          <p:nvPr>
            <p:ph type="ftr" sz="quarter" idx="10"/>
          </p:nvPr>
        </p:nvSpPr>
        <p:spPr/>
        <p:txBody>
          <a:bodyPr/>
          <a:lstStyle/>
          <a:p>
            <a:pPr>
              <a:defRPr/>
            </a:pPr>
            <a:r>
              <a:rPr lang="en-US" smtClean="0"/>
              <a:t>ITIS 2300  8/24/2003 7:57 PM	</a:t>
            </a:r>
            <a:fld id="{B775374F-5328-4169-B5EE-FC794EFBB3C1}"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the Interface</a:t>
            </a:r>
            <a:endParaRPr lang="en-US" dirty="0"/>
          </a:p>
        </p:txBody>
      </p:sp>
      <p:sp>
        <p:nvSpPr>
          <p:cNvPr id="3" name="Content Placeholder 2"/>
          <p:cNvSpPr>
            <a:spLocks noGrp="1"/>
          </p:cNvSpPr>
          <p:nvPr>
            <p:ph idx="1"/>
          </p:nvPr>
        </p:nvSpPr>
        <p:spPr/>
        <p:txBody>
          <a:bodyPr/>
          <a:lstStyle/>
          <a:p>
            <a:r>
              <a:rPr lang="en-US" dirty="0" smtClean="0"/>
              <a:t>From page 149</a:t>
            </a:r>
          </a:p>
          <a:p>
            <a:pPr lvl="1"/>
            <a:r>
              <a:rPr lang="en-US" dirty="0" smtClean="0"/>
              <a:t>Visual Focus</a:t>
            </a:r>
          </a:p>
          <a:p>
            <a:pPr lvl="1"/>
            <a:r>
              <a:rPr lang="en-US" dirty="0" smtClean="0"/>
              <a:t>Problem Solving</a:t>
            </a:r>
          </a:p>
          <a:p>
            <a:pPr lvl="1"/>
            <a:r>
              <a:rPr lang="en-US" dirty="0" smtClean="0"/>
              <a:t>Contextual</a:t>
            </a:r>
          </a:p>
          <a:p>
            <a:pPr lvl="1"/>
            <a:r>
              <a:rPr lang="en-US" dirty="0" smtClean="0"/>
              <a:t>Conceptual</a:t>
            </a:r>
          </a:p>
          <a:p>
            <a:pPr lvl="1"/>
            <a:r>
              <a:rPr lang="en-US" dirty="0" smtClean="0"/>
              <a:t>Wholeness</a:t>
            </a:r>
            <a:endParaRPr lang="en-US" dirty="0"/>
          </a:p>
        </p:txBody>
      </p:sp>
      <p:sp>
        <p:nvSpPr>
          <p:cNvPr id="4" name="Footer Placeholder 3"/>
          <p:cNvSpPr>
            <a:spLocks noGrp="1"/>
          </p:cNvSpPr>
          <p:nvPr>
            <p:ph type="ftr" sz="quarter" idx="10"/>
          </p:nvPr>
        </p:nvSpPr>
        <p:spPr/>
        <p:txBody>
          <a:bodyPr/>
          <a:lstStyle/>
          <a:p>
            <a:pPr>
              <a:defRPr/>
            </a:pPr>
            <a:r>
              <a:rPr lang="en-US" smtClean="0"/>
              <a:t>ITIS 2300  8/24/2003 7:57 PM	</a:t>
            </a:r>
            <a:fld id="{B775374F-5328-4169-B5EE-FC794EFBB3C1}"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911</TotalTime>
  <Words>2759</Words>
  <Application>Microsoft Office PowerPoint</Application>
  <PresentationFormat>On-screen Show (4:3)</PresentationFormat>
  <Paragraphs>348</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Capsules</vt:lpstr>
      <vt:lpstr>Web Development A Visual-Spatial Approach</vt:lpstr>
      <vt:lpstr>Learning Objectives</vt:lpstr>
      <vt:lpstr>Designing the Interface</vt:lpstr>
      <vt:lpstr>Interface Elements</vt:lpstr>
      <vt:lpstr>Visual-Spatial Approach</vt:lpstr>
      <vt:lpstr>Visual-Spatial Approach</vt:lpstr>
      <vt:lpstr>Visual-Spatial Approach</vt:lpstr>
      <vt:lpstr>Identifying Target Users</vt:lpstr>
      <vt:lpstr>Designing the Interface</vt:lpstr>
      <vt:lpstr>Elements of a Web Interface</vt:lpstr>
      <vt:lpstr>Interface Layouts</vt:lpstr>
      <vt:lpstr>Interface Testing</vt:lpstr>
      <vt:lpstr>Guidelines for Site Design</vt:lpstr>
      <vt:lpstr>Slide 14</vt:lpstr>
      <vt:lpstr>Guidelines for Site Design</vt:lpstr>
      <vt:lpstr>Slide 16</vt:lpstr>
      <vt:lpstr>Guidelines for Site Design</vt:lpstr>
      <vt:lpstr>Slide 18</vt:lpstr>
      <vt:lpstr>Guidelines for Site Design</vt:lpstr>
      <vt:lpstr>Slide 20</vt:lpstr>
      <vt:lpstr>Slide 21</vt:lpstr>
      <vt:lpstr>Guidelines for Site Design</vt:lpstr>
      <vt:lpstr>Slide 23</vt:lpstr>
      <vt:lpstr>Guidelines for Site Design</vt:lpstr>
      <vt:lpstr>Slide 25</vt:lpstr>
      <vt:lpstr>Guidelines for Site Design</vt:lpstr>
      <vt:lpstr>Guidelines for Site Design</vt:lpstr>
      <vt:lpstr>Slide 28</vt:lpstr>
      <vt:lpstr>Slide 29</vt:lpstr>
      <vt:lpstr>Slide 30</vt:lpstr>
      <vt:lpstr>Slide 31</vt:lpstr>
      <vt:lpstr>Slide 32</vt:lpstr>
      <vt:lpstr>Slide 33</vt:lpstr>
      <vt:lpstr>Slide 34</vt:lpstr>
      <vt:lpstr>Slide 35</vt:lpstr>
      <vt:lpstr>Guidelines for Site Design</vt:lpstr>
      <vt:lpstr>Slide 37</vt:lpstr>
      <vt:lpstr>Slide 38</vt:lpstr>
      <vt:lpstr>Slide 39</vt:lpstr>
      <vt:lpstr>Slide 40</vt:lpstr>
      <vt:lpstr>Slide 41</vt:lpstr>
      <vt:lpstr>Guidelines for Site Design</vt:lpstr>
      <vt:lpstr>Slide 43</vt:lpstr>
      <vt:lpstr>Slide 44</vt:lpstr>
      <vt:lpstr>Guidelines for Site Design</vt:lpstr>
      <vt:lpstr>Guidelines for Site Design</vt:lpstr>
      <vt:lpstr>Guidelines for Site Design</vt:lpstr>
      <vt:lpstr>“Worlds worst website”</vt:lpstr>
      <vt:lpstr>Summary</vt:lpstr>
      <vt:lpstr>Assignment</vt:lpstr>
    </vt:vector>
  </TitlesOfParts>
  <Company>%ORGNAME%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nblong</dc:creator>
  <cp:lastModifiedBy>tkombol</cp:lastModifiedBy>
  <cp:revision>53</cp:revision>
  <dcterms:created xsi:type="dcterms:W3CDTF">2003-08-28T16:54:56Z</dcterms:created>
  <dcterms:modified xsi:type="dcterms:W3CDTF">2012-04-10T16:04:59Z</dcterms:modified>
</cp:coreProperties>
</file>