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handoutMasterIdLst>
    <p:handoutMasterId r:id="rId18"/>
  </p:handoutMasterIdLst>
  <p:sldIdLst>
    <p:sldId id="256" r:id="rId2"/>
    <p:sldId id="291" r:id="rId3"/>
    <p:sldId id="295" r:id="rId4"/>
    <p:sldId id="286" r:id="rId5"/>
    <p:sldId id="292" r:id="rId6"/>
    <p:sldId id="293" r:id="rId7"/>
    <p:sldId id="297" r:id="rId8"/>
    <p:sldId id="298" r:id="rId9"/>
    <p:sldId id="287" r:id="rId10"/>
    <p:sldId id="294" r:id="rId11"/>
    <p:sldId id="288" r:id="rId12"/>
    <p:sldId id="289" r:id="rId13"/>
    <p:sldId id="296" r:id="rId14"/>
    <p:sldId id="290" r:id="rId15"/>
    <p:sldId id="285" r:id="rId16"/>
    <p:sldId id="27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14ABCC4-BE4A-42FA-A74C-78805EC6F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93B561B-3EAF-401D-BF4C-F04E89B3C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0617BAB-A2EC-424F-8EF5-D08603264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51881FBD-0EF3-47F2-8F65-D4AB29B1E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412CEF1-76C5-4E8C-BFEE-68EE75173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10845FBD-4A4A-4D9F-B13F-B164CE22F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B775374F-5328-4169-B5EE-FC794EFBB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2B59950-B82F-4912-8C06-2DB4153E0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7B1CE30B-9B29-4B38-8D80-331B095EBB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3D999D33-0175-4812-AB07-5190FF3A6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AC8A55FC-A0DC-4C9C-94FD-62906B2E0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47B51127-1C65-4C64-BE8A-FEC4900E4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E66C4E1B-632F-44D0-8F32-4CB3FD394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291E91D2-1CA7-4262-9D65-8E511013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205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7656513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</a:t>
            </a:r>
            <a:fld id="{D75949B0-6A93-4CBD-ABFB-21A9EA35E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Web Development</a:t>
            </a:r>
            <a:br>
              <a:rPr lang="en-US" dirty="0" smtClean="0"/>
            </a:br>
            <a:r>
              <a:rPr lang="en-US" sz="2400" dirty="0" smtClean="0"/>
              <a:t>A Visual-Spatial Approach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9</a:t>
            </a:r>
          </a:p>
          <a:p>
            <a:pPr eaLnBrk="1" hangingPunct="1"/>
            <a:r>
              <a:rPr lang="en-US" dirty="0" smtClean="0"/>
              <a:t>Usability and Accessibility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Checks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Technical usability checks involve testing the site on a variety of system settings including:</a:t>
            </a:r>
          </a:p>
          <a:p>
            <a:pPr lvl="1" eaLnBrk="1" hangingPunct="1"/>
            <a:r>
              <a:rPr lang="en-US" dirty="0" smtClean="0"/>
              <a:t>operating systems</a:t>
            </a:r>
          </a:p>
          <a:p>
            <a:pPr lvl="1" eaLnBrk="1" hangingPunct="1"/>
            <a:r>
              <a:rPr lang="en-US" dirty="0" smtClean="0"/>
              <a:t>screen resolution</a:t>
            </a:r>
          </a:p>
          <a:p>
            <a:pPr lvl="1" eaLnBrk="1" hangingPunct="1"/>
            <a:r>
              <a:rPr lang="en-US" dirty="0" smtClean="0"/>
              <a:t>color depths</a:t>
            </a:r>
          </a:p>
          <a:p>
            <a:pPr lvl="1" eaLnBrk="1" hangingPunct="1"/>
            <a:r>
              <a:rPr lang="en-US" dirty="0" smtClean="0"/>
              <a:t>browser types and </a:t>
            </a:r>
            <a:r>
              <a:rPr lang="en-US" dirty="0" smtClean="0"/>
              <a:t>versions</a:t>
            </a:r>
          </a:p>
          <a:p>
            <a:pPr lvl="1" eaLnBrk="1" hangingPunct="1"/>
            <a:r>
              <a:rPr lang="en-US" dirty="0" smtClean="0"/>
              <a:t>physical environment</a:t>
            </a:r>
          </a:p>
          <a:p>
            <a:pPr lvl="2" eaLnBrk="1" hangingPunct="1"/>
            <a:r>
              <a:rPr lang="en-US" dirty="0" smtClean="0"/>
              <a:t>mice always available?</a:t>
            </a:r>
          </a:p>
          <a:p>
            <a:pPr lvl="2" eaLnBrk="1" hangingPunct="1"/>
            <a:r>
              <a:rPr lang="en-US" dirty="0" smtClean="0"/>
              <a:t>keyboard friendly?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Visual-Spatial Usability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172:</a:t>
            </a:r>
          </a:p>
          <a:p>
            <a:pPr lvl="1"/>
            <a:r>
              <a:rPr lang="en-US" dirty="0" smtClean="0"/>
              <a:t>Visual Focus</a:t>
            </a:r>
          </a:p>
          <a:p>
            <a:pPr lvl="1"/>
            <a:r>
              <a:rPr lang="en-US" dirty="0" smtClean="0"/>
              <a:t>Problem Solving</a:t>
            </a:r>
          </a:p>
          <a:p>
            <a:pPr lvl="1"/>
            <a:r>
              <a:rPr lang="en-US" dirty="0" smtClean="0"/>
              <a:t>Contextual</a:t>
            </a:r>
          </a:p>
          <a:p>
            <a:pPr lvl="1"/>
            <a:r>
              <a:rPr lang="en-US" dirty="0" smtClean="0"/>
              <a:t>Conceptual</a:t>
            </a:r>
          </a:p>
          <a:p>
            <a:pPr lvl="1"/>
            <a:r>
              <a:rPr lang="en-US" smtClean="0"/>
              <a:t>Wholeness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Accessibility Testing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Accessibility Checks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Accessibility help ensure the site’s graphics, layout, navigation, forms, and other functions are viewable and accessible to a broader user base, particularly individuals with specific disabilities.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Accessibility results should be reviewed carefully to see which exceptions should be addressed in editing and revising the site.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Section 508 and the W3C Web Content Accessibility Guidelines are two sets of accessibility standards that can be used.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Reviewing </a:t>
            </a:r>
            <a:r>
              <a:rPr lang="en-US" smtClean="0"/>
              <a:t>Accessibility Exceptions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reviewing Accessibility </a:t>
            </a:r>
          </a:p>
          <a:p>
            <a:pPr lvl="1"/>
            <a:r>
              <a:rPr lang="en-US" dirty="0" smtClean="0"/>
              <a:t>Evaluate the problems highlighted</a:t>
            </a:r>
          </a:p>
          <a:p>
            <a:pPr lvl="1"/>
            <a:r>
              <a:rPr lang="en-US" dirty="0" smtClean="0"/>
              <a:t>Fix those that need to be fixed</a:t>
            </a:r>
          </a:p>
          <a:p>
            <a:pPr lvl="1"/>
            <a:r>
              <a:rPr lang="en-US" dirty="0" smtClean="0"/>
              <a:t>Document those that</a:t>
            </a:r>
          </a:p>
          <a:p>
            <a:pPr lvl="2"/>
            <a:r>
              <a:rPr lang="en-US" dirty="0" smtClean="0"/>
              <a:t>Can’t be fixed</a:t>
            </a:r>
          </a:p>
          <a:p>
            <a:pPr lvl="3"/>
            <a:r>
              <a:rPr lang="en-US" dirty="0" smtClean="0"/>
              <a:t>e.g. Technology doesn’t exist</a:t>
            </a:r>
          </a:p>
          <a:p>
            <a:pPr lvl="2"/>
            <a:r>
              <a:rPr lang="en-US" dirty="0" smtClean="0"/>
              <a:t>Shouldn’t be fixed</a:t>
            </a:r>
          </a:p>
          <a:p>
            <a:pPr lvl="3"/>
            <a:r>
              <a:rPr lang="en-US" dirty="0" smtClean="0"/>
              <a:t>e.g. Meets all needs as 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3BC3859A-1D40-40D2-A21D-853130389F4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3795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Whole book summary: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If you develop professional Web sites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Keep the book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Use WDVA as a “bible”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If you do personal web pages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Sell the book back to the bookstore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Use </a:t>
            </a:r>
            <a:r>
              <a:rPr lang="en-US" sz="1800" smtClean="0"/>
              <a:t>WDVA principles you learned </a:t>
            </a:r>
            <a:r>
              <a:rPr lang="en-US" sz="1800" dirty="0" smtClean="0"/>
              <a:t>as appropriate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ITIS 2300  8/24/2003 7:57 PM	</a:t>
            </a:r>
            <a:fld id="{802AB664-9D98-4E92-AB0E-31ABA4AD6F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4819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  <a:endParaRPr lang="en-US" sz="2800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Learning 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importance of usability and accessibility testing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Three methods of usability testing that can be used to test Web sites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A basic four-step usability process to follow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How to test technical issues for usability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How to conduct a usability test using a visual-spatial approach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Important accessibility guidelines and testing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Visual-Spatial Tests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Visual-spatial usability testing </a:t>
            </a:r>
            <a:r>
              <a:rPr lang="en-US" dirty="0" smtClean="0"/>
              <a:t>involves: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</a:t>
            </a:r>
            <a:r>
              <a:rPr lang="en-US" dirty="0" smtClean="0"/>
              <a:t>esting </a:t>
            </a:r>
            <a:r>
              <a:rPr lang="en-US" dirty="0" smtClean="0"/>
              <a:t>actual users to help determine how well the site fits user perceptual habits 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</a:t>
            </a:r>
            <a:r>
              <a:rPr lang="en-US" dirty="0" smtClean="0"/>
              <a:t>hen </a:t>
            </a:r>
            <a:r>
              <a:rPr lang="en-US" dirty="0" smtClean="0"/>
              <a:t>searching and browsing a Web </a:t>
            </a:r>
            <a:r>
              <a:rPr lang="en-US" dirty="0" smtClean="0"/>
              <a:t>site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Usability </a:t>
            </a:r>
            <a:r>
              <a:rPr lang="en-US" dirty="0" smtClean="0"/>
              <a:t>test questions should focus on the five visual-spatial concepts:  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visual</a:t>
            </a:r>
            <a:r>
              <a:rPr lang="en-US" dirty="0" smtClean="0"/>
              <a:t> </a:t>
            </a:r>
            <a:r>
              <a:rPr lang="en-US" i="1" dirty="0" smtClean="0"/>
              <a:t>focus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problem solving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contextual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conceptual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i="1" dirty="0" smtClean="0"/>
              <a:t>wholeness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 Testing Process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Usability Rationale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U</a:t>
            </a:r>
            <a:r>
              <a:rPr lang="en-US" sz="2800" dirty="0" smtClean="0"/>
              <a:t>sability </a:t>
            </a:r>
            <a:r>
              <a:rPr lang="en-US" sz="2800" dirty="0" smtClean="0"/>
              <a:t>phase involves formal testing and editing of the site to ensure it is readable and accessible by the broadest user </a:t>
            </a:r>
            <a:r>
              <a:rPr lang="en-US" sz="2800" dirty="0" smtClean="0"/>
              <a:t>base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V</a:t>
            </a:r>
            <a:r>
              <a:rPr lang="en-US" sz="2800" dirty="0" smtClean="0"/>
              <a:t>isual-spatial </a:t>
            </a:r>
            <a:r>
              <a:rPr lang="en-US" sz="2800" dirty="0" smtClean="0"/>
              <a:t>approach to developing Web sites emphasizes a usability </a:t>
            </a:r>
            <a:r>
              <a:rPr lang="en-US" sz="2800" dirty="0" smtClean="0"/>
              <a:t>focus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Formal testing is important to help identify any final problems users may have with the site content, navigation, design, or </a:t>
            </a:r>
            <a:r>
              <a:rPr lang="en-US" sz="2800" dirty="0" smtClean="0"/>
              <a:t>functionality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Process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Three important usability tests that can be used to help identify potential problems are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i="1" dirty="0" smtClean="0"/>
              <a:t>technical usability checks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i="1" dirty="0" smtClean="0"/>
              <a:t>visual-spatial usability testing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i="1" dirty="0" smtClean="0"/>
              <a:t>accessibility checks</a:t>
            </a: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Process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Following </a:t>
            </a:r>
            <a:r>
              <a:rPr lang="en-US" sz="3200" dirty="0" smtClean="0"/>
              <a:t>a usability testing process ensures consistency in </a:t>
            </a:r>
            <a:r>
              <a:rPr lang="en-US" sz="3200" dirty="0" smtClean="0"/>
              <a:t>the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development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delivery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review </a:t>
            </a:r>
            <a:r>
              <a:rPr lang="en-US" sz="2800" dirty="0" smtClean="0"/>
              <a:t>of tests and testing </a:t>
            </a:r>
            <a:r>
              <a:rPr lang="en-US" sz="2800" dirty="0" smtClean="0"/>
              <a:t>results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152400" y="6245225"/>
            <a:ext cx="3810000" cy="4762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/>
              <a:t>Baehr</a:t>
            </a:r>
          </a:p>
          <a:p>
            <a:r>
              <a:rPr lang="en-US" i="1"/>
              <a:t>Web Development: A Visual-Spatial Approach</a:t>
            </a:r>
          </a:p>
          <a:p>
            <a:r>
              <a:rPr lang="en-US"/>
              <a:t>Copyright © 2007 by Pearson Education, Inc.  All rights reserved.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Testing Process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 smtClean="0"/>
              <a:t>The </a:t>
            </a:r>
            <a:r>
              <a:rPr lang="en-US" sz="3200" dirty="0" smtClean="0"/>
              <a:t>basic four-step usability process includes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establishing goals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developing instruments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conducting the test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analyzing results</a:t>
            </a:r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  <a:p>
            <a:pPr eaLnBrk="1" hangingPunct="1">
              <a:lnSpc>
                <a:spcPct val="90000"/>
              </a:lnSpc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Usability Testing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ITIS 2300  8/24/2003 7:57 PM	</a:t>
            </a:r>
            <a:fld id="{B775374F-5328-4169-B5EE-FC794EFBB3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850</TotalTime>
  <Words>630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Capsules</vt:lpstr>
      <vt:lpstr>Web Development A Visual-Spatial Approach</vt:lpstr>
      <vt:lpstr>Learning Objectives</vt:lpstr>
      <vt:lpstr>Visual-Spatial Tests</vt:lpstr>
      <vt:lpstr>Usability Testing Process</vt:lpstr>
      <vt:lpstr>Usability Rationale</vt:lpstr>
      <vt:lpstr>Testing Process</vt:lpstr>
      <vt:lpstr>Testing Process</vt:lpstr>
      <vt:lpstr>Testing Process</vt:lpstr>
      <vt:lpstr>Technical Usability Testing</vt:lpstr>
      <vt:lpstr>Technical Checks</vt:lpstr>
      <vt:lpstr>Visual-Spatial Usability Testing</vt:lpstr>
      <vt:lpstr>Accessibility Testing</vt:lpstr>
      <vt:lpstr>Accessibility Checks</vt:lpstr>
      <vt:lpstr>Reviewing Accessibility Exceptions</vt:lpstr>
      <vt:lpstr>Summary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46</cp:revision>
  <dcterms:created xsi:type="dcterms:W3CDTF">2003-08-28T16:54:56Z</dcterms:created>
  <dcterms:modified xsi:type="dcterms:W3CDTF">2011-08-05T16:57:33Z</dcterms:modified>
</cp:coreProperties>
</file>