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legacyDiagramTex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handoutMasterIdLst>
    <p:handoutMasterId r:id="rId34"/>
  </p:handoutMasterIdLst>
  <p:sldIdLst>
    <p:sldId id="256" r:id="rId2"/>
    <p:sldId id="283" r:id="rId3"/>
    <p:sldId id="257" r:id="rId4"/>
    <p:sldId id="282" r:id="rId5"/>
    <p:sldId id="279" r:id="rId6"/>
    <p:sldId id="259" r:id="rId7"/>
    <p:sldId id="260" r:id="rId8"/>
    <p:sldId id="261" r:id="rId9"/>
    <p:sldId id="258" r:id="rId10"/>
    <p:sldId id="262" r:id="rId11"/>
    <p:sldId id="264" r:id="rId12"/>
    <p:sldId id="263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8" r:id="rId22"/>
    <p:sldId id="280" r:id="rId23"/>
    <p:sldId id="273" r:id="rId24"/>
    <p:sldId id="281" r:id="rId25"/>
    <p:sldId id="274" r:id="rId26"/>
    <p:sldId id="275" r:id="rId27"/>
    <p:sldId id="276" r:id="rId28"/>
    <p:sldId id="284" r:id="rId29"/>
    <p:sldId id="286" r:id="rId30"/>
    <p:sldId id="287" r:id="rId31"/>
    <p:sldId id="285" r:id="rId32"/>
    <p:sldId id="277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B2B2B2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1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06/relationships/legacyDocTextInfo" Target="legacyDocTextInfo.bin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14ABCC4-BE4A-42FA-A74C-78805EC6F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151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51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 algn="r">
              <a:tabLst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6200" y="6248400"/>
            <a:ext cx="587375" cy="4889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93B561B-3EAF-401D-BF4C-F04E89B3C9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50617BAB-A2EC-424F-8EF5-D086032646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51881FBD-0EF3-47F2-8F65-D4AB29B1E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62000" y="762000"/>
            <a:ext cx="7924800" cy="5324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3412CEF1-76C5-4E8C-BFEE-68EE75173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10845FBD-4A4A-4D9F-B13F-B164CE22F4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B775374F-5328-4169-B5EE-FC794EFBB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42B59950-B82F-4912-8C06-2DB4153E01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7B1CE30B-9B29-4B38-8D80-331B095EB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3D999D33-0175-4812-AB07-5190FF3A63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AC8A55FC-A0DC-4C9C-94FD-62906B2E0E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47B51127-1C65-4C64-BE8A-FEC4900E48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E66C4E1B-632F-44D0-8F32-4CB3FD394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291E91D2-1CA7-4262-9D65-8E511013D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2054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048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55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048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05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9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248400"/>
            <a:ext cx="7850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tabLst>
                <a:tab pos="7656513" algn="r"/>
              </a:tabLst>
              <a:defRPr sz="800"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D75949B0-6A93-4CBD-ABFB-21A9EA35E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rtualgettysburg.com/vg/panoramas/multi_node.html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Web Wizard’s Guide to Web Design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1</a:t>
            </a:r>
          </a:p>
          <a:p>
            <a:pPr eaLnBrk="1" hangingPunct="1"/>
            <a:r>
              <a:rPr lang="en-US" smtClean="0"/>
              <a:t>Planning a Web Site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9956C85C-3CE1-4015-9803-A7A365475BDA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331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Identifying the Audience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Possible Web site design approaches:</a:t>
            </a:r>
          </a:p>
          <a:p>
            <a:pPr lvl="1" eaLnBrk="1" hangingPunct="1"/>
            <a:r>
              <a:rPr lang="en-US" dirty="0" smtClean="0"/>
              <a:t>Organization-centered</a:t>
            </a:r>
          </a:p>
          <a:p>
            <a:pPr lvl="2" eaLnBrk="1" hangingPunct="1"/>
            <a:r>
              <a:rPr lang="en-US" dirty="0" smtClean="0"/>
              <a:t>Organization’s point of view</a:t>
            </a:r>
          </a:p>
          <a:p>
            <a:pPr lvl="2" eaLnBrk="1" hangingPunct="1"/>
            <a:r>
              <a:rPr lang="en-US" dirty="0" smtClean="0"/>
              <a:t>Public perception?</a:t>
            </a:r>
          </a:p>
          <a:p>
            <a:pPr lvl="1" eaLnBrk="1" hangingPunct="1"/>
            <a:r>
              <a:rPr lang="en-US" dirty="0" smtClean="0"/>
              <a:t>Technology-centered</a:t>
            </a:r>
          </a:p>
          <a:p>
            <a:pPr lvl="2" eaLnBrk="1" hangingPunct="1"/>
            <a:r>
              <a:rPr lang="en-US" dirty="0" smtClean="0"/>
              <a:t>If you’ve got it, flaunt it</a:t>
            </a:r>
          </a:p>
          <a:p>
            <a:pPr lvl="2" eaLnBrk="1" hangingPunct="1"/>
            <a:r>
              <a:rPr lang="en-US" dirty="0" smtClean="0"/>
              <a:t>Does the technology serve the needs of the site?</a:t>
            </a:r>
          </a:p>
          <a:p>
            <a:pPr lvl="1" eaLnBrk="1" hangingPunct="1"/>
            <a:r>
              <a:rPr lang="en-US" dirty="0" smtClean="0"/>
              <a:t>User-centered</a:t>
            </a:r>
          </a:p>
          <a:p>
            <a:pPr lvl="2" eaLnBrk="1" hangingPunct="1"/>
            <a:r>
              <a:rPr lang="en-US" dirty="0" smtClean="0"/>
              <a:t>Target audience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F660BD2D-E9DC-4822-BC08-272CDB60C57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433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Identifying the Audience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Ways to define audience - </a:t>
            </a:r>
            <a:r>
              <a:rPr lang="en-US" sz="2400" b="1" i="1" dirty="0" smtClean="0">
                <a:solidFill>
                  <a:srgbClr val="FF0000"/>
                </a:solidFill>
              </a:rPr>
              <a:t>demographics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Gender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Geography/Residence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Income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Education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Ethnicity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Interests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Gardening, NASCAR, woodworking, etc.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(Web) History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Where have they surfed before?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75BA4AE3-F519-4E33-891F-9241A3379E0C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536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Identifying the Audience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Define the audience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Study them: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What do they need?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How do they think?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Are there common characteristics?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Develop site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Use technologies to support purpose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So visitors can understand and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094B8BE3-F491-4877-B0B2-D6DCC076A60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638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Identifying the Audience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962400"/>
          </a:xfrm>
        </p:spPr>
        <p:txBody>
          <a:bodyPr/>
          <a:lstStyle/>
          <a:p>
            <a:pPr eaLnBrk="1" hangingPunct="1"/>
            <a:r>
              <a:rPr lang="en-US" smtClean="0"/>
              <a:t>Steps to define audience:</a:t>
            </a:r>
          </a:p>
          <a:p>
            <a:pPr lvl="1" eaLnBrk="1" hangingPunct="1"/>
            <a:r>
              <a:rPr lang="en-US" smtClean="0"/>
              <a:t>Picture them at the computer</a:t>
            </a:r>
          </a:p>
          <a:p>
            <a:pPr lvl="2" eaLnBrk="1" hangingPunct="1"/>
            <a:r>
              <a:rPr lang="en-US" smtClean="0"/>
              <a:t>Who are they?</a:t>
            </a:r>
          </a:p>
          <a:p>
            <a:pPr lvl="3" eaLnBrk="1" hangingPunct="1"/>
            <a:r>
              <a:rPr lang="en-US" smtClean="0"/>
              <a:t>Range of ages</a:t>
            </a:r>
          </a:p>
          <a:p>
            <a:pPr lvl="3" eaLnBrk="1" hangingPunct="1"/>
            <a:r>
              <a:rPr lang="en-US" smtClean="0"/>
              <a:t>Gender</a:t>
            </a:r>
          </a:p>
          <a:p>
            <a:pPr lvl="3" eaLnBrk="1" hangingPunct="1"/>
            <a:r>
              <a:rPr lang="en-US" smtClean="0"/>
              <a:t>Income</a:t>
            </a:r>
          </a:p>
          <a:p>
            <a:pPr lvl="2" eaLnBrk="1" hangingPunct="1"/>
            <a:r>
              <a:rPr lang="en-US" smtClean="0"/>
              <a:t>Why are they at this site?</a:t>
            </a:r>
          </a:p>
          <a:p>
            <a:pPr lvl="2" eaLnBrk="1" hangingPunct="1"/>
            <a:r>
              <a:rPr lang="en-US" smtClean="0"/>
              <a:t>How did they get to this site?</a:t>
            </a:r>
          </a:p>
          <a:p>
            <a:pPr lvl="2" eaLnBrk="1" hangingPunct="1"/>
            <a:r>
              <a:rPr lang="en-US" smtClean="0"/>
              <a:t>Do they have a history with this organization?</a:t>
            </a:r>
          </a:p>
          <a:p>
            <a:pPr lvl="1" eaLnBrk="1" hangingPunct="1"/>
            <a:r>
              <a:rPr lang="en-US" smtClean="0"/>
              <a:t>Are there common characteristics?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CEA33DC9-C73A-4C48-A121-BDE0DA9BBE3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741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Determining Site’s Purpose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</a:t>
            </a:r>
          </a:p>
          <a:p>
            <a:pPr lvl="1" eaLnBrk="1" hangingPunct="1"/>
            <a:r>
              <a:rPr lang="en-US" smtClean="0"/>
              <a:t>What will visitors </a:t>
            </a:r>
            <a:r>
              <a:rPr lang="en-US" u="sng" smtClean="0"/>
              <a:t>do</a:t>
            </a:r>
            <a:r>
              <a:rPr lang="en-US" smtClean="0"/>
              <a:t> at the site?</a:t>
            </a:r>
          </a:p>
          <a:p>
            <a:pPr eaLnBrk="1" hangingPunct="1"/>
            <a:r>
              <a:rPr lang="en-US" smtClean="0"/>
              <a:t>Why</a:t>
            </a:r>
          </a:p>
          <a:p>
            <a:pPr lvl="1" eaLnBrk="1" hangingPunct="1"/>
            <a:r>
              <a:rPr lang="en-US" u="sng" smtClean="0"/>
              <a:t>Why</a:t>
            </a:r>
            <a:r>
              <a:rPr lang="en-US" smtClean="0"/>
              <a:t> do they want to do it?</a:t>
            </a:r>
          </a:p>
          <a:p>
            <a:pPr lvl="1" eaLnBrk="1" hangingPunct="1"/>
            <a:r>
              <a:rPr lang="en-US" smtClean="0"/>
              <a:t>Why would they want to do it </a:t>
            </a:r>
            <a:r>
              <a:rPr lang="en-US" u="sng" smtClean="0"/>
              <a:t>here</a:t>
            </a:r>
            <a:r>
              <a:rPr lang="en-US" smtClean="0"/>
              <a:t> and not somewhere else?</a:t>
            </a:r>
          </a:p>
          <a:p>
            <a:pPr eaLnBrk="1" hangingPunct="1"/>
            <a:r>
              <a:rPr lang="en-US" smtClean="0"/>
              <a:t>Definition serves both customer and organization needs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57DF2268-C017-4FB3-A647-621191132A39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8435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762000"/>
            <a:ext cx="7924800" cy="1143000"/>
          </a:xfrm>
        </p:spPr>
        <p:txBody>
          <a:bodyPr/>
          <a:lstStyle/>
          <a:p>
            <a:pPr eaLnBrk="1" hangingPunct="1"/>
            <a:r>
              <a:rPr lang="en-US" smtClean="0"/>
              <a:t>Determining Site’s Purpose</a:t>
            </a:r>
          </a:p>
        </p:txBody>
      </p:sp>
      <p:graphicFrame>
        <p:nvGraphicFramePr>
          <p:cNvPr id="33815" name="Group 23"/>
          <p:cNvGraphicFramePr>
            <a:graphicFrameLocks noGrp="1"/>
          </p:cNvGraphicFramePr>
          <p:nvPr>
            <p:ph/>
          </p:nvPr>
        </p:nvGraphicFramePr>
        <p:xfrm>
          <a:off x="1219200" y="3048000"/>
          <a:ext cx="7467600" cy="2667000"/>
        </p:xfrm>
        <a:graphic>
          <a:graphicData uri="http://schemas.openxmlformats.org/drawingml/2006/table">
            <a:tbl>
              <a:tblPr/>
              <a:tblGrid>
                <a:gridCol w="3574915"/>
                <a:gridCol w="3892685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Organization’s Needs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Customer’s Needs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Provide services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Consume services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3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 potential customers about the organization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Find out what resources are available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B654943B-5234-4BEF-914A-E598C53BFDA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945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Determining Site’s Purpose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Look at the verbs:</a:t>
            </a:r>
          </a:p>
          <a:p>
            <a:pPr lvl="1" eaLnBrk="1" hangingPunct="1"/>
            <a:r>
              <a:rPr lang="en-US" i="1" dirty="0" smtClean="0"/>
              <a:t>Increase</a:t>
            </a:r>
            <a:r>
              <a:rPr lang="en-US" dirty="0" smtClean="0"/>
              <a:t> sales</a:t>
            </a:r>
          </a:p>
          <a:p>
            <a:pPr lvl="1" eaLnBrk="1" hangingPunct="1"/>
            <a:r>
              <a:rPr lang="en-US" i="1" dirty="0" smtClean="0"/>
              <a:t>Purchase</a:t>
            </a:r>
            <a:r>
              <a:rPr lang="en-US" dirty="0" smtClean="0"/>
              <a:t> an item</a:t>
            </a:r>
          </a:p>
          <a:p>
            <a:pPr lvl="1" eaLnBrk="1" hangingPunct="1"/>
            <a:r>
              <a:rPr lang="en-US" i="1" dirty="0" smtClean="0"/>
              <a:t>Communicate</a:t>
            </a:r>
            <a:r>
              <a:rPr lang="en-US" dirty="0" smtClean="0"/>
              <a:t> the mission</a:t>
            </a:r>
          </a:p>
          <a:p>
            <a:pPr lvl="1" eaLnBrk="1" hangingPunct="1"/>
            <a:r>
              <a:rPr lang="en-US" i="1" dirty="0" smtClean="0"/>
              <a:t>Provide</a:t>
            </a:r>
            <a:r>
              <a:rPr lang="en-US" dirty="0" smtClean="0"/>
              <a:t> information…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F9CBC814-59A6-435B-9C21-3B57CE4AE019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048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Determining Site’s Purpose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Goals (strategic view)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Long-term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Organization-centered (usually)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Objectives (tactical view)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Specific means by which goals will be accomplished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User-centered (usually)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Many Web sites serve a variety of purposes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Understand them from the beginning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921A34EE-EBD6-455D-BA20-8AF350A9CA60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150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Determining Site’s Purpose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does success look?</a:t>
            </a:r>
          </a:p>
          <a:p>
            <a:pPr lvl="1" eaLnBrk="1" hangingPunct="1"/>
            <a:r>
              <a:rPr lang="en-US" smtClean="0"/>
              <a:t>Always provide a means to measure the success of the site</a:t>
            </a:r>
          </a:p>
          <a:p>
            <a:pPr lvl="1" eaLnBrk="1" hangingPunct="1"/>
            <a:r>
              <a:rPr lang="en-US" smtClean="0"/>
              <a:t>Specify these criteria from the beginning</a:t>
            </a:r>
          </a:p>
          <a:p>
            <a:pPr lvl="1" eaLnBrk="1" hangingPunct="1"/>
            <a:r>
              <a:rPr lang="en-US" smtClean="0"/>
              <a:t>What means will be used?</a:t>
            </a:r>
          </a:p>
          <a:p>
            <a:pPr lvl="1" eaLnBrk="1" hangingPunct="1"/>
            <a:r>
              <a:rPr lang="en-US" smtClean="0"/>
              <a:t>How will they be </a:t>
            </a:r>
            <a:r>
              <a:rPr lang="en-US" u="sng" smtClean="0"/>
              <a:t>quantified</a:t>
            </a:r>
            <a:r>
              <a:rPr lang="en-US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A4D556DC-9CF7-4FF2-B526-7AFBF58B2EEF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253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Planning the Structure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“Form follows function”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Design the functions first, the form will follow naturally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Flow Chart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How the subdivisions work or are organized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Statement of functions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The purpose each subdivision serves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Each subdivision serves a </a:t>
            </a:r>
            <a:r>
              <a:rPr lang="en-US" u="sng" smtClean="0"/>
              <a:t>unique</a:t>
            </a:r>
            <a:r>
              <a:rPr lang="en-US" smtClean="0"/>
              <a:t> purpose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i="1" smtClean="0">
                <a:solidFill>
                  <a:srgbClr val="B2B2B2"/>
                </a:solidFill>
              </a:rPr>
              <a:t>(What happens if this concept is violated?)</a:t>
            </a:r>
            <a:endParaRPr lang="en-US" smtClean="0">
              <a:solidFill>
                <a:srgbClr val="B2B2B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D05F4D2A-C2AB-4CD9-849F-BC3B0DD624C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Identifying the Audience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819400"/>
            <a:ext cx="5943600" cy="2667000"/>
          </a:xfrm>
        </p:spPr>
        <p:txBody>
          <a:bodyPr/>
          <a:lstStyle/>
          <a:p>
            <a:pPr eaLnBrk="1" hangingPunct="1"/>
            <a:r>
              <a:rPr lang="en-US" sz="3600" smtClean="0"/>
              <a:t>Who is most important?</a:t>
            </a:r>
          </a:p>
          <a:p>
            <a:pPr lvl="1" eaLnBrk="1" hangingPunct="1"/>
            <a:r>
              <a:rPr lang="en-US" sz="3200" smtClean="0"/>
              <a:t>Designer</a:t>
            </a:r>
          </a:p>
          <a:p>
            <a:pPr lvl="1" eaLnBrk="1" hangingPunct="1"/>
            <a:r>
              <a:rPr lang="en-US" sz="3200" smtClean="0"/>
              <a:t>Your Client (the sponsor)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91DE237A-222D-49A8-9513-827C62D04C28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355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Planning the Structure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Avoid meaningless generalities</a:t>
            </a:r>
          </a:p>
          <a:p>
            <a:pPr eaLnBrk="1" hangingPunct="1"/>
            <a:r>
              <a:rPr lang="en-US" smtClean="0"/>
              <a:t>Be concrete</a:t>
            </a:r>
          </a:p>
          <a:p>
            <a:pPr eaLnBrk="1" hangingPunct="1"/>
            <a:r>
              <a:rPr lang="en-US" smtClean="0"/>
              <a:t>Be detailed</a:t>
            </a:r>
          </a:p>
          <a:p>
            <a:pPr eaLnBrk="1" hangingPunct="1"/>
            <a:r>
              <a:rPr lang="en-US" smtClean="0"/>
              <a:t>Use action verbs</a:t>
            </a:r>
          </a:p>
          <a:p>
            <a:pPr eaLnBrk="1" hangingPunct="1"/>
            <a:r>
              <a:rPr lang="en-US" b="1" i="1" smtClean="0">
                <a:solidFill>
                  <a:srgbClr val="FF0000"/>
                </a:solidFill>
              </a:rPr>
              <a:t>Consider user’s perspective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0A97C77B-0725-450F-B653-77E0DC441177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457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Planning the Structure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Flow charts</a:t>
            </a:r>
          </a:p>
          <a:p>
            <a:pPr lvl="1" eaLnBrk="1" hangingPunct="1"/>
            <a:r>
              <a:rPr lang="en-US" smtClean="0"/>
              <a:t>Map the navigation for the site</a:t>
            </a:r>
          </a:p>
          <a:p>
            <a:pPr lvl="1" eaLnBrk="1" hangingPunct="1"/>
            <a:r>
              <a:rPr lang="en-US" smtClean="0"/>
              <a:t>Documents the web site</a:t>
            </a:r>
          </a:p>
          <a:p>
            <a:pPr lvl="1" eaLnBrk="1" hangingPunct="1"/>
            <a:r>
              <a:rPr lang="en-US" smtClean="0"/>
              <a:t>Complex sites may need details broken into more than one sheet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0BD7937B-B40D-49C4-B436-69ECAFB69FA5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042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Simple Flow Chart Example </a:t>
            </a:r>
          </a:p>
        </p:txBody>
      </p:sp>
      <p:graphicFrame>
        <p:nvGraphicFramePr>
          <p:cNvPr id="1026" name="Organization Chart 7"/>
          <p:cNvGraphicFramePr>
            <a:graphicFrameLocks/>
          </p:cNvGraphicFramePr>
          <p:nvPr>
            <p:ph idx="1"/>
          </p:nvPr>
        </p:nvGraphicFramePr>
        <p:xfrm>
          <a:off x="874713" y="2395538"/>
          <a:ext cx="7620000" cy="4081462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D42795DC-10F3-4E82-A437-7060CB2A36AF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560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Planning the Structure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Specifications</a:t>
            </a:r>
          </a:p>
          <a:p>
            <a:pPr lvl="1" eaLnBrk="1" hangingPunct="1"/>
            <a:r>
              <a:rPr lang="en-US" smtClean="0"/>
              <a:t>Filename</a:t>
            </a:r>
          </a:p>
          <a:p>
            <a:pPr lvl="1" eaLnBrk="1" hangingPunct="1"/>
            <a:r>
              <a:rPr lang="en-US" smtClean="0"/>
              <a:t>Text</a:t>
            </a:r>
          </a:p>
          <a:p>
            <a:pPr lvl="1" eaLnBrk="1" hangingPunct="1"/>
            <a:r>
              <a:rPr lang="en-US" smtClean="0"/>
              <a:t>Images</a:t>
            </a:r>
          </a:p>
          <a:p>
            <a:pPr lvl="1" eaLnBrk="1" hangingPunct="1"/>
            <a:r>
              <a:rPr lang="en-US" smtClean="0"/>
              <a:t>Links</a:t>
            </a:r>
          </a:p>
          <a:p>
            <a:pPr lvl="1" eaLnBrk="1" hangingPunct="1"/>
            <a:r>
              <a:rPr lang="en-US" smtClean="0"/>
              <a:t>Menus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7CE4F8FB-18B2-4F5B-A4DC-92788C8C340F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662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Details</a:t>
            </a:r>
          </a:p>
        </p:txBody>
      </p:sp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990600" y="2590800"/>
            <a:ext cx="1676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/>
              <a:t>Function1 Detail1 Step 2</a:t>
            </a:r>
          </a:p>
        </p:txBody>
      </p:sp>
      <p:sp>
        <p:nvSpPr>
          <p:cNvPr id="26629" name="Rectangle 7"/>
          <p:cNvSpPr>
            <a:spLocks noChangeArrowheads="1"/>
          </p:cNvSpPr>
          <p:nvPr/>
        </p:nvSpPr>
        <p:spPr bwMode="auto">
          <a:xfrm>
            <a:off x="3657600" y="2590800"/>
            <a:ext cx="4800600" cy="3733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US"/>
              <a:t>Filename: func1det1st2.htm</a:t>
            </a:r>
          </a:p>
          <a:p>
            <a:r>
              <a:rPr lang="en-US"/>
              <a:t>Images: none</a:t>
            </a:r>
          </a:p>
          <a:p>
            <a:r>
              <a:rPr lang="en-US"/>
              <a:t>Multimedia: none</a:t>
            </a:r>
          </a:p>
          <a:p>
            <a:r>
              <a:rPr lang="en-US"/>
              <a:t>Text: Do step 2 here</a:t>
            </a:r>
          </a:p>
          <a:p>
            <a:r>
              <a:rPr lang="en-US"/>
              <a:t>Links: home, </a:t>
            </a:r>
            <a:r>
              <a:rPr lang="en-US" u="sng"/>
              <a:t>http://link1</a:t>
            </a:r>
            <a:r>
              <a:rPr lang="en-US"/>
              <a:t>, </a:t>
            </a:r>
            <a:r>
              <a:rPr lang="en-US" u="sng"/>
              <a:t>http://link2</a:t>
            </a:r>
          </a:p>
          <a:p>
            <a:r>
              <a:rPr lang="en-US"/>
              <a:t>Menu Items: next, back</a:t>
            </a:r>
          </a:p>
        </p:txBody>
      </p:sp>
      <p:cxnSp>
        <p:nvCxnSpPr>
          <p:cNvPr id="26630" name="AutoShape 8"/>
          <p:cNvCxnSpPr>
            <a:cxnSpLocks noChangeShapeType="1"/>
            <a:stCxn id="26628" idx="3"/>
          </p:cNvCxnSpPr>
          <p:nvPr/>
        </p:nvCxnSpPr>
        <p:spPr bwMode="auto">
          <a:xfrm flipV="1">
            <a:off x="2667000" y="2971800"/>
            <a:ext cx="990600" cy="38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36F52D75-A1E5-445E-8F39-EFB724B703A0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765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Possibilities of the Web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Text</a:t>
            </a:r>
          </a:p>
          <a:p>
            <a:pPr lvl="1" eaLnBrk="1" hangingPunct="1"/>
            <a:r>
              <a:rPr lang="en-US" smtClean="0"/>
              <a:t>Efficient means of transferring information</a:t>
            </a:r>
          </a:p>
          <a:p>
            <a:pPr lvl="1" eaLnBrk="1" hangingPunct="1"/>
            <a:r>
              <a:rPr lang="en-US" smtClean="0"/>
              <a:t>But remember:</a:t>
            </a:r>
          </a:p>
          <a:p>
            <a:pPr lvl="2" eaLnBrk="1" hangingPunct="1"/>
            <a:r>
              <a:rPr lang="en-US" smtClean="0"/>
              <a:t>The screen not as comfortable as the printed page</a:t>
            </a:r>
          </a:p>
          <a:p>
            <a:pPr eaLnBrk="1" hangingPunct="1"/>
            <a:r>
              <a:rPr lang="en-US" smtClean="0"/>
              <a:t>Hypertext</a:t>
            </a:r>
          </a:p>
          <a:p>
            <a:pPr lvl="1" eaLnBrk="1" hangingPunct="1"/>
            <a:r>
              <a:rPr lang="en-US" smtClean="0"/>
              <a:t>How will your site use links?</a:t>
            </a:r>
          </a:p>
          <a:p>
            <a:pPr lvl="2" eaLnBrk="1" hangingPunct="1"/>
            <a:r>
              <a:rPr lang="en-US" smtClean="0"/>
              <a:t>For navigation?</a:t>
            </a:r>
          </a:p>
          <a:p>
            <a:pPr lvl="2" eaLnBrk="1" hangingPunct="1"/>
            <a:r>
              <a:rPr lang="en-US" smtClean="0"/>
              <a:t>To access content?</a:t>
            </a:r>
          </a:p>
          <a:p>
            <a:pPr lvl="1" eaLnBrk="1" hangingPunct="1"/>
            <a:r>
              <a:rPr lang="en-US" smtClean="0"/>
              <a:t>How will the links be represented?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6A59D3FD-BF40-4ABE-A907-1968D883F364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867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Possibilities of the Web</a:t>
            </a:r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2362200"/>
            <a:ext cx="4037013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3733800"/>
            <a:ext cx="7693025" cy="2895600"/>
          </a:xfrm>
        </p:spPr>
        <p:txBody>
          <a:bodyPr/>
          <a:lstStyle/>
          <a:p>
            <a:pPr eaLnBrk="1" hangingPunct="1"/>
            <a:r>
              <a:rPr lang="en-US" smtClean="0"/>
              <a:t>Images</a:t>
            </a:r>
          </a:p>
          <a:p>
            <a:pPr lvl="1" eaLnBrk="1" hangingPunct="1"/>
            <a:r>
              <a:rPr lang="en-US" smtClean="0"/>
              <a:t>Most frequently used after text</a:t>
            </a:r>
          </a:p>
          <a:p>
            <a:pPr lvl="2" eaLnBrk="1" hangingPunct="1"/>
            <a:r>
              <a:rPr lang="en-US" smtClean="0"/>
              <a:t>Content (the image </a:t>
            </a:r>
            <a:r>
              <a:rPr lang="en-US" u="sng" smtClean="0"/>
              <a:t>is</a:t>
            </a:r>
            <a:r>
              <a:rPr lang="en-US" smtClean="0"/>
              <a:t> the message)</a:t>
            </a:r>
          </a:p>
          <a:p>
            <a:pPr lvl="2" eaLnBrk="1" hangingPunct="1"/>
            <a:r>
              <a:rPr lang="en-US" smtClean="0"/>
              <a:t>Navigation</a:t>
            </a:r>
          </a:p>
          <a:p>
            <a:pPr lvl="2" eaLnBrk="1" hangingPunct="1"/>
            <a:r>
              <a:rPr lang="en-US" smtClean="0"/>
              <a:t>Icons (represent an idea)</a:t>
            </a:r>
          </a:p>
          <a:p>
            <a:pPr lvl="1" eaLnBrk="1" hangingPunct="1"/>
            <a:r>
              <a:rPr lang="en-US" smtClean="0"/>
              <a:t>Limited by bandwidth</a:t>
            </a:r>
          </a:p>
          <a:p>
            <a:pPr lvl="2" eaLnBrk="1" hangingPunct="1"/>
            <a:r>
              <a:rPr lang="en-US" smtClean="0"/>
              <a:t>Measures rate at which data moves between points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EBB292E8-8EE3-4A3E-8E64-09935608D476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969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Possibilities of the Web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Multimedia</a:t>
            </a:r>
          </a:p>
          <a:p>
            <a:pPr lvl="1" eaLnBrk="1" hangingPunct="1"/>
            <a:r>
              <a:rPr lang="en-US" dirty="0" smtClean="0"/>
              <a:t>Animation</a:t>
            </a:r>
          </a:p>
          <a:p>
            <a:pPr lvl="1" eaLnBrk="1" hangingPunct="1"/>
            <a:r>
              <a:rPr lang="en-US" dirty="0" smtClean="0"/>
              <a:t>Sound</a:t>
            </a:r>
          </a:p>
          <a:p>
            <a:pPr lvl="1" eaLnBrk="1" hangingPunct="1"/>
            <a:r>
              <a:rPr lang="en-US" dirty="0" smtClean="0"/>
              <a:t>Video</a:t>
            </a:r>
          </a:p>
          <a:p>
            <a:pPr lvl="1" eaLnBrk="1" hangingPunct="1"/>
            <a:r>
              <a:rPr lang="en-US" dirty="0" smtClean="0"/>
              <a:t>Virtual Reality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z="1600" dirty="0" smtClean="0">
                <a:hlinkClick r:id="rId2"/>
              </a:rPr>
              <a:t>http://www.virtualgettysburg.com/vg/panoramas/multi_node.html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03BED086-03CA-4FFA-9C15-7886B1423D78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3072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Possibilities of the Web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Interactivity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The user is not passive!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Get the user involved with the page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Interactive pages allow user to: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Choose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Animate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Search and find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Buy and sell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Manipulate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Construct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Question and answer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Converse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Play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Use what is appropriate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F52601F4-57E3-4E10-A060-9CCF40EC48FB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174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Complete Planning Table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Defined the audience</a:t>
            </a:r>
          </a:p>
          <a:p>
            <a:pPr eaLnBrk="1" hangingPunct="1"/>
            <a:r>
              <a:rPr lang="en-US" smtClean="0"/>
              <a:t>Defined purpose of the web site</a:t>
            </a:r>
          </a:p>
          <a:p>
            <a:pPr eaLnBrk="1" hangingPunct="1"/>
            <a:r>
              <a:rPr lang="en-US" smtClean="0"/>
              <a:t>Explored way to implement</a:t>
            </a:r>
          </a:p>
          <a:p>
            <a:pPr eaLnBrk="1" hangingPunct="1"/>
            <a:r>
              <a:rPr lang="en-US" smtClean="0"/>
              <a:t>Document in a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CC76AE98-0F67-405B-B7AF-DFBCAA24F6F4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14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Identifying the Audience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153400" cy="4038600"/>
          </a:xfrm>
        </p:spPr>
        <p:txBody>
          <a:bodyPr/>
          <a:lstStyle/>
          <a:p>
            <a:pPr eaLnBrk="1" hangingPunct="1"/>
            <a:r>
              <a:rPr lang="en-US" sz="3600" smtClean="0"/>
              <a:t>Neither! </a:t>
            </a:r>
          </a:p>
          <a:p>
            <a:pPr eaLnBrk="1" hangingPunct="1"/>
            <a:r>
              <a:rPr lang="en-US" sz="3600" smtClean="0"/>
              <a:t>Successful design meets the needs of the </a:t>
            </a:r>
            <a:r>
              <a:rPr lang="en-US" sz="3600" b="1" i="1" smtClean="0">
                <a:solidFill>
                  <a:srgbClr val="FF0000"/>
                </a:solidFill>
              </a:rPr>
              <a:t>audience</a:t>
            </a:r>
            <a:r>
              <a:rPr lang="en-US" sz="3600" smtClean="0"/>
              <a:t>, not the designer or the sponsor!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D1465A25-25B1-4313-AD13-C0178446D7B8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2771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Potential Planning Table Template:</a:t>
            </a:r>
          </a:p>
        </p:txBody>
      </p:sp>
      <p:graphicFrame>
        <p:nvGraphicFramePr>
          <p:cNvPr id="60447" name="Group 31"/>
          <p:cNvGraphicFramePr>
            <a:graphicFrameLocks noGrp="1"/>
          </p:cNvGraphicFramePr>
          <p:nvPr>
            <p:ph idx="1"/>
          </p:nvPr>
        </p:nvGraphicFramePr>
        <p:xfrm>
          <a:off x="838200" y="2362200"/>
          <a:ext cx="7693025" cy="3724276"/>
        </p:xfrm>
        <a:graphic>
          <a:graphicData uri="http://schemas.openxmlformats.org/drawingml/2006/table">
            <a:tbl>
              <a:tblPr/>
              <a:tblGrid>
                <a:gridCol w="1924050"/>
                <a:gridCol w="1922463"/>
                <a:gridCol w="1924050"/>
                <a:gridCol w="1922462"/>
              </a:tblGrid>
              <a:tr h="931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Purpose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Structure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Function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0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1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0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3BC3859A-1D40-40D2-A21D-853130389F41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3379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Web site satisfies the need of the audience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Web sites need a clear and specific purpose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To aid design of a site use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Flow Charts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Written Specifications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Use technologies appropriate to the audience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Text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Images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Sound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Video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Interactivity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Document the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802AB664-9D98-4E92-AB0E-31ABA4AD6FFB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3481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Assignment</a:t>
            </a:r>
            <a:endParaRPr lang="en-US" sz="2800" smtClean="0"/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See </a:t>
            </a:r>
            <a:r>
              <a:rPr lang="en-US" sz="2400" i="1" dirty="0" smtClean="0"/>
              <a:t>Assignments</a:t>
            </a:r>
            <a:r>
              <a:rPr lang="en-US" sz="2400" dirty="0" smtClean="0"/>
              <a:t> web page for details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E7D33112-BD43-4C95-BD18-13AB53585E8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717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Identifying the Audience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038600"/>
          </a:xfrm>
        </p:spPr>
        <p:txBody>
          <a:bodyPr/>
          <a:lstStyle/>
          <a:p>
            <a:pPr eaLnBrk="1" hangingPunct="1"/>
            <a:r>
              <a:rPr lang="en-US" sz="3600" smtClean="0"/>
              <a:t>Users:  </a:t>
            </a:r>
          </a:p>
          <a:p>
            <a:pPr lvl="1" eaLnBrk="1" hangingPunct="1"/>
            <a:r>
              <a:rPr lang="en-US" sz="3200" smtClean="0"/>
              <a:t>Who are they?  </a:t>
            </a:r>
          </a:p>
          <a:p>
            <a:pPr lvl="1" eaLnBrk="1" hangingPunct="1"/>
            <a:r>
              <a:rPr lang="en-US" sz="3200" smtClean="0"/>
              <a:t>Why are they here?  </a:t>
            </a:r>
          </a:p>
          <a:p>
            <a:pPr lvl="1" eaLnBrk="1" hangingPunct="1"/>
            <a:r>
              <a:rPr lang="en-US" sz="3200" smtClean="0"/>
              <a:t>What are they looking for?  </a:t>
            </a:r>
          </a:p>
          <a:p>
            <a:pPr lvl="1" eaLnBrk="1" hangingPunct="1"/>
            <a:r>
              <a:rPr lang="en-US" sz="3200" smtClean="0"/>
              <a:t>How do they think?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9616BE44-C701-4ABA-B8C5-C68AF587CC80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819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Target Market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Who is the target market in the following Web Sites?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163"/>
            <a:ext cx="8534400" cy="682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1750"/>
            <a:ext cx="85344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0"/>
            <a:ext cx="8534400" cy="682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E9B2A740-B301-481C-BDFD-C62478876B42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229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Identifying the Audience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sponsor is not the audience!</a:t>
            </a:r>
          </a:p>
          <a:p>
            <a:pPr eaLnBrk="1" hangingPunct="1"/>
            <a:r>
              <a:rPr lang="en-US" dirty="0" smtClean="0"/>
              <a:t>The </a:t>
            </a:r>
            <a:r>
              <a:rPr lang="en-US" u="sng" dirty="0" smtClean="0"/>
              <a:t>customer</a:t>
            </a:r>
            <a:r>
              <a:rPr lang="en-US" dirty="0" smtClean="0"/>
              <a:t> is the audience</a:t>
            </a:r>
          </a:p>
          <a:p>
            <a:pPr lvl="1" eaLnBrk="1" hangingPunct="1"/>
            <a:r>
              <a:rPr lang="en-US" dirty="0" smtClean="0"/>
              <a:t>The site’s user/browser</a:t>
            </a:r>
          </a:p>
          <a:p>
            <a:pPr eaLnBrk="1" hangingPunct="1"/>
            <a:r>
              <a:rPr lang="en-US" dirty="0" smtClean="0"/>
              <a:t>No customer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site’s purpose unfulfilled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723</TotalTime>
  <Words>954</Words>
  <Application>Microsoft Office PowerPoint</Application>
  <PresentationFormat>On-screen Show (4:3)</PresentationFormat>
  <Paragraphs>243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Wingdings</vt:lpstr>
      <vt:lpstr>Calibri</vt:lpstr>
      <vt:lpstr>Times New Roman</vt:lpstr>
      <vt:lpstr>Capsules</vt:lpstr>
      <vt:lpstr>The Web Wizard’s Guide to Web Design</vt:lpstr>
      <vt:lpstr>Identifying the Audience</vt:lpstr>
      <vt:lpstr>Identifying the Audience</vt:lpstr>
      <vt:lpstr>Identifying the Audience</vt:lpstr>
      <vt:lpstr>Target Market</vt:lpstr>
      <vt:lpstr>Slide 6</vt:lpstr>
      <vt:lpstr>Slide 7</vt:lpstr>
      <vt:lpstr>Slide 8</vt:lpstr>
      <vt:lpstr>Identifying the Audience</vt:lpstr>
      <vt:lpstr>Identifying the Audience</vt:lpstr>
      <vt:lpstr>Identifying the Audience</vt:lpstr>
      <vt:lpstr>Identifying the Audience</vt:lpstr>
      <vt:lpstr>Identifying the Audience</vt:lpstr>
      <vt:lpstr>Determining Site’s Purpose</vt:lpstr>
      <vt:lpstr>Determining Site’s Purpose</vt:lpstr>
      <vt:lpstr>Determining Site’s Purpose</vt:lpstr>
      <vt:lpstr>Determining Site’s Purpose</vt:lpstr>
      <vt:lpstr>Determining Site’s Purpose</vt:lpstr>
      <vt:lpstr>Planning the Structure</vt:lpstr>
      <vt:lpstr>Planning the Structure</vt:lpstr>
      <vt:lpstr>Planning the Structure</vt:lpstr>
      <vt:lpstr>Simple Flow Chart Example </vt:lpstr>
      <vt:lpstr>Planning the Structure</vt:lpstr>
      <vt:lpstr>Details</vt:lpstr>
      <vt:lpstr>Possibilities of the Web</vt:lpstr>
      <vt:lpstr>Possibilities of the Web</vt:lpstr>
      <vt:lpstr>Possibilities of the Web</vt:lpstr>
      <vt:lpstr>Possibilities of the Web</vt:lpstr>
      <vt:lpstr>Complete Planning Table</vt:lpstr>
      <vt:lpstr>Potential Planning Table Template:</vt:lpstr>
      <vt:lpstr>Summary</vt:lpstr>
      <vt:lpstr>Assignment</vt:lpstr>
    </vt:vector>
  </TitlesOfParts>
  <Company>%ORGNAME%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nblong</dc:creator>
  <cp:lastModifiedBy>tkombol</cp:lastModifiedBy>
  <cp:revision>35</cp:revision>
  <dcterms:created xsi:type="dcterms:W3CDTF">2003-08-28T16:54:56Z</dcterms:created>
  <dcterms:modified xsi:type="dcterms:W3CDTF">2010-01-25T16:17:25Z</dcterms:modified>
</cp:coreProperties>
</file>