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8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2B2B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16D8C11-AE61-4D0C-816E-68C0E2AA3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 algn="r">
              <a:tabLst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8644353-395E-4A2D-B3C3-6DAAA62F6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8E92A1EE-C415-4F35-8FD1-04F028CB3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158EC7A2-68E1-4229-B8B3-74324A421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AD477622-EBBA-4E53-A3D8-7F16B53CC5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27E88313-20AC-49E6-9E07-D9133C3E9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471C10FE-007F-473A-8276-BE4FF34F4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53624E5F-8FE6-4350-BCF8-2925F236E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DC210B7C-0CDD-4630-B395-D45DCF9B7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DF2B5771-D12B-487B-8F16-E992E358B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AAC1A631-5E76-4854-ABFF-298B694AC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229C1B02-4391-4C85-84E4-80B253077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954FFAEE-003F-4DEC-8D25-DF3F85BD3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A6AF89C2-1327-41C6-BFF8-F1A9E59F1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36F85401-9FDD-4FB2-AFDC-D7CE50C51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0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4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1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7850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7656513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67DC7626-F3AD-4E5C-A41C-5A2FEFED8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browsers/browsers_stats.as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mw.com/com/en/index_highend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ngel.net/ali/crs_imovie/imovieh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ge.com/en" TargetMode="External"/><Relationship Id="rId2" Type="http://schemas.openxmlformats.org/officeDocument/2006/relationships/hyperlink" Target="http://www.nike.com/mai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scar.com/" TargetMode="External"/><Relationship Id="rId5" Type="http://schemas.openxmlformats.org/officeDocument/2006/relationships/hyperlink" Target="http://www.ibm.com/us/" TargetMode="External"/><Relationship Id="rId4" Type="http://schemas.openxmlformats.org/officeDocument/2006/relationships/hyperlink" Target="http://www.fordvehicles.com/index.asp?bhcp=1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a.gov/home/index.html?skipIntro=1" TargetMode="External"/><Relationship Id="rId2" Type="http://schemas.openxmlformats.org/officeDocument/2006/relationships/hyperlink" Target="http://www.redorbit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Web Wizard’s Guide to Web Design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2</a:t>
            </a:r>
          </a:p>
          <a:p>
            <a:pPr eaLnBrk="1" hangingPunct="1"/>
            <a:r>
              <a:rPr lang="en-US" smtClean="0"/>
              <a:t>Designing Display and Navigation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Watching and Listening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Screens are </a:t>
            </a:r>
            <a:r>
              <a:rPr lang="en-US" sz="2400" u="sng" smtClean="0"/>
              <a:t>not</a:t>
            </a:r>
            <a:r>
              <a:rPr lang="en-US" sz="2400" smtClean="0"/>
              <a:t> radios or televisions</a:t>
            </a:r>
          </a:p>
          <a:p>
            <a:pPr eaLnBrk="1" hangingPunct="1"/>
            <a:r>
              <a:rPr lang="en-US" sz="2400" smtClean="0"/>
              <a:t>May disturb others</a:t>
            </a:r>
          </a:p>
          <a:p>
            <a:pPr eaLnBrk="1" hangingPunct="1"/>
            <a:r>
              <a:rPr lang="en-US" sz="2400" smtClean="0"/>
              <a:t>Users want more control</a:t>
            </a:r>
          </a:p>
          <a:p>
            <a:pPr eaLnBrk="1" hangingPunct="1"/>
            <a:r>
              <a:rPr lang="en-US" sz="2400" smtClean="0"/>
              <a:t>Embedded or not?</a:t>
            </a:r>
          </a:p>
          <a:p>
            <a:pPr lvl="1" eaLnBrk="1" hangingPunct="1"/>
            <a:r>
              <a:rPr lang="en-US" sz="2000" smtClean="0"/>
              <a:t>Fully embedded: user has no control</a:t>
            </a:r>
          </a:p>
          <a:p>
            <a:pPr lvl="1" eaLnBrk="1" hangingPunct="1"/>
            <a:r>
              <a:rPr lang="en-US" sz="2000" smtClean="0"/>
              <a:t>Embedded with user controls</a:t>
            </a:r>
          </a:p>
          <a:p>
            <a:pPr lvl="1" eaLnBrk="1" hangingPunct="1"/>
            <a:r>
              <a:rPr lang="en-US" sz="2000" smtClean="0"/>
              <a:t>Separate window, user controls</a:t>
            </a:r>
          </a:p>
          <a:p>
            <a:pPr eaLnBrk="1" hangingPunct="1"/>
            <a:r>
              <a:rPr lang="en-US" sz="2400" smtClean="0"/>
              <a:t>Limited in size and quality</a:t>
            </a:r>
          </a:p>
          <a:p>
            <a:pPr eaLnBrk="1" hangingPunct="1"/>
            <a:r>
              <a:rPr lang="en-US" sz="2400" smtClean="0"/>
              <a:t>Does the sound/video advance the purpose of the site?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 and Lists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should information be presented?</a:t>
            </a:r>
          </a:p>
          <a:p>
            <a:pPr lvl="1" eaLnBrk="1" hangingPunct="1"/>
            <a:r>
              <a:rPr lang="en-US" smtClean="0"/>
              <a:t>Plain text</a:t>
            </a:r>
          </a:p>
          <a:p>
            <a:pPr lvl="1" eaLnBrk="1" hangingPunct="1"/>
            <a:r>
              <a:rPr lang="en-US" smtClean="0"/>
              <a:t>Bulleted lists</a:t>
            </a:r>
          </a:p>
          <a:p>
            <a:pPr lvl="1" eaLnBrk="1" hangingPunct="1"/>
            <a:r>
              <a:rPr lang="en-US" smtClean="0"/>
              <a:t>Numbered lists</a:t>
            </a:r>
          </a:p>
          <a:p>
            <a:pPr lvl="1" eaLnBrk="1" hangingPunct="1"/>
            <a:r>
              <a:rPr lang="en-US" smtClean="0"/>
              <a:t>Tables (rows and columns)</a:t>
            </a:r>
          </a:p>
          <a:p>
            <a:pPr eaLnBrk="1" hangingPunct="1"/>
            <a:r>
              <a:rPr lang="en-US" smtClean="0"/>
              <a:t>Use tables to compare information in two dimensions</a:t>
            </a:r>
          </a:p>
          <a:p>
            <a:pPr lvl="1" eaLnBrk="1" hangingPunct="1"/>
            <a:r>
              <a:rPr lang="en-US" smtClean="0"/>
              <a:t>Models &amp; features of products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 and Lists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43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Restricted screen width (from book):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Most screens are 800 pixels wide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2006 update: 1024-1280 pixels wide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2008 update: wide panels becoming common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1440x900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1680x1050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- 300</a:t>
            </a:r>
            <a:r>
              <a:rPr lang="en-US" dirty="0" smtClean="0"/>
              <a:t> pixels for borders, scrollbars, and navigation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500 pixels left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100 characters of 12-pt text.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Latest data: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hlinkClick r:id="rId2"/>
              </a:rPr>
              <a:t>Browser Statistics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Has Browser, OS, and Screen Resolution Stats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Watch if source has an agenda!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Navigation Through the Site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Unlike books, magazines, &amp; newspapers, there is no common Web format to specify:</a:t>
            </a:r>
          </a:p>
          <a:p>
            <a:pPr lvl="1" eaLnBrk="1" hangingPunct="1"/>
            <a:r>
              <a:rPr lang="en-US" smtClean="0"/>
              <a:t>Whose site am I looking at?</a:t>
            </a:r>
          </a:p>
          <a:p>
            <a:pPr lvl="1" eaLnBrk="1" hangingPunct="1"/>
            <a:r>
              <a:rPr lang="en-US" smtClean="0"/>
              <a:t>Where am I within the site?</a:t>
            </a:r>
          </a:p>
          <a:p>
            <a:pPr lvl="1" eaLnBrk="1" hangingPunct="1"/>
            <a:r>
              <a:rPr lang="en-US" smtClean="0"/>
              <a:t>What else is available from this site?</a:t>
            </a:r>
          </a:p>
          <a:p>
            <a:pPr lvl="1" eaLnBrk="1" hangingPunct="1"/>
            <a:r>
              <a:rPr lang="en-US" u="sng" smtClean="0"/>
              <a:t>Where</a:t>
            </a:r>
            <a:r>
              <a:rPr lang="en-US" smtClean="0"/>
              <a:t> should I go next?</a:t>
            </a:r>
          </a:p>
          <a:p>
            <a:pPr lvl="1" eaLnBrk="1" hangingPunct="1"/>
            <a:r>
              <a:rPr lang="en-US" u="sng" smtClean="0"/>
              <a:t>How</a:t>
            </a:r>
            <a:r>
              <a:rPr lang="en-US" smtClean="0"/>
              <a:t> do I get there?</a:t>
            </a:r>
          </a:p>
          <a:p>
            <a:pPr lvl="1" eaLnBrk="1" hangingPunct="1"/>
            <a:r>
              <a:rPr lang="en-US" smtClean="0"/>
              <a:t>How do I find whatever I’m looking for?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Navigation Through the Site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hlinkClick r:id="rId2"/>
              </a:rPr>
              <a:t>BMW</a:t>
            </a:r>
            <a:r>
              <a:rPr lang="en-US" dirty="0" smtClean="0"/>
              <a:t> – good navigation?</a:t>
            </a:r>
          </a:p>
          <a:p>
            <a:pPr eaLnBrk="1" hangingPunct="1"/>
            <a:r>
              <a:rPr lang="en-US" dirty="0" smtClean="0"/>
              <a:t>Did the BMW site:</a:t>
            </a:r>
          </a:p>
          <a:p>
            <a:pPr lvl="1" eaLnBrk="1" hangingPunct="1"/>
            <a:r>
              <a:rPr lang="en-US" dirty="0" smtClean="0"/>
              <a:t>Answer all the questions?</a:t>
            </a:r>
          </a:p>
          <a:p>
            <a:pPr lvl="1" eaLnBrk="1" hangingPunct="1"/>
            <a:r>
              <a:rPr lang="en-US" dirty="0" smtClean="0"/>
              <a:t>Without using too much space?</a:t>
            </a:r>
          </a:p>
          <a:p>
            <a:pPr lvl="1" eaLnBrk="1" hangingPunct="1"/>
            <a:r>
              <a:rPr lang="en-US" dirty="0" smtClean="0"/>
              <a:t>In the simplest manner?</a:t>
            </a:r>
          </a:p>
          <a:p>
            <a:pPr lvl="1" eaLnBrk="1" hangingPunct="1"/>
            <a:r>
              <a:rPr lang="en-US" dirty="0" smtClean="0"/>
              <a:t>Without distracting from the main site content?</a:t>
            </a:r>
          </a:p>
          <a:p>
            <a:pPr eaLnBrk="1" hangingPunct="1"/>
            <a:r>
              <a:rPr lang="en-US" dirty="0" smtClean="0"/>
              <a:t>Navigation should be consistent across whole site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Navigation Through the Site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is site identification important?</a:t>
            </a:r>
          </a:p>
          <a:p>
            <a:pPr eaLnBrk="1" hangingPunct="1"/>
            <a:r>
              <a:rPr lang="en-US" smtClean="0"/>
              <a:t>How is it accomplished?</a:t>
            </a:r>
          </a:p>
          <a:p>
            <a:pPr lvl="1" eaLnBrk="1" hangingPunct="1"/>
            <a:r>
              <a:rPr lang="en-US" smtClean="0"/>
              <a:t>Text (name of organization)</a:t>
            </a:r>
          </a:p>
          <a:p>
            <a:pPr lvl="1" eaLnBrk="1" hangingPunct="1"/>
            <a:r>
              <a:rPr lang="en-US" smtClean="0"/>
              <a:t>Logo (graphic)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Wachovi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l="29924" r="-1482" b="-27884"/>
          <a:stretch>
            <a:fillRect/>
          </a:stretch>
        </p:blipFill>
        <p:spPr>
          <a:xfrm>
            <a:off x="2286000" y="1143000"/>
            <a:ext cx="4191000" cy="1504950"/>
          </a:xfrm>
          <a:noFill/>
        </p:spPr>
      </p:pic>
      <p:pic>
        <p:nvPicPr>
          <p:cNvPr id="18435" name="Picture 5" descr="BofA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 l="3612" t="17108" r="28442" b="43442"/>
          <a:stretch>
            <a:fillRect/>
          </a:stretch>
        </p:blipFill>
        <p:spPr>
          <a:xfrm>
            <a:off x="1828800" y="4572000"/>
            <a:ext cx="5257800" cy="855663"/>
          </a:xfrm>
          <a:noFill/>
        </p:spPr>
      </p:pic>
      <p:pic>
        <p:nvPicPr>
          <p:cNvPr id="18436" name="Picture 9" descr="Panthers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 l="21875" t="20042" r="23958" b="5846"/>
          <a:stretch>
            <a:fillRect/>
          </a:stretch>
        </p:blipFill>
        <p:spPr>
          <a:xfrm>
            <a:off x="1676400" y="3124200"/>
            <a:ext cx="5791200" cy="8239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Wachovi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r="70000" b="-27884"/>
          <a:stretch>
            <a:fillRect/>
          </a:stretch>
        </p:blipFill>
        <p:spPr>
          <a:xfrm>
            <a:off x="2590800" y="0"/>
            <a:ext cx="3657600" cy="3132138"/>
          </a:xfrm>
          <a:noFill/>
        </p:spPr>
      </p:pic>
      <p:pic>
        <p:nvPicPr>
          <p:cNvPr id="19459" name="Picture 6" descr="Panthe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 l="-3412" t="12277" r="1067" b="73401"/>
          <a:stretch>
            <a:fillRect/>
          </a:stretch>
        </p:blipFill>
        <p:spPr>
          <a:xfrm>
            <a:off x="3581400" y="2819400"/>
            <a:ext cx="1914525" cy="1785938"/>
          </a:xfrm>
          <a:noFill/>
        </p:spPr>
      </p:pic>
      <p:grpSp>
        <p:nvGrpSpPr>
          <p:cNvPr id="19460" name="Group 14"/>
          <p:cNvGrpSpPr>
            <a:grpSpLocks/>
          </p:cNvGrpSpPr>
          <p:nvPr/>
        </p:nvGrpSpPr>
        <p:grpSpPr bwMode="auto">
          <a:xfrm>
            <a:off x="2590800" y="4800600"/>
            <a:ext cx="3870325" cy="1830388"/>
            <a:chOff x="1920" y="2448"/>
            <a:chExt cx="2438" cy="1153"/>
          </a:xfrm>
        </p:grpSpPr>
        <p:pic>
          <p:nvPicPr>
            <p:cNvPr id="19461" name="Picture 9" descr="BofA"/>
            <p:cNvPicPr>
              <a:picLocks noChangeAspect="1" noChangeArrowheads="1"/>
            </p:cNvPicPr>
            <p:nvPr/>
          </p:nvPicPr>
          <p:blipFill>
            <a:blip r:embed="rId4" cstate="print"/>
            <a:srcRect l="65051" t="38968"/>
            <a:stretch>
              <a:fillRect/>
            </a:stretch>
          </p:blipFill>
          <p:spPr bwMode="auto">
            <a:xfrm>
              <a:off x="1968" y="2496"/>
              <a:ext cx="2256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2" name="Rectangle 12"/>
            <p:cNvSpPr>
              <a:spLocks noChangeArrowheads="1"/>
            </p:cNvSpPr>
            <p:nvPr/>
          </p:nvSpPr>
          <p:spPr bwMode="auto">
            <a:xfrm>
              <a:off x="1920" y="244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3" name="Rectangle 13"/>
            <p:cNvSpPr>
              <a:spLocks noChangeArrowheads="1"/>
            </p:cNvSpPr>
            <p:nvPr/>
          </p:nvSpPr>
          <p:spPr bwMode="auto">
            <a:xfrm>
              <a:off x="3974" y="3072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Navigation Through the Site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visual theme</a:t>
            </a:r>
          </a:p>
          <a:p>
            <a:pPr lvl="1" eaLnBrk="1" hangingPunct="1"/>
            <a:r>
              <a:rPr lang="en-US" smtClean="0"/>
              <a:t>Identifies</a:t>
            </a:r>
          </a:p>
          <a:p>
            <a:pPr lvl="1" eaLnBrk="1" hangingPunct="1"/>
            <a:r>
              <a:rPr lang="en-US" smtClean="0"/>
              <a:t>Reinforces</a:t>
            </a:r>
          </a:p>
          <a:p>
            <a:pPr eaLnBrk="1" hangingPunct="1"/>
            <a:r>
              <a:rPr lang="en-US" smtClean="0"/>
              <a:t>Balance:</a:t>
            </a:r>
          </a:p>
          <a:p>
            <a:pPr lvl="1" eaLnBrk="1" hangingPunct="1"/>
            <a:r>
              <a:rPr lang="en-US" smtClean="0"/>
              <a:t>Content</a:t>
            </a:r>
          </a:p>
          <a:p>
            <a:pPr lvl="1" eaLnBrk="1" hangingPunct="1"/>
            <a:r>
              <a:rPr lang="en-US" smtClean="0"/>
              <a:t>Navigation</a:t>
            </a:r>
          </a:p>
          <a:p>
            <a:pPr lvl="1" eaLnBrk="1" hangingPunct="1"/>
            <a:r>
              <a:rPr lang="en-US" smtClean="0"/>
              <a:t>Organization identity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Navigation Through the Site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“Place” within books, magazines, movies</a:t>
            </a:r>
          </a:p>
          <a:p>
            <a:pPr lvl="1" eaLnBrk="1" hangingPunct="1"/>
            <a:r>
              <a:rPr lang="en-US" smtClean="0"/>
              <a:t>Intuitive</a:t>
            </a:r>
          </a:p>
          <a:p>
            <a:pPr lvl="1" eaLnBrk="1" hangingPunct="1"/>
            <a:r>
              <a:rPr lang="en-US" smtClean="0"/>
              <a:t>Familiar</a:t>
            </a:r>
          </a:p>
          <a:p>
            <a:pPr eaLnBrk="1" hangingPunct="1"/>
            <a:r>
              <a:rPr lang="en-US" smtClean="0"/>
              <a:t>Place within Web sites?</a:t>
            </a:r>
          </a:p>
          <a:p>
            <a:pPr lvl="1" eaLnBrk="1" hangingPunct="1"/>
            <a:r>
              <a:rPr lang="en-US" smtClean="0"/>
              <a:t>Menus</a:t>
            </a:r>
          </a:p>
          <a:p>
            <a:pPr lvl="2" eaLnBrk="1" hangingPunct="1"/>
            <a:r>
              <a:rPr lang="en-US" smtClean="0"/>
              <a:t>Horizontal</a:t>
            </a:r>
          </a:p>
          <a:p>
            <a:pPr lvl="2" eaLnBrk="1" hangingPunct="1"/>
            <a:r>
              <a:rPr lang="en-US" smtClean="0"/>
              <a:t>Vertical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r" eaLnBrk="1" hangingPunct="1">
              <a:buFont typeface="Wingdings" pitchFamily="2" charset="2"/>
              <a:buNone/>
            </a:pPr>
            <a:r>
              <a:rPr lang="en-US" sz="2800" dirty="0" smtClean="0"/>
              <a:t>“A well-designed Web site doesn’t just look good; it also works well.” </a:t>
            </a:r>
            <a:r>
              <a:rPr lang="en-US" sz="1100" dirty="0" smtClean="0"/>
              <a:t>- WWG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Navigation Through the Site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38600"/>
          </a:xfrm>
        </p:spPr>
        <p:txBody>
          <a:bodyPr/>
          <a:lstStyle/>
          <a:p>
            <a:pPr eaLnBrk="1" hangingPunct="1"/>
            <a:r>
              <a:rPr lang="en-US" smtClean="0"/>
              <a:t>Menus:</a:t>
            </a:r>
          </a:p>
          <a:p>
            <a:pPr lvl="1" eaLnBrk="1" hangingPunct="1"/>
            <a:r>
              <a:rPr lang="en-US" smtClean="0"/>
              <a:t>Provide means of navigation</a:t>
            </a:r>
          </a:p>
          <a:p>
            <a:pPr lvl="1" eaLnBrk="1" hangingPunct="1"/>
            <a:r>
              <a:rPr lang="en-US" smtClean="0"/>
              <a:t>Show site organization</a:t>
            </a:r>
          </a:p>
          <a:p>
            <a:pPr lvl="1" eaLnBrk="1" hangingPunct="1"/>
            <a:r>
              <a:rPr lang="en-US" smtClean="0"/>
              <a:t>Indicate current location</a:t>
            </a:r>
          </a:p>
          <a:p>
            <a:pPr eaLnBrk="1" hangingPunct="1"/>
            <a:r>
              <a:rPr lang="en-US" smtClean="0"/>
              <a:t>Keep size small, content short</a:t>
            </a:r>
          </a:p>
          <a:p>
            <a:pPr eaLnBrk="1" hangingPunct="1"/>
            <a:r>
              <a:rPr lang="en-US" smtClean="0"/>
              <a:t>Not every page </a:t>
            </a:r>
            <a:r>
              <a:rPr lang="en-US" u="sng" smtClean="0"/>
              <a:t>needs</a:t>
            </a:r>
            <a:r>
              <a:rPr lang="en-US" smtClean="0"/>
              <a:t> a menu</a:t>
            </a:r>
          </a:p>
          <a:p>
            <a:pPr eaLnBrk="1" hangingPunct="1"/>
            <a:r>
              <a:rPr lang="en-US" smtClean="0"/>
              <a:t>Keep style consistent throughout site</a:t>
            </a:r>
          </a:p>
          <a:p>
            <a:pPr eaLnBrk="1" hangingPunct="1"/>
            <a:r>
              <a:rPr lang="en-US" smtClean="0"/>
              <a:t>Site maps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Navigation Through the Site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Cascading titles (“breadcrumbs”)</a:t>
            </a:r>
          </a:p>
        </p:txBody>
      </p:sp>
      <p:pic>
        <p:nvPicPr>
          <p:cNvPr id="266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r="47479" b="55182"/>
          <a:stretch>
            <a:fillRect/>
          </a:stretch>
        </p:blipFill>
        <p:spPr>
          <a:xfrm>
            <a:off x="3581400" y="2743200"/>
            <a:ext cx="5105400" cy="3267075"/>
          </a:xfrm>
          <a:noFill/>
        </p:spPr>
      </p:pic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5073650" y="3810000"/>
            <a:ext cx="25908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>
                <a:solidFill>
                  <a:srgbClr val="FF0000"/>
                </a:solidFill>
              </a:rPr>
              <a:t>Resume 2/10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Navigation Through the Site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Pop-up menus – </a:t>
            </a:r>
            <a:r>
              <a:rPr lang="en-US" dirty="0" smtClean="0">
                <a:hlinkClick r:id="rId2"/>
              </a:rPr>
              <a:t>iMovie101</a:t>
            </a:r>
            <a:endParaRPr lang="en-US" dirty="0" smtClean="0"/>
          </a:p>
          <a:p>
            <a:pPr eaLnBrk="1" hangingPunct="1"/>
            <a:r>
              <a:rPr lang="en-US" dirty="0" smtClean="0"/>
              <a:t>Answers two key questions:</a:t>
            </a:r>
          </a:p>
          <a:p>
            <a:pPr lvl="1" eaLnBrk="1" hangingPunct="1"/>
            <a:r>
              <a:rPr lang="en-US" dirty="0" smtClean="0"/>
              <a:t>What else is available?</a:t>
            </a:r>
          </a:p>
          <a:p>
            <a:pPr lvl="1" eaLnBrk="1" hangingPunct="1"/>
            <a:r>
              <a:rPr lang="en-US" dirty="0" smtClean="0"/>
              <a:t>Where do I go next?</a:t>
            </a:r>
          </a:p>
          <a:p>
            <a:pPr eaLnBrk="1" hangingPunct="1"/>
            <a:r>
              <a:rPr lang="en-US" dirty="0" smtClean="0"/>
              <a:t>Above the scroll!</a:t>
            </a:r>
          </a:p>
          <a:p>
            <a:pPr eaLnBrk="1" hangingPunct="1"/>
            <a:r>
              <a:rPr lang="en-US" dirty="0" smtClean="0"/>
              <a:t>Keyword search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1584325" y="4603750"/>
            <a:ext cx="1447800" cy="762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Navigation Through the Site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Don’t have to provide every navigation aid to every user on every page</a:t>
            </a:r>
          </a:p>
          <a:p>
            <a:pPr eaLnBrk="1" hangingPunct="1"/>
            <a:r>
              <a:rPr lang="en-US" smtClean="0"/>
              <a:t>Arrange aids so they:</a:t>
            </a:r>
          </a:p>
          <a:p>
            <a:pPr lvl="1" eaLnBrk="1" hangingPunct="1"/>
            <a:r>
              <a:rPr lang="en-US" smtClean="0"/>
              <a:t>Obvious</a:t>
            </a:r>
          </a:p>
          <a:p>
            <a:pPr lvl="1" eaLnBrk="1" hangingPunct="1"/>
            <a:r>
              <a:rPr lang="en-US" smtClean="0"/>
              <a:t>Consistent</a:t>
            </a:r>
          </a:p>
          <a:p>
            <a:pPr lvl="1" eaLnBrk="1" hangingPunct="1"/>
            <a:r>
              <a:rPr lang="en-US" smtClean="0"/>
              <a:t>Easy to use</a:t>
            </a:r>
          </a:p>
          <a:p>
            <a:pPr lvl="1" eaLnBrk="1" hangingPunct="1"/>
            <a:r>
              <a:rPr lang="en-US" smtClean="0"/>
              <a:t>Take up as little “floor space” as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Feedback and Interaction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Internet is two-way</a:t>
            </a:r>
          </a:p>
          <a:p>
            <a:pPr eaLnBrk="1" hangingPunct="1"/>
            <a:r>
              <a:rPr lang="en-US" smtClean="0"/>
              <a:t>State interactivity goals in site’s purpose</a:t>
            </a:r>
          </a:p>
          <a:p>
            <a:pPr eaLnBrk="1" hangingPunct="1"/>
            <a:r>
              <a:rPr lang="en-US" smtClean="0"/>
              <a:t>Is collecting user information important?</a:t>
            </a:r>
          </a:p>
          <a:p>
            <a:pPr lvl="1" eaLnBrk="1" hangingPunct="1"/>
            <a:r>
              <a:rPr lang="en-US" smtClean="0"/>
              <a:t>Explicit (user is aware)</a:t>
            </a:r>
          </a:p>
          <a:p>
            <a:pPr lvl="2" eaLnBrk="1" hangingPunct="1"/>
            <a:r>
              <a:rPr lang="en-US" smtClean="0"/>
              <a:t>Must allocate space on page(s)</a:t>
            </a:r>
          </a:p>
          <a:p>
            <a:pPr lvl="2" eaLnBrk="1" hangingPunct="1"/>
            <a:r>
              <a:rPr lang="en-US" smtClean="0"/>
              <a:t>Provide functionality (error checking, other)</a:t>
            </a:r>
          </a:p>
          <a:p>
            <a:pPr lvl="1" eaLnBrk="1" hangingPunct="1"/>
            <a:r>
              <a:rPr lang="en-US" smtClean="0"/>
              <a:t>Implicit (user is </a:t>
            </a:r>
            <a:r>
              <a:rPr lang="en-US" u="sng" smtClean="0"/>
              <a:t>not</a:t>
            </a:r>
            <a:r>
              <a:rPr lang="en-US" smtClean="0"/>
              <a:t> aware)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Remember: form follows function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Base site design on what users need to </a:t>
            </a:r>
            <a:r>
              <a:rPr lang="en-US" u="sng" smtClean="0"/>
              <a:t>do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Functionality common to most Web sites: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Display of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Navigation through the site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Choosing &amp; finding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Feedback &amp; interaction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Communicating the organization’s identity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Feedback and Interaction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962400"/>
          </a:xfrm>
        </p:spPr>
        <p:txBody>
          <a:bodyPr/>
          <a:lstStyle/>
          <a:p>
            <a:pPr eaLnBrk="1" hangingPunct="1"/>
            <a:r>
              <a:rPr lang="en-US" smtClean="0"/>
              <a:t>Methods of interactivity</a:t>
            </a:r>
          </a:p>
          <a:p>
            <a:pPr lvl="1" eaLnBrk="1" hangingPunct="1"/>
            <a:r>
              <a:rPr lang="en-US" smtClean="0"/>
              <a:t>Forms (what information will be collected?)</a:t>
            </a:r>
          </a:p>
          <a:p>
            <a:pPr lvl="1" eaLnBrk="1" hangingPunct="1"/>
            <a:r>
              <a:rPr lang="en-US" smtClean="0"/>
              <a:t>Discussion boards</a:t>
            </a:r>
          </a:p>
          <a:p>
            <a:pPr lvl="2" eaLnBrk="1" hangingPunct="1"/>
            <a:r>
              <a:rPr lang="en-US" smtClean="0"/>
              <a:t>Asynchronous</a:t>
            </a:r>
          </a:p>
          <a:p>
            <a:pPr lvl="1" eaLnBrk="1" hangingPunct="1"/>
            <a:r>
              <a:rPr lang="en-US" smtClean="0"/>
              <a:t>Chat rooms</a:t>
            </a:r>
          </a:p>
          <a:p>
            <a:pPr lvl="2" eaLnBrk="1" hangingPunct="1"/>
            <a:r>
              <a:rPr lang="en-US" smtClean="0"/>
              <a:t>Synchronous</a:t>
            </a:r>
          </a:p>
          <a:p>
            <a:pPr eaLnBrk="1" hangingPunct="1"/>
            <a:r>
              <a:rPr lang="en-US" smtClean="0"/>
              <a:t>At early design stages just decide which forms are appropriate and support the site’s purpose(s).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Organizational Identity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Visual identity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Symbol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hlinkClick r:id="rId2"/>
              </a:rPr>
              <a:t>Nike</a:t>
            </a:r>
            <a:r>
              <a:rPr lang="en-US" dirty="0" smtClean="0"/>
              <a:t> swoosh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hlinkClick r:id="rId3"/>
              </a:rPr>
              <a:t>GE</a:t>
            </a:r>
            <a:r>
              <a:rPr lang="en-US" dirty="0" smtClean="0"/>
              <a:t> symbol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hlinkClick r:id="rId4"/>
              </a:rPr>
              <a:t>Ford</a:t>
            </a:r>
            <a:r>
              <a:rPr lang="en-US" dirty="0" smtClean="0"/>
              <a:t> oval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Color (</a:t>
            </a:r>
            <a:r>
              <a:rPr lang="en-US" dirty="0" smtClean="0">
                <a:hlinkClick r:id="rId5"/>
              </a:rPr>
              <a:t>IBM</a:t>
            </a:r>
            <a:r>
              <a:rPr lang="en-US" dirty="0" smtClean="0"/>
              <a:t> blue)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Sound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hlinkClick r:id="rId6"/>
              </a:rPr>
              <a:t>http://www.nascar.com/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Organizational Identity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Colors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Logo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Font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Design features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Shapes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Ford’s oval motif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Patterns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Mascots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Look and feel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Assignment</a:t>
            </a:r>
            <a:endParaRPr lang="en-US" sz="32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38600"/>
          </a:xfrm>
        </p:spPr>
        <p:txBody>
          <a:bodyPr/>
          <a:lstStyle/>
          <a:p>
            <a:pPr eaLnBrk="1" hangingPunct="1"/>
            <a:r>
              <a:rPr lang="en-US" smtClean="0"/>
              <a:t>Hands-On Exercise </a:t>
            </a:r>
          </a:p>
          <a:p>
            <a:pPr lvl="1" eaLnBrk="1" hangingPunct="1"/>
            <a:r>
              <a:rPr lang="en-US" smtClean="0"/>
              <a:t>Your choice! Either #2 or #5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See Assignments Web Page for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Display of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decide which display works best, consider the user</a:t>
            </a:r>
          </a:p>
          <a:p>
            <a:pPr eaLnBrk="1" hangingPunct="1"/>
            <a:r>
              <a:rPr lang="en-US" smtClean="0"/>
              <a:t>How does the target audience think?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Display of Information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Classical printed display styles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Magazine: 2-3 columns, images interspersed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Newspaper: 6-7 columns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Book: 1 column, images at top/bottom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Early Web design looked like existing printed pages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Problem: screens aren’t pages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Most printed format is </a:t>
            </a:r>
            <a:r>
              <a:rPr lang="en-US" u="sng" smtClean="0"/>
              <a:t>portrait </a:t>
            </a:r>
            <a:r>
              <a:rPr lang="en-US" smtClean="0"/>
              <a:t>mode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Most monitors are </a:t>
            </a:r>
            <a:r>
              <a:rPr lang="en-US" u="sng" smtClean="0"/>
              <a:t>landscape</a:t>
            </a:r>
            <a:r>
              <a:rPr lang="en-US" smtClean="0"/>
              <a:t> mode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Display of Information</a:t>
            </a:r>
          </a:p>
        </p:txBody>
      </p:sp>
      <p:graphicFrame>
        <p:nvGraphicFramePr>
          <p:cNvPr id="51230" name="Group 30"/>
          <p:cNvGraphicFramePr>
            <a:graphicFrameLocks noGrp="1"/>
          </p:cNvGraphicFramePr>
          <p:nvPr>
            <p:ph idx="1"/>
          </p:nvPr>
        </p:nvGraphicFramePr>
        <p:xfrm>
          <a:off x="1371600" y="2667000"/>
          <a:ext cx="6781800" cy="3205861"/>
        </p:xfrm>
        <a:graphic>
          <a:graphicData uri="http://schemas.openxmlformats.org/drawingml/2006/table">
            <a:tbl>
              <a:tblPr/>
              <a:tblGrid>
                <a:gridCol w="4038600"/>
                <a:gridCol w="2743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Printed pages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Screens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 to 16” wide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10” wide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2889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High resolution: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Magazine: 200 dpi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Newspaper: 300 dpi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 point type easy to read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89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Low resolution: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 dpi*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12-point 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Built-in navigation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Must be provided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2" name="Text Box 31"/>
          <p:cNvSpPr txBox="1">
            <a:spLocks noChangeArrowheads="1"/>
          </p:cNvSpPr>
          <p:nvPr/>
        </p:nvSpPr>
        <p:spPr bwMode="auto">
          <a:xfrm>
            <a:off x="1355725" y="5903913"/>
            <a:ext cx="1447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* Dot = Pixel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Display of Information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rules:</a:t>
            </a:r>
          </a:p>
          <a:p>
            <a:pPr lvl="1" eaLnBrk="1" hangingPunct="1"/>
            <a:r>
              <a:rPr lang="en-US" smtClean="0"/>
              <a:t>Use relatively large type (12-point or more)</a:t>
            </a:r>
          </a:p>
          <a:p>
            <a:pPr lvl="1" eaLnBrk="1" hangingPunct="1"/>
            <a:r>
              <a:rPr lang="en-US" smtClean="0"/>
              <a:t>Single column </a:t>
            </a:r>
            <a:r>
              <a:rPr lang="en-US" smtClean="0">
                <a:cs typeface="Arial" charset="0"/>
              </a:rPr>
              <a:t>≈ </a:t>
            </a:r>
            <a:r>
              <a:rPr lang="en-US" smtClean="0"/>
              <a:t>5” wide</a:t>
            </a:r>
          </a:p>
          <a:p>
            <a:pPr lvl="1" eaLnBrk="1" hangingPunct="1"/>
            <a:r>
              <a:rPr lang="en-US" smtClean="0"/>
              <a:t>White space around edges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Display of Information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thumbnails</a:t>
            </a:r>
          </a:p>
          <a:p>
            <a:pPr lvl="1" eaLnBrk="1" hangingPunct="1"/>
            <a:r>
              <a:rPr lang="en-US" dirty="0" smtClean="0"/>
              <a:t>Small in size</a:t>
            </a:r>
          </a:p>
          <a:p>
            <a:pPr lvl="1" eaLnBrk="1" hangingPunct="1"/>
            <a:r>
              <a:rPr lang="en-US" dirty="0" smtClean="0"/>
              <a:t>Download quickly</a:t>
            </a:r>
          </a:p>
          <a:p>
            <a:pPr eaLnBrk="1" hangingPunct="1"/>
            <a:r>
              <a:rPr lang="en-US" dirty="0" smtClean="0"/>
              <a:t>Two-stage interactive displays</a:t>
            </a:r>
          </a:p>
          <a:p>
            <a:pPr lvl="1" eaLnBrk="1" hangingPunct="1"/>
            <a:r>
              <a:rPr lang="en-US" dirty="0" smtClean="0"/>
              <a:t>User selects appropriate level of detail</a:t>
            </a:r>
          </a:p>
          <a:p>
            <a:pPr lvl="2" eaLnBrk="1" hangingPunct="1"/>
            <a:r>
              <a:rPr lang="en-US" dirty="0" smtClean="0">
                <a:hlinkClick r:id="rId2"/>
              </a:rPr>
              <a:t>Red Orbit</a:t>
            </a:r>
            <a:endParaRPr lang="en-US" dirty="0" smtClean="0"/>
          </a:p>
          <a:p>
            <a:pPr lvl="2" eaLnBrk="1" hangingPunct="1"/>
            <a:r>
              <a:rPr lang="en-US" dirty="0" smtClean="0">
                <a:hlinkClick r:id="rId3"/>
              </a:rPr>
              <a:t>NASA Home Page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Display of Information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01000" cy="3724275"/>
          </a:xfrm>
        </p:spPr>
        <p:txBody>
          <a:bodyPr/>
          <a:lstStyle/>
          <a:p>
            <a:pPr eaLnBrk="1" hangingPunct="1"/>
            <a:r>
              <a:rPr lang="en-US" smtClean="0"/>
              <a:t>Warning</a:t>
            </a:r>
          </a:p>
          <a:p>
            <a:pPr lvl="1" eaLnBrk="1" hangingPunct="1"/>
            <a:r>
              <a:rPr lang="en-US" smtClean="0"/>
              <a:t>Modeling on traditional media may not be effective</a:t>
            </a:r>
          </a:p>
          <a:p>
            <a:pPr lvl="1" eaLnBrk="1" hangingPunct="1"/>
            <a:r>
              <a:rPr lang="en-US" smtClean="0"/>
              <a:t>Web pages are different</a:t>
            </a:r>
          </a:p>
          <a:p>
            <a:pPr lvl="2" eaLnBrk="1" hangingPunct="1"/>
            <a:r>
              <a:rPr lang="en-US" smtClean="0"/>
              <a:t>Size</a:t>
            </a:r>
          </a:p>
          <a:p>
            <a:pPr lvl="2" eaLnBrk="1" hangingPunct="1"/>
            <a:r>
              <a:rPr lang="en-US" smtClean="0"/>
              <a:t>Resolution</a:t>
            </a:r>
          </a:p>
          <a:p>
            <a:pPr lvl="2" eaLnBrk="1" hangingPunct="1"/>
            <a:r>
              <a:rPr lang="en-US" smtClean="0"/>
              <a:t>Interactivity!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1377</TotalTime>
  <Words>841</Words>
  <Application>Microsoft Office PowerPoint</Application>
  <PresentationFormat>On-screen Show (4:3)</PresentationFormat>
  <Paragraphs>197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Capsules</vt:lpstr>
      <vt:lpstr>The Web Wizard’s Guide to Web Design</vt:lpstr>
      <vt:lpstr>Introduction</vt:lpstr>
      <vt:lpstr>Introduction</vt:lpstr>
      <vt:lpstr>The Display of Information</vt:lpstr>
      <vt:lpstr>The Display of Information</vt:lpstr>
      <vt:lpstr>The Display of Information</vt:lpstr>
      <vt:lpstr>The Display of Information</vt:lpstr>
      <vt:lpstr>The Display of Information</vt:lpstr>
      <vt:lpstr>The Display of Information</vt:lpstr>
      <vt:lpstr>Watching and Listening</vt:lpstr>
      <vt:lpstr>Tables and Lists</vt:lpstr>
      <vt:lpstr>Tables and Lists</vt:lpstr>
      <vt:lpstr>Navigation Through the Site</vt:lpstr>
      <vt:lpstr>Navigation Through the Site</vt:lpstr>
      <vt:lpstr>Navigation Through the Site</vt:lpstr>
      <vt:lpstr>Slide 16</vt:lpstr>
      <vt:lpstr>Slide 17</vt:lpstr>
      <vt:lpstr>Navigation Through the Site</vt:lpstr>
      <vt:lpstr>Navigation Through the Site</vt:lpstr>
      <vt:lpstr>Slide 20</vt:lpstr>
      <vt:lpstr>Slide 21</vt:lpstr>
      <vt:lpstr>Navigation Through the Site</vt:lpstr>
      <vt:lpstr>Slide 23</vt:lpstr>
      <vt:lpstr>Navigation Through the Site</vt:lpstr>
      <vt:lpstr>Resume 2/10</vt:lpstr>
      <vt:lpstr>Navigation Through the Site</vt:lpstr>
      <vt:lpstr>Slide 27</vt:lpstr>
      <vt:lpstr>Navigation Through the Site</vt:lpstr>
      <vt:lpstr>Feedback and Interaction</vt:lpstr>
      <vt:lpstr>Feedback and Interaction</vt:lpstr>
      <vt:lpstr>Organizational Identity</vt:lpstr>
      <vt:lpstr>Organizational Identity</vt:lpstr>
      <vt:lpstr>Assignment</vt:lpstr>
    </vt:vector>
  </TitlesOfParts>
  <Company>%ORGNAME%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Information &amp; Technology Services</cp:lastModifiedBy>
  <cp:revision>52</cp:revision>
  <dcterms:created xsi:type="dcterms:W3CDTF">2003-08-28T16:54:56Z</dcterms:created>
  <dcterms:modified xsi:type="dcterms:W3CDTF">2010-02-08T20:14:14Z</dcterms:modified>
</cp:coreProperties>
</file>