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65" r:id="rId2"/>
  </p:sldMasterIdLst>
  <p:notesMasterIdLst>
    <p:notesMasterId r:id="rId74"/>
  </p:notesMasterIdLst>
  <p:sldIdLst>
    <p:sldId id="256"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 id="283" r:id="rId28"/>
    <p:sldId id="282" r:id="rId29"/>
    <p:sldId id="284" r:id="rId30"/>
    <p:sldId id="285" r:id="rId31"/>
    <p:sldId id="286" r:id="rId32"/>
    <p:sldId id="326" r:id="rId33"/>
    <p:sldId id="287" r:id="rId34"/>
    <p:sldId id="288" r:id="rId35"/>
    <p:sldId id="289" r:id="rId36"/>
    <p:sldId id="325" r:id="rId37"/>
    <p:sldId id="290" r:id="rId38"/>
    <p:sldId id="331" r:id="rId39"/>
    <p:sldId id="291" r:id="rId40"/>
    <p:sldId id="292" r:id="rId41"/>
    <p:sldId id="293" r:id="rId42"/>
    <p:sldId id="294" r:id="rId43"/>
    <p:sldId id="328" r:id="rId44"/>
    <p:sldId id="295" r:id="rId45"/>
    <p:sldId id="296" r:id="rId46"/>
    <p:sldId id="297" r:id="rId47"/>
    <p:sldId id="298" r:id="rId48"/>
    <p:sldId id="299" r:id="rId49"/>
    <p:sldId id="300" r:id="rId50"/>
    <p:sldId id="301" r:id="rId51"/>
    <p:sldId id="302" r:id="rId52"/>
    <p:sldId id="307" r:id="rId53"/>
    <p:sldId id="308" r:id="rId54"/>
    <p:sldId id="305" r:id="rId55"/>
    <p:sldId id="306" r:id="rId56"/>
    <p:sldId id="309" r:id="rId57"/>
    <p:sldId id="329" r:id="rId58"/>
    <p:sldId id="310" r:id="rId59"/>
    <p:sldId id="311" r:id="rId60"/>
    <p:sldId id="312" r:id="rId61"/>
    <p:sldId id="313" r:id="rId62"/>
    <p:sldId id="330" r:id="rId63"/>
    <p:sldId id="314" r:id="rId64"/>
    <p:sldId id="315" r:id="rId65"/>
    <p:sldId id="316" r:id="rId66"/>
    <p:sldId id="317" r:id="rId67"/>
    <p:sldId id="318" r:id="rId68"/>
    <p:sldId id="319" r:id="rId69"/>
    <p:sldId id="320" r:id="rId70"/>
    <p:sldId id="321" r:id="rId71"/>
    <p:sldId id="322" r:id="rId72"/>
    <p:sldId id="323" r:id="rId7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00"/>
    <a:srgbClr val="B2B2B2"/>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38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82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740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74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0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0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740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2F974FF-4EA4-4D31-B4AA-7825888827C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0"/>
            <a:ext cx="5867400" cy="6858000"/>
            <a:chOff x="0" y="0"/>
            <a:chExt cx="3696" cy="4320"/>
          </a:xfrm>
        </p:grpSpPr>
        <p:sp>
          <p:nvSpPr>
            <p:cNvPr id="21507"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latin typeface="Times New Roman" pitchFamily="18" charset="0"/>
              </a:endParaRPr>
            </a:p>
          </p:txBody>
        </p:sp>
        <p:sp>
          <p:nvSpPr>
            <p:cNvPr id="21508"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endParaRPr kumimoji="1" lang="en-US" sz="2400">
                <a:latin typeface="Times New Roman" pitchFamily="18" charset="0"/>
              </a:endParaRPr>
            </a:p>
          </p:txBody>
        </p:sp>
      </p:grpSp>
      <p:grpSp>
        <p:nvGrpSpPr>
          <p:cNvPr id="21509" name="Group 5"/>
          <p:cNvGrpSpPr>
            <a:grpSpLocks/>
          </p:cNvGrpSpPr>
          <p:nvPr/>
        </p:nvGrpSpPr>
        <p:grpSpPr bwMode="auto">
          <a:xfrm>
            <a:off x="3632200" y="4889500"/>
            <a:ext cx="4876800" cy="319088"/>
            <a:chOff x="2288" y="3080"/>
            <a:chExt cx="3072" cy="201"/>
          </a:xfrm>
        </p:grpSpPr>
        <p:sp>
          <p:nvSpPr>
            <p:cNvPr id="21510"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21511"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n-US"/>
            </a:p>
          </p:txBody>
        </p:sp>
      </p:grpSp>
      <p:sp>
        <p:nvSpPr>
          <p:cNvPr id="2151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21513" name="Rectangle 9"/>
          <p:cNvSpPr>
            <a:spLocks noGrp="1" noChangeArrowheads="1"/>
          </p:cNvSpPr>
          <p:nvPr>
            <p:ph type="dt" sz="quarter" idx="2"/>
          </p:nvPr>
        </p:nvSpPr>
        <p:spPr bwMode="auto">
          <a:xfrm>
            <a:off x="2438400" y="6248400"/>
            <a:ext cx="2130425" cy="474663"/>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400">
                <a:solidFill>
                  <a:schemeClr val="bg1"/>
                </a:solidFill>
              </a:defRPr>
            </a:lvl1pPr>
          </a:lstStyle>
          <a:p>
            <a:endParaRPr lang="en-US"/>
          </a:p>
        </p:txBody>
      </p:sp>
      <p:sp>
        <p:nvSpPr>
          <p:cNvPr id="21514" name="Rectangle 10"/>
          <p:cNvSpPr>
            <a:spLocks noGrp="1" noChangeArrowheads="1"/>
          </p:cNvSpPr>
          <p:nvPr>
            <p:ph type="ftr" sz="quarter" idx="3"/>
          </p:nvPr>
        </p:nvSpPr>
        <p:spPr>
          <a:xfrm>
            <a:off x="5791200" y="6248400"/>
            <a:ext cx="2897188" cy="474663"/>
          </a:xfrm>
        </p:spPr>
        <p:txBody>
          <a:bodyPr/>
          <a:lstStyle>
            <a:lvl1pPr algn="r">
              <a:tabLst/>
              <a:defRPr sz="1400"/>
            </a:lvl1pPr>
          </a:lstStyle>
          <a:p>
            <a:endParaRPr lang="en-US"/>
          </a:p>
        </p:txBody>
      </p:sp>
      <p:sp>
        <p:nvSpPr>
          <p:cNvPr id="21515" name="Rectangle 11"/>
          <p:cNvSpPr>
            <a:spLocks noGrp="1" noChangeArrowheads="1"/>
          </p:cNvSpPr>
          <p:nvPr>
            <p:ph type="sldNum" sz="quarter" idx="4"/>
          </p:nvPr>
        </p:nvSpPr>
        <p:spPr bwMode="auto">
          <a:xfrm>
            <a:off x="76200" y="6248400"/>
            <a:ext cx="587375" cy="48895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eaLnBrk="1" hangingPunct="1">
              <a:defRPr sz="2600" b="1">
                <a:solidFill>
                  <a:schemeClr val="bg1"/>
                </a:solidFill>
              </a:defRPr>
            </a:lvl1pPr>
          </a:lstStyle>
          <a:p>
            <a:fld id="{99B68947-0E0C-4C82-B1E5-2ABB949545A2}" type="slidenum">
              <a:rPr lang="en-US"/>
              <a:pPr/>
              <a:t>‹#›</a:t>
            </a:fld>
            <a:endParaRPr lang="en-US"/>
          </a:p>
        </p:txBody>
      </p:sp>
      <p:sp>
        <p:nvSpPr>
          <p:cNvPr id="2151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ITIS 2300  8/24/2003 7:57 PM	Copyright © 2003 by N. B. Long	</a:t>
            </a:r>
            <a:fld id="{5B219FDE-E838-46AB-BEB0-F7600509A35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ITIS 2300  8/24/2003 7:57 PM	Copyright © 2003 by N. B. Long	</a:t>
            </a:r>
            <a:fld id="{4F344755-C83A-4785-B585-F8F231D6514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endParaRPr lang="en-US"/>
          </a:p>
        </p:txBody>
      </p:sp>
      <p:sp>
        <p:nvSpPr>
          <p:cNvPr id="4" name="Footer Placeholder 3"/>
          <p:cNvSpPr>
            <a:spLocks noGrp="1"/>
          </p:cNvSpPr>
          <p:nvPr>
            <p:ph type="ftr" sz="quarter" idx="10"/>
          </p:nvPr>
        </p:nvSpPr>
        <p:spPr>
          <a:xfrm>
            <a:off x="838200" y="6248400"/>
            <a:ext cx="7850188" cy="474663"/>
          </a:xfrm>
        </p:spPr>
        <p:txBody>
          <a:bodyPr/>
          <a:lstStyle>
            <a:lvl1pPr>
              <a:defRPr/>
            </a:lvl1pPr>
          </a:lstStyle>
          <a:p>
            <a:r>
              <a:rPr lang="en-US"/>
              <a:t>ITIS 2300  8/24/2003 7:57 PM	Copyright © 2003 by N. B. Long	</a:t>
            </a:r>
            <a:fld id="{C4A685B3-B739-4685-B3C6-222001A4D006}"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838200" y="6248400"/>
            <a:ext cx="7850188" cy="474663"/>
          </a:xfrm>
        </p:spPr>
        <p:txBody>
          <a:bodyPr/>
          <a:lstStyle>
            <a:lvl1pPr>
              <a:defRPr/>
            </a:lvl1pPr>
          </a:lstStyle>
          <a:p>
            <a:r>
              <a:rPr lang="en-US"/>
              <a:t>ITIS 2300  8/24/2003 7:57 PM	Copyright © 2003 by N. B. Long	</a:t>
            </a:r>
            <a:fld id="{21D7B985-85BD-4076-B75D-1F134F0BF5A2}"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60913" y="2362200"/>
            <a:ext cx="3770312" cy="1785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60913" y="4300538"/>
            <a:ext cx="3770312" cy="17859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a:xfrm>
            <a:off x="838200" y="6248400"/>
            <a:ext cx="7850188" cy="474663"/>
          </a:xfrm>
        </p:spPr>
        <p:txBody>
          <a:bodyPr/>
          <a:lstStyle>
            <a:lvl1pPr>
              <a:defRPr/>
            </a:lvl1pPr>
          </a:lstStyle>
          <a:p>
            <a:r>
              <a:rPr lang="en-US"/>
              <a:t>ITIS 2300  8/24/2003 7:57 PM	Copyright © 2003 by N. B. Long	</a:t>
            </a:r>
            <a:fld id="{51E5878A-9C9A-4320-AB6A-0A1B6AE083E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727809-F443-4BD6-BC97-5DFD69EF9CAC}"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D64ACA-C87C-4766-AE2B-7B2490B7FB54}"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1D5B135-44C6-4445-BC55-6485F7EF4EFF}"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B0D9499-1CDA-420D-A268-15FE2BA7D549}"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0B3B0F7-233F-4D51-8D20-110C029C159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ITIS 2300  8/24/2003 7:57 PM	Copyright © 2003 by N. B. Long	</a:t>
            </a:r>
            <a:fld id="{3E1EDD06-D7AF-4803-98C0-0EF7AF2407D1}"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7E33BE4-5F06-45E1-983C-3D2D0073892F}"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899BC92-9FC2-432F-9D7B-FADF5B74F191}"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918CC01-E83F-42DD-A55D-F324D3C2629E}"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ED23B21-5B35-4364-9516-BDFA83386B8C}"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981909-B764-4BB2-8ADC-AD9D74762BBF}"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7803AC-C805-47BD-9F77-51190A7F576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t>ITIS 2300  8/24/2003 7:57 PM	Copyright © 2003 by N. B. Long	</a:t>
            </a:r>
            <a:fld id="{0C24C33B-11FE-4C76-9690-2982707C563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t>ITIS 2300  8/24/2003 7:57 PM	Copyright © 2003 by N. B. Long	</a:t>
            </a:r>
            <a:fld id="{1573ADF8-8298-48C2-B97A-98EC9DE4487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t>ITIS 2300  8/24/2003 7:57 PM	Copyright © 2003 by N. B. Long	</a:t>
            </a:r>
            <a:fld id="{AA20E59A-0ACA-454D-A0AC-8D4E38FCDC4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t>ITIS 2300  8/24/2003 7:57 PM	Copyright © 2003 by N. B. Long	</a:t>
            </a:r>
            <a:fld id="{7E24257C-542D-4CE2-9613-DFE78369C64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ITIS 2300  8/24/2003 7:57 PM	Copyright © 2003 by N. B. Long	</a:t>
            </a:r>
            <a:fld id="{1620E1A4-F848-41CC-BF9C-5B73B94D8BB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ITIS 2300  8/24/2003 7:57 PM	Copyright © 2003 by N. B. Long	</a:t>
            </a:r>
            <a:fld id="{D099AFA4-0167-4BE5-B6A7-E587C663914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ITIS 2300  8/24/2003 7:57 PM	Copyright © 2003 by N. B. Long	</a:t>
            </a:r>
            <a:fld id="{FEF1E74B-53A6-41EB-A56D-93766E28BC4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482" name="Group 2"/>
          <p:cNvGrpSpPr>
            <a:grpSpLocks/>
          </p:cNvGrpSpPr>
          <p:nvPr/>
        </p:nvGrpSpPr>
        <p:grpSpPr bwMode="auto">
          <a:xfrm>
            <a:off x="0" y="0"/>
            <a:ext cx="7620000" cy="6858000"/>
            <a:chOff x="0" y="0"/>
            <a:chExt cx="4800" cy="4320"/>
          </a:xfrm>
        </p:grpSpPr>
        <p:grpSp>
          <p:nvGrpSpPr>
            <p:cNvPr id="20483" name="Group 3"/>
            <p:cNvGrpSpPr>
              <a:grpSpLocks/>
            </p:cNvGrpSpPr>
            <p:nvPr userDrawn="1"/>
          </p:nvGrpSpPr>
          <p:grpSpPr bwMode="auto">
            <a:xfrm>
              <a:off x="0" y="0"/>
              <a:ext cx="2016" cy="4320"/>
              <a:chOff x="0" y="0"/>
              <a:chExt cx="2016" cy="4320"/>
            </a:xfrm>
          </p:grpSpPr>
          <p:sp>
            <p:nvSpPr>
              <p:cNvPr id="2048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n-US"/>
              </a:p>
            </p:txBody>
          </p:sp>
          <p:sp>
            <p:nvSpPr>
              <p:cNvPr id="2048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n-US"/>
              </a:p>
            </p:txBody>
          </p:sp>
        </p:grpSp>
        <p:grpSp>
          <p:nvGrpSpPr>
            <p:cNvPr id="20486" name="Group 6"/>
            <p:cNvGrpSpPr>
              <a:grpSpLocks/>
            </p:cNvGrpSpPr>
            <p:nvPr/>
          </p:nvGrpSpPr>
          <p:grpSpPr bwMode="auto">
            <a:xfrm>
              <a:off x="144" y="1248"/>
              <a:ext cx="4656" cy="201"/>
              <a:chOff x="144" y="1248"/>
              <a:chExt cx="4656" cy="201"/>
            </a:xfrm>
          </p:grpSpPr>
          <p:sp>
            <p:nvSpPr>
              <p:cNvPr id="2048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2048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n-US"/>
              </a:p>
            </p:txBody>
          </p:sp>
        </p:grpSp>
      </p:grpSp>
      <p:sp>
        <p:nvSpPr>
          <p:cNvPr id="20489"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490"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92" name="Rectangle 12"/>
          <p:cNvSpPr>
            <a:spLocks noGrp="1" noChangeArrowheads="1"/>
          </p:cNvSpPr>
          <p:nvPr>
            <p:ph type="ftr" sz="quarter" idx="3"/>
          </p:nvPr>
        </p:nvSpPr>
        <p:spPr bwMode="auto">
          <a:xfrm>
            <a:off x="838200" y="6248400"/>
            <a:ext cx="7850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tabLst>
                <a:tab pos="3779838" algn="ctr"/>
                <a:tab pos="7656513" algn="r"/>
              </a:tabLst>
              <a:defRPr sz="800"/>
            </a:lvl1pPr>
          </a:lstStyle>
          <a:p>
            <a:r>
              <a:rPr lang="en-US"/>
              <a:t>ITIS 2300  8/24/2003 7:57 PM	Copyright © 2003 by N. B. Long	</a:t>
            </a:r>
            <a:fld id="{B39E26CC-D049-4C34-BA43-D682ED9A4F8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87" r:id="rId12"/>
    <p:sldLayoutId id="2147483688" r:id="rId13"/>
    <p:sldLayoutId id="2147483689" r:id="rId14"/>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920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92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p>
        </p:txBody>
      </p:sp>
      <p:sp>
        <p:nvSpPr>
          <p:cNvPr id="1792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1792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2E0EC37-59F4-4A24-AECA-293847B175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queens.ox.ac.uk/"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public.web.cern.ch/Public/Welcome.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public.web.cern.ch/Public/Welcome.html"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public.web.cern.ch/Public/Welcome.html"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2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21.xml"/></Relationships>
</file>

<file path=ppt/slides/_rels/slide43.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bosto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hyperlink" Target="http://daphne.palomar.edu/design/cwheel.html" TargetMode="External"/><Relationship Id="rId2" Type="http://schemas.openxmlformats.org/officeDocument/2006/relationships/hyperlink" Target="http://www.colormatters.com/colortheory.html" TargetMode="External"/><Relationship Id="rId1" Type="http://schemas.openxmlformats.org/officeDocument/2006/relationships/slideLayout" Target="../slideLayouts/slideLayout2.xml"/><Relationship Id="rId5" Type="http://schemas.openxmlformats.org/officeDocument/2006/relationships/hyperlink" Target="http://www.signindustry.com/computers/articles/2004-01-12-ColorTheoryBasics.php3" TargetMode="External"/><Relationship Id="rId4" Type="http://schemas.openxmlformats.org/officeDocument/2006/relationships/hyperlink" Target="http://www.itc.virginia.edu/unixsys/gimp/gimpdoc-html/color.html"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visibone.com/colorlab/" TargetMode="Externa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www.webreference.com/greatsite.html" TargetMode="External"/><Relationship Id="rId2" Type="http://schemas.openxmlformats.org/officeDocument/2006/relationships/hyperlink" Target="http://www.w3.org/TR/WAI-WEBCONTENT/" TargetMode="External"/><Relationship Id="rId1" Type="http://schemas.openxmlformats.org/officeDocument/2006/relationships/slideLayout" Target="../slideLayouts/slideLayout2.xml"/><Relationship Id="rId4" Type="http://schemas.openxmlformats.org/officeDocument/2006/relationships/hyperlink" Target="http://www.tlc-systems.com/webtip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en-US"/>
              <a:t>The Web Wizard’s Guide to Web Design</a:t>
            </a:r>
          </a:p>
        </p:txBody>
      </p:sp>
      <p:sp>
        <p:nvSpPr>
          <p:cNvPr id="2051" name="Rectangle 3"/>
          <p:cNvSpPr>
            <a:spLocks noGrp="1" noChangeArrowheads="1"/>
          </p:cNvSpPr>
          <p:nvPr>
            <p:ph type="subTitle" idx="1"/>
          </p:nvPr>
        </p:nvSpPr>
        <p:spPr/>
        <p:txBody>
          <a:bodyPr/>
          <a:lstStyle/>
          <a:p>
            <a:r>
              <a:rPr lang="en-US"/>
              <a:t>Chapter 3</a:t>
            </a:r>
          </a:p>
          <a:p>
            <a:r>
              <a:rPr lang="en-US"/>
              <a:t>Toward a Better Design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AutoShape 2"/>
          <p:cNvSpPr>
            <a:spLocks noGrp="1" noChangeArrowheads="1"/>
          </p:cNvSpPr>
          <p:nvPr>
            <p:ph type="title"/>
          </p:nvPr>
        </p:nvSpPr>
        <p:spPr/>
        <p:txBody>
          <a:bodyPr/>
          <a:lstStyle/>
          <a:p>
            <a:r>
              <a:rPr lang="en-US"/>
              <a:t>Guidelines for Site Design</a:t>
            </a:r>
          </a:p>
        </p:txBody>
      </p:sp>
      <p:graphicFrame>
        <p:nvGraphicFramePr>
          <p:cNvPr id="92224" name="Group 64"/>
          <p:cNvGraphicFramePr>
            <a:graphicFrameLocks noGrp="1"/>
          </p:cNvGraphicFramePr>
          <p:nvPr>
            <p:ph idx="1"/>
          </p:nvPr>
        </p:nvGraphicFramePr>
        <p:xfrm>
          <a:off x="1143000" y="2438400"/>
          <a:ext cx="7315200" cy="4008120"/>
        </p:xfrm>
        <a:graphic>
          <a:graphicData uri="http://schemas.openxmlformats.org/drawingml/2006/table">
            <a:tbl>
              <a:tblPr/>
              <a:tblGrid>
                <a:gridCol w="2438400"/>
                <a:gridCol w="2438400"/>
                <a:gridCol w="2438400"/>
              </a:tblGrid>
              <a:tr h="5334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chemeClr val="tx1"/>
                          </a:solidFill>
                          <a:effectLst/>
                          <a:latin typeface="Arial" charset="0"/>
                        </a:rPr>
                        <a:t>Width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chemeClr val="tx1"/>
                          </a:solidFill>
                          <a:effectLst/>
                          <a:latin typeface="Arial" charset="0"/>
                        </a:rPr>
                        <a:t>Height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chemeClr val="tx1"/>
                          </a:solidFill>
                          <a:effectLst/>
                          <a:latin typeface="Arial" charset="0"/>
                        </a:rPr>
                        <a:t>Old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640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480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chemeClr val="tx1"/>
                          </a:solidFill>
                          <a:effectLst/>
                          <a:latin typeface="Arial" charset="0"/>
                        </a:rPr>
                        <a:t>Standard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800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600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chemeClr val="tx1"/>
                          </a:solidFill>
                          <a:effectLst/>
                          <a:latin typeface="Arial" charset="0"/>
                        </a:rPr>
                        <a:t>Modern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1024</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1280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768</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1024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9625">
                <a:tc>
                  <a:txBody>
                    <a:bodyPr/>
                    <a:lstStyle/>
                    <a:p>
                      <a:pPr marL="0" marR="0" lvl="0" indent="0" algn="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chemeClr val="tx1"/>
                          </a:solidFill>
                          <a:effectLst/>
                          <a:latin typeface="Arial" charset="0"/>
                        </a:rPr>
                        <a:t>Cutting Edge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1600</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1680</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1920</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2560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1200</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1050</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1200</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tab pos="1493838" algn="dec"/>
                        </a:tabLst>
                      </a:pPr>
                      <a:r>
                        <a:rPr kumimoji="0" lang="en-US" sz="2000" b="0" i="0" u="none" strike="noStrike" cap="none" normalizeH="0" baseline="0" smtClean="0">
                          <a:ln>
                            <a:noFill/>
                          </a:ln>
                          <a:solidFill>
                            <a:schemeClr val="tx1"/>
                          </a:solidFill>
                          <a:effectLst/>
                          <a:latin typeface="Arial" charset="0"/>
                        </a:rPr>
                        <a:t>1600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AutoShape 2"/>
          <p:cNvSpPr>
            <a:spLocks noGrp="1" noChangeArrowheads="1"/>
          </p:cNvSpPr>
          <p:nvPr>
            <p:ph type="title"/>
          </p:nvPr>
        </p:nvSpPr>
        <p:spPr/>
        <p:txBody>
          <a:bodyPr/>
          <a:lstStyle/>
          <a:p>
            <a:r>
              <a:rPr lang="en-US"/>
              <a:t>Guidelines for Site Design</a:t>
            </a:r>
          </a:p>
        </p:txBody>
      </p:sp>
      <p:sp>
        <p:nvSpPr>
          <p:cNvPr id="94211" name="Rectangle 3"/>
          <p:cNvSpPr>
            <a:spLocks noGrp="1" noChangeArrowheads="1"/>
          </p:cNvSpPr>
          <p:nvPr>
            <p:ph type="body" idx="1"/>
          </p:nvPr>
        </p:nvSpPr>
        <p:spPr/>
        <p:txBody>
          <a:bodyPr/>
          <a:lstStyle/>
          <a:p>
            <a:r>
              <a:rPr lang="en-US"/>
              <a:t>Whole screen is not available!</a:t>
            </a:r>
          </a:p>
          <a:p>
            <a:r>
              <a:rPr lang="en-US"/>
              <a:t>Your content must fit inside the browser window</a:t>
            </a:r>
          </a:p>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AutoShape 2"/>
          <p:cNvSpPr>
            <a:spLocks noGrp="1" noChangeArrowheads="1"/>
          </p:cNvSpPr>
          <p:nvPr>
            <p:ph type="title"/>
          </p:nvPr>
        </p:nvSpPr>
        <p:spPr/>
        <p:txBody>
          <a:bodyPr/>
          <a:lstStyle/>
          <a:p>
            <a:r>
              <a:rPr lang="en-US"/>
              <a:t>Guidelines for Site Design</a:t>
            </a:r>
          </a:p>
        </p:txBody>
      </p:sp>
      <p:sp>
        <p:nvSpPr>
          <p:cNvPr id="96259" name="Rectangle 3"/>
          <p:cNvSpPr>
            <a:spLocks noGrp="1" noChangeArrowheads="1"/>
          </p:cNvSpPr>
          <p:nvPr>
            <p:ph type="body" sz="half" idx="1"/>
          </p:nvPr>
        </p:nvSpPr>
        <p:spPr/>
        <p:txBody>
          <a:bodyPr/>
          <a:lstStyle/>
          <a:p>
            <a:r>
              <a:rPr lang="en-US" sz="2400"/>
              <a:t>Where does your eye naturally go on a new printed page?</a:t>
            </a:r>
          </a:p>
        </p:txBody>
      </p:sp>
      <p:grpSp>
        <p:nvGrpSpPr>
          <p:cNvPr id="96295" name="Group 39"/>
          <p:cNvGrpSpPr>
            <a:grpSpLocks/>
          </p:cNvGrpSpPr>
          <p:nvPr/>
        </p:nvGrpSpPr>
        <p:grpSpPr bwMode="auto">
          <a:xfrm>
            <a:off x="2895600" y="2971800"/>
            <a:ext cx="5105400" cy="2833688"/>
            <a:chOff x="1728" y="2247"/>
            <a:chExt cx="2854" cy="1328"/>
          </a:xfrm>
        </p:grpSpPr>
        <p:sp>
          <p:nvSpPr>
            <p:cNvPr id="96296" name="Freeform 40"/>
            <p:cNvSpPr>
              <a:spLocks/>
            </p:cNvSpPr>
            <p:nvPr/>
          </p:nvSpPr>
          <p:spPr bwMode="auto">
            <a:xfrm>
              <a:off x="2213" y="2289"/>
              <a:ext cx="618" cy="544"/>
            </a:xfrm>
            <a:custGeom>
              <a:avLst/>
              <a:gdLst/>
              <a:ahLst/>
              <a:cxnLst>
                <a:cxn ang="0">
                  <a:pos x="0" y="1087"/>
                </a:cxn>
                <a:cxn ang="0">
                  <a:pos x="635" y="289"/>
                </a:cxn>
                <a:cxn ang="0">
                  <a:pos x="198" y="1070"/>
                </a:cxn>
                <a:cxn ang="0">
                  <a:pos x="764" y="253"/>
                </a:cxn>
                <a:cxn ang="0">
                  <a:pos x="618" y="637"/>
                </a:cxn>
                <a:cxn ang="0">
                  <a:pos x="1055" y="106"/>
                </a:cxn>
                <a:cxn ang="0">
                  <a:pos x="1002" y="253"/>
                </a:cxn>
                <a:cxn ang="0">
                  <a:pos x="1238" y="0"/>
                </a:cxn>
                <a:cxn ang="0">
                  <a:pos x="782" y="19"/>
                </a:cxn>
                <a:cxn ang="0">
                  <a:pos x="0" y="1087"/>
                </a:cxn>
                <a:cxn ang="0">
                  <a:pos x="0" y="1087"/>
                </a:cxn>
              </a:cxnLst>
              <a:rect l="0" t="0" r="r" b="b"/>
              <a:pathLst>
                <a:path w="1238" h="1087">
                  <a:moveTo>
                    <a:pt x="0" y="1087"/>
                  </a:moveTo>
                  <a:lnTo>
                    <a:pt x="635" y="289"/>
                  </a:lnTo>
                  <a:lnTo>
                    <a:pt x="198" y="1070"/>
                  </a:lnTo>
                  <a:lnTo>
                    <a:pt x="764" y="253"/>
                  </a:lnTo>
                  <a:lnTo>
                    <a:pt x="618" y="637"/>
                  </a:lnTo>
                  <a:lnTo>
                    <a:pt x="1055" y="106"/>
                  </a:lnTo>
                  <a:lnTo>
                    <a:pt x="1002" y="253"/>
                  </a:lnTo>
                  <a:lnTo>
                    <a:pt x="1238" y="0"/>
                  </a:lnTo>
                  <a:lnTo>
                    <a:pt x="782" y="19"/>
                  </a:lnTo>
                  <a:lnTo>
                    <a:pt x="0" y="1087"/>
                  </a:lnTo>
                  <a:lnTo>
                    <a:pt x="0" y="1087"/>
                  </a:lnTo>
                  <a:close/>
                </a:path>
              </a:pathLst>
            </a:custGeom>
            <a:solidFill>
              <a:srgbClr val="B5B5B5"/>
            </a:solidFill>
            <a:ln w="9525">
              <a:noFill/>
              <a:round/>
              <a:headEnd/>
              <a:tailEnd/>
            </a:ln>
          </p:spPr>
          <p:txBody>
            <a:bodyPr/>
            <a:lstStyle/>
            <a:p>
              <a:endParaRPr lang="en-US"/>
            </a:p>
          </p:txBody>
        </p:sp>
        <p:sp>
          <p:nvSpPr>
            <p:cNvPr id="96297" name="Freeform 41"/>
            <p:cNvSpPr>
              <a:spLocks/>
            </p:cNvSpPr>
            <p:nvPr/>
          </p:nvSpPr>
          <p:spPr bwMode="auto">
            <a:xfrm>
              <a:off x="2731" y="2279"/>
              <a:ext cx="709" cy="1055"/>
            </a:xfrm>
            <a:custGeom>
              <a:avLst/>
              <a:gdLst/>
              <a:ahLst/>
              <a:cxnLst>
                <a:cxn ang="0">
                  <a:pos x="1129" y="0"/>
                </a:cxn>
                <a:cxn ang="0">
                  <a:pos x="966" y="382"/>
                </a:cxn>
                <a:cxn ang="0">
                  <a:pos x="1274" y="125"/>
                </a:cxn>
                <a:cxn ang="0">
                  <a:pos x="329" y="1724"/>
                </a:cxn>
                <a:cxn ang="0">
                  <a:pos x="618" y="1000"/>
                </a:cxn>
                <a:cxn ang="0">
                  <a:pos x="0" y="1998"/>
                </a:cxn>
                <a:cxn ang="0">
                  <a:pos x="183" y="2108"/>
                </a:cxn>
                <a:cxn ang="0">
                  <a:pos x="1418" y="89"/>
                </a:cxn>
                <a:cxn ang="0">
                  <a:pos x="1312" y="19"/>
                </a:cxn>
                <a:cxn ang="0">
                  <a:pos x="1129" y="0"/>
                </a:cxn>
                <a:cxn ang="0">
                  <a:pos x="1129" y="0"/>
                </a:cxn>
              </a:cxnLst>
              <a:rect l="0" t="0" r="r" b="b"/>
              <a:pathLst>
                <a:path w="1418" h="2108">
                  <a:moveTo>
                    <a:pt x="1129" y="0"/>
                  </a:moveTo>
                  <a:lnTo>
                    <a:pt x="966" y="382"/>
                  </a:lnTo>
                  <a:lnTo>
                    <a:pt x="1274" y="125"/>
                  </a:lnTo>
                  <a:lnTo>
                    <a:pt x="329" y="1724"/>
                  </a:lnTo>
                  <a:lnTo>
                    <a:pt x="618" y="1000"/>
                  </a:lnTo>
                  <a:lnTo>
                    <a:pt x="0" y="1998"/>
                  </a:lnTo>
                  <a:lnTo>
                    <a:pt x="183" y="2108"/>
                  </a:lnTo>
                  <a:lnTo>
                    <a:pt x="1418" y="89"/>
                  </a:lnTo>
                  <a:lnTo>
                    <a:pt x="1312" y="19"/>
                  </a:lnTo>
                  <a:lnTo>
                    <a:pt x="1129" y="0"/>
                  </a:lnTo>
                  <a:lnTo>
                    <a:pt x="1129" y="0"/>
                  </a:lnTo>
                  <a:close/>
                </a:path>
              </a:pathLst>
            </a:custGeom>
            <a:solidFill>
              <a:srgbClr val="B5B5B5"/>
            </a:solidFill>
            <a:ln w="9525">
              <a:noFill/>
              <a:round/>
              <a:headEnd/>
              <a:tailEnd/>
            </a:ln>
          </p:spPr>
          <p:txBody>
            <a:bodyPr/>
            <a:lstStyle/>
            <a:p>
              <a:endParaRPr lang="en-US"/>
            </a:p>
          </p:txBody>
        </p:sp>
        <p:sp>
          <p:nvSpPr>
            <p:cNvPr id="96298" name="Freeform 42"/>
            <p:cNvSpPr>
              <a:spLocks/>
            </p:cNvSpPr>
            <p:nvPr/>
          </p:nvSpPr>
          <p:spPr bwMode="auto">
            <a:xfrm>
              <a:off x="3203" y="2271"/>
              <a:ext cx="437" cy="462"/>
            </a:xfrm>
            <a:custGeom>
              <a:avLst/>
              <a:gdLst/>
              <a:ahLst/>
              <a:cxnLst>
                <a:cxn ang="0">
                  <a:pos x="0" y="924"/>
                </a:cxn>
                <a:cxn ang="0">
                  <a:pos x="274" y="543"/>
                </a:cxn>
                <a:cxn ang="0">
                  <a:pos x="163" y="870"/>
                </a:cxn>
                <a:cxn ang="0">
                  <a:pos x="492" y="308"/>
                </a:cxn>
                <a:cxn ang="0">
                  <a:pos x="456" y="562"/>
                </a:cxn>
                <a:cxn ang="0">
                  <a:pos x="785" y="36"/>
                </a:cxn>
                <a:cxn ang="0">
                  <a:pos x="745" y="220"/>
                </a:cxn>
                <a:cxn ang="0">
                  <a:pos x="874" y="0"/>
                </a:cxn>
                <a:cxn ang="0">
                  <a:pos x="709" y="17"/>
                </a:cxn>
                <a:cxn ang="0">
                  <a:pos x="620" y="55"/>
                </a:cxn>
                <a:cxn ang="0">
                  <a:pos x="0" y="924"/>
                </a:cxn>
                <a:cxn ang="0">
                  <a:pos x="0" y="924"/>
                </a:cxn>
              </a:cxnLst>
              <a:rect l="0" t="0" r="r" b="b"/>
              <a:pathLst>
                <a:path w="874" h="924">
                  <a:moveTo>
                    <a:pt x="0" y="924"/>
                  </a:moveTo>
                  <a:lnTo>
                    <a:pt x="274" y="543"/>
                  </a:lnTo>
                  <a:lnTo>
                    <a:pt x="163" y="870"/>
                  </a:lnTo>
                  <a:lnTo>
                    <a:pt x="492" y="308"/>
                  </a:lnTo>
                  <a:lnTo>
                    <a:pt x="456" y="562"/>
                  </a:lnTo>
                  <a:lnTo>
                    <a:pt x="785" y="36"/>
                  </a:lnTo>
                  <a:lnTo>
                    <a:pt x="745" y="220"/>
                  </a:lnTo>
                  <a:lnTo>
                    <a:pt x="874" y="0"/>
                  </a:lnTo>
                  <a:lnTo>
                    <a:pt x="709" y="17"/>
                  </a:lnTo>
                  <a:lnTo>
                    <a:pt x="620" y="55"/>
                  </a:lnTo>
                  <a:lnTo>
                    <a:pt x="0" y="924"/>
                  </a:lnTo>
                  <a:lnTo>
                    <a:pt x="0" y="924"/>
                  </a:lnTo>
                  <a:close/>
                </a:path>
              </a:pathLst>
            </a:custGeom>
            <a:solidFill>
              <a:srgbClr val="B5B5B5"/>
            </a:solidFill>
            <a:ln w="9525">
              <a:noFill/>
              <a:round/>
              <a:headEnd/>
              <a:tailEnd/>
            </a:ln>
          </p:spPr>
          <p:txBody>
            <a:bodyPr/>
            <a:lstStyle/>
            <a:p>
              <a:endParaRPr lang="en-US"/>
            </a:p>
          </p:txBody>
        </p:sp>
        <p:sp>
          <p:nvSpPr>
            <p:cNvPr id="96299" name="Freeform 43"/>
            <p:cNvSpPr>
              <a:spLocks/>
            </p:cNvSpPr>
            <p:nvPr/>
          </p:nvSpPr>
          <p:spPr bwMode="auto">
            <a:xfrm>
              <a:off x="1739" y="2389"/>
              <a:ext cx="2836" cy="1179"/>
            </a:xfrm>
            <a:custGeom>
              <a:avLst/>
              <a:gdLst/>
              <a:ahLst/>
              <a:cxnLst>
                <a:cxn ang="0">
                  <a:pos x="5309" y="0"/>
                </a:cxn>
                <a:cxn ang="0">
                  <a:pos x="4219" y="1907"/>
                </a:cxn>
                <a:cxn ang="0">
                  <a:pos x="239" y="1869"/>
                </a:cxn>
                <a:cxn ang="0">
                  <a:pos x="0" y="2179"/>
                </a:cxn>
                <a:cxn ang="0">
                  <a:pos x="2017" y="2251"/>
                </a:cxn>
                <a:cxn ang="0">
                  <a:pos x="2165" y="2344"/>
                </a:cxn>
                <a:cxn ang="0">
                  <a:pos x="2328" y="2360"/>
                </a:cxn>
                <a:cxn ang="0">
                  <a:pos x="2475" y="2324"/>
                </a:cxn>
                <a:cxn ang="0">
                  <a:pos x="2564" y="2270"/>
                </a:cxn>
                <a:cxn ang="0">
                  <a:pos x="2617" y="2251"/>
                </a:cxn>
                <a:cxn ang="0">
                  <a:pos x="4546" y="2324"/>
                </a:cxn>
                <a:cxn ang="0">
                  <a:pos x="5672" y="0"/>
                </a:cxn>
                <a:cxn ang="0">
                  <a:pos x="5309" y="0"/>
                </a:cxn>
                <a:cxn ang="0">
                  <a:pos x="5309" y="0"/>
                </a:cxn>
              </a:cxnLst>
              <a:rect l="0" t="0" r="r" b="b"/>
              <a:pathLst>
                <a:path w="5672" h="2360">
                  <a:moveTo>
                    <a:pt x="5309" y="0"/>
                  </a:moveTo>
                  <a:lnTo>
                    <a:pt x="4219" y="1907"/>
                  </a:lnTo>
                  <a:lnTo>
                    <a:pt x="239" y="1869"/>
                  </a:lnTo>
                  <a:lnTo>
                    <a:pt x="0" y="2179"/>
                  </a:lnTo>
                  <a:lnTo>
                    <a:pt x="2017" y="2251"/>
                  </a:lnTo>
                  <a:lnTo>
                    <a:pt x="2165" y="2344"/>
                  </a:lnTo>
                  <a:lnTo>
                    <a:pt x="2328" y="2360"/>
                  </a:lnTo>
                  <a:lnTo>
                    <a:pt x="2475" y="2324"/>
                  </a:lnTo>
                  <a:lnTo>
                    <a:pt x="2564" y="2270"/>
                  </a:lnTo>
                  <a:lnTo>
                    <a:pt x="2617" y="2251"/>
                  </a:lnTo>
                  <a:lnTo>
                    <a:pt x="4546" y="2324"/>
                  </a:lnTo>
                  <a:lnTo>
                    <a:pt x="5672" y="0"/>
                  </a:lnTo>
                  <a:lnTo>
                    <a:pt x="5309" y="0"/>
                  </a:lnTo>
                  <a:lnTo>
                    <a:pt x="5309" y="0"/>
                  </a:lnTo>
                  <a:close/>
                </a:path>
              </a:pathLst>
            </a:custGeom>
            <a:solidFill>
              <a:srgbClr val="B20000"/>
            </a:solidFill>
            <a:ln w="9525">
              <a:noFill/>
              <a:round/>
              <a:headEnd/>
              <a:tailEnd/>
            </a:ln>
          </p:spPr>
          <p:txBody>
            <a:bodyPr/>
            <a:lstStyle/>
            <a:p>
              <a:endParaRPr lang="en-US"/>
            </a:p>
          </p:txBody>
        </p:sp>
        <p:sp>
          <p:nvSpPr>
            <p:cNvPr id="96300" name="Freeform 44"/>
            <p:cNvSpPr>
              <a:spLocks/>
            </p:cNvSpPr>
            <p:nvPr/>
          </p:nvSpPr>
          <p:spPr bwMode="auto">
            <a:xfrm>
              <a:off x="1867" y="2307"/>
              <a:ext cx="2582" cy="1181"/>
            </a:xfrm>
            <a:custGeom>
              <a:avLst/>
              <a:gdLst/>
              <a:ahLst/>
              <a:cxnLst>
                <a:cxn ang="0">
                  <a:pos x="55" y="1981"/>
                </a:cxn>
                <a:cxn ang="0">
                  <a:pos x="0" y="2232"/>
                </a:cxn>
                <a:cxn ang="0">
                  <a:pos x="220" y="2268"/>
                </a:cxn>
                <a:cxn ang="0">
                  <a:pos x="726" y="2268"/>
                </a:cxn>
                <a:cxn ang="0">
                  <a:pos x="1564" y="2287"/>
                </a:cxn>
                <a:cxn ang="0">
                  <a:pos x="1889" y="2232"/>
                </a:cxn>
                <a:cxn ang="0">
                  <a:pos x="2309" y="2287"/>
                </a:cxn>
                <a:cxn ang="0">
                  <a:pos x="3001" y="2304"/>
                </a:cxn>
                <a:cxn ang="0">
                  <a:pos x="3693" y="2325"/>
                </a:cxn>
                <a:cxn ang="0">
                  <a:pos x="4128" y="2361"/>
                </a:cxn>
                <a:cxn ang="0">
                  <a:pos x="5164" y="308"/>
                </a:cxn>
                <a:cxn ang="0">
                  <a:pos x="4928" y="0"/>
                </a:cxn>
                <a:cxn ang="0">
                  <a:pos x="3873" y="1962"/>
                </a:cxn>
                <a:cxn ang="0">
                  <a:pos x="3582" y="1981"/>
                </a:cxn>
                <a:cxn ang="0">
                  <a:pos x="3056" y="1962"/>
                </a:cxn>
                <a:cxn ang="0">
                  <a:pos x="2564" y="1924"/>
                </a:cxn>
                <a:cxn ang="0">
                  <a:pos x="2220" y="1962"/>
                </a:cxn>
                <a:cxn ang="0">
                  <a:pos x="1965" y="2032"/>
                </a:cxn>
                <a:cxn ang="0">
                  <a:pos x="1727" y="1943"/>
                </a:cxn>
                <a:cxn ang="0">
                  <a:pos x="1381" y="1871"/>
                </a:cxn>
                <a:cxn ang="0">
                  <a:pos x="1110" y="1871"/>
                </a:cxn>
                <a:cxn ang="0">
                  <a:pos x="600" y="1888"/>
                </a:cxn>
                <a:cxn ang="0">
                  <a:pos x="55" y="1981"/>
                </a:cxn>
                <a:cxn ang="0">
                  <a:pos x="55" y="1981"/>
                </a:cxn>
              </a:cxnLst>
              <a:rect l="0" t="0" r="r" b="b"/>
              <a:pathLst>
                <a:path w="5164" h="2361">
                  <a:moveTo>
                    <a:pt x="55" y="1981"/>
                  </a:moveTo>
                  <a:lnTo>
                    <a:pt x="0" y="2232"/>
                  </a:lnTo>
                  <a:lnTo>
                    <a:pt x="220" y="2268"/>
                  </a:lnTo>
                  <a:lnTo>
                    <a:pt x="726" y="2268"/>
                  </a:lnTo>
                  <a:lnTo>
                    <a:pt x="1564" y="2287"/>
                  </a:lnTo>
                  <a:lnTo>
                    <a:pt x="1889" y="2232"/>
                  </a:lnTo>
                  <a:lnTo>
                    <a:pt x="2309" y="2287"/>
                  </a:lnTo>
                  <a:lnTo>
                    <a:pt x="3001" y="2304"/>
                  </a:lnTo>
                  <a:lnTo>
                    <a:pt x="3693" y="2325"/>
                  </a:lnTo>
                  <a:lnTo>
                    <a:pt x="4128" y="2361"/>
                  </a:lnTo>
                  <a:lnTo>
                    <a:pt x="5164" y="308"/>
                  </a:lnTo>
                  <a:lnTo>
                    <a:pt x="4928" y="0"/>
                  </a:lnTo>
                  <a:lnTo>
                    <a:pt x="3873" y="1962"/>
                  </a:lnTo>
                  <a:lnTo>
                    <a:pt x="3582" y="1981"/>
                  </a:lnTo>
                  <a:lnTo>
                    <a:pt x="3056" y="1962"/>
                  </a:lnTo>
                  <a:lnTo>
                    <a:pt x="2564" y="1924"/>
                  </a:lnTo>
                  <a:lnTo>
                    <a:pt x="2220" y="1962"/>
                  </a:lnTo>
                  <a:lnTo>
                    <a:pt x="1965" y="2032"/>
                  </a:lnTo>
                  <a:lnTo>
                    <a:pt x="1727" y="1943"/>
                  </a:lnTo>
                  <a:lnTo>
                    <a:pt x="1381" y="1871"/>
                  </a:lnTo>
                  <a:lnTo>
                    <a:pt x="1110" y="1871"/>
                  </a:lnTo>
                  <a:lnTo>
                    <a:pt x="600" y="1888"/>
                  </a:lnTo>
                  <a:lnTo>
                    <a:pt x="55" y="1981"/>
                  </a:lnTo>
                  <a:lnTo>
                    <a:pt x="55" y="1981"/>
                  </a:lnTo>
                  <a:close/>
                </a:path>
              </a:pathLst>
            </a:custGeom>
            <a:solidFill>
              <a:srgbClr val="FFCC00"/>
            </a:solidFill>
            <a:ln w="9525">
              <a:noFill/>
              <a:round/>
              <a:headEnd/>
              <a:tailEnd/>
            </a:ln>
          </p:spPr>
          <p:txBody>
            <a:bodyPr/>
            <a:lstStyle/>
            <a:p>
              <a:endParaRPr lang="en-US"/>
            </a:p>
          </p:txBody>
        </p:sp>
        <p:sp>
          <p:nvSpPr>
            <p:cNvPr id="96301" name="Freeform 45"/>
            <p:cNvSpPr>
              <a:spLocks/>
            </p:cNvSpPr>
            <p:nvPr/>
          </p:nvSpPr>
          <p:spPr bwMode="auto">
            <a:xfrm>
              <a:off x="2731" y="3342"/>
              <a:ext cx="264" cy="154"/>
            </a:xfrm>
            <a:custGeom>
              <a:avLst/>
              <a:gdLst/>
              <a:ahLst/>
              <a:cxnLst>
                <a:cxn ang="0">
                  <a:pos x="0" y="198"/>
                </a:cxn>
                <a:cxn ang="0">
                  <a:pos x="93" y="90"/>
                </a:cxn>
                <a:cxn ang="0">
                  <a:pos x="219" y="0"/>
                </a:cxn>
                <a:cxn ang="0">
                  <a:pos x="418" y="0"/>
                </a:cxn>
                <a:cxn ang="0">
                  <a:pos x="529" y="162"/>
                </a:cxn>
                <a:cxn ang="0">
                  <a:pos x="529" y="217"/>
                </a:cxn>
                <a:cxn ang="0">
                  <a:pos x="382" y="308"/>
                </a:cxn>
                <a:cxn ang="0">
                  <a:pos x="238" y="308"/>
                </a:cxn>
                <a:cxn ang="0">
                  <a:pos x="93" y="255"/>
                </a:cxn>
                <a:cxn ang="0">
                  <a:pos x="0" y="198"/>
                </a:cxn>
                <a:cxn ang="0">
                  <a:pos x="0" y="198"/>
                </a:cxn>
              </a:cxnLst>
              <a:rect l="0" t="0" r="r" b="b"/>
              <a:pathLst>
                <a:path w="529" h="308">
                  <a:moveTo>
                    <a:pt x="0" y="198"/>
                  </a:moveTo>
                  <a:lnTo>
                    <a:pt x="93" y="90"/>
                  </a:lnTo>
                  <a:lnTo>
                    <a:pt x="219" y="0"/>
                  </a:lnTo>
                  <a:lnTo>
                    <a:pt x="418" y="0"/>
                  </a:lnTo>
                  <a:lnTo>
                    <a:pt x="529" y="162"/>
                  </a:lnTo>
                  <a:lnTo>
                    <a:pt x="529" y="217"/>
                  </a:lnTo>
                  <a:lnTo>
                    <a:pt x="382" y="308"/>
                  </a:lnTo>
                  <a:lnTo>
                    <a:pt x="238" y="308"/>
                  </a:lnTo>
                  <a:lnTo>
                    <a:pt x="93" y="255"/>
                  </a:lnTo>
                  <a:lnTo>
                    <a:pt x="0" y="198"/>
                  </a:lnTo>
                  <a:lnTo>
                    <a:pt x="0" y="198"/>
                  </a:lnTo>
                  <a:close/>
                </a:path>
              </a:pathLst>
            </a:custGeom>
            <a:solidFill>
              <a:srgbClr val="9E574F"/>
            </a:solidFill>
            <a:ln w="9525">
              <a:noFill/>
              <a:round/>
              <a:headEnd/>
              <a:tailEnd/>
            </a:ln>
          </p:spPr>
          <p:txBody>
            <a:bodyPr/>
            <a:lstStyle/>
            <a:p>
              <a:endParaRPr lang="en-US"/>
            </a:p>
          </p:txBody>
        </p:sp>
        <p:sp>
          <p:nvSpPr>
            <p:cNvPr id="96302" name="Freeform 46"/>
            <p:cNvSpPr>
              <a:spLocks/>
            </p:cNvSpPr>
            <p:nvPr/>
          </p:nvSpPr>
          <p:spPr bwMode="auto">
            <a:xfrm>
              <a:off x="2964" y="2257"/>
              <a:ext cx="482" cy="78"/>
            </a:xfrm>
            <a:custGeom>
              <a:avLst/>
              <a:gdLst/>
              <a:ahLst/>
              <a:cxnLst>
                <a:cxn ang="0">
                  <a:pos x="941" y="158"/>
                </a:cxn>
                <a:cxn ang="0">
                  <a:pos x="855" y="93"/>
                </a:cxn>
                <a:cxn ang="0">
                  <a:pos x="764" y="51"/>
                </a:cxn>
                <a:cxn ang="0">
                  <a:pos x="659" y="29"/>
                </a:cxn>
                <a:cxn ang="0">
                  <a:pos x="559" y="29"/>
                </a:cxn>
                <a:cxn ang="0">
                  <a:pos x="441" y="46"/>
                </a:cxn>
                <a:cxn ang="0">
                  <a:pos x="262" y="74"/>
                </a:cxn>
                <a:cxn ang="0">
                  <a:pos x="0" y="86"/>
                </a:cxn>
                <a:cxn ang="0">
                  <a:pos x="0" y="63"/>
                </a:cxn>
                <a:cxn ang="0">
                  <a:pos x="199" y="59"/>
                </a:cxn>
                <a:cxn ang="0">
                  <a:pos x="357" y="40"/>
                </a:cxn>
                <a:cxn ang="0">
                  <a:pos x="547" y="8"/>
                </a:cxn>
                <a:cxn ang="0">
                  <a:pos x="627" y="0"/>
                </a:cxn>
                <a:cxn ang="0">
                  <a:pos x="713" y="8"/>
                </a:cxn>
                <a:cxn ang="0">
                  <a:pos x="800" y="29"/>
                </a:cxn>
                <a:cxn ang="0">
                  <a:pos x="886" y="63"/>
                </a:cxn>
                <a:cxn ang="0">
                  <a:pos x="964" y="112"/>
                </a:cxn>
                <a:cxn ang="0">
                  <a:pos x="941" y="158"/>
                </a:cxn>
                <a:cxn ang="0">
                  <a:pos x="941" y="158"/>
                </a:cxn>
              </a:cxnLst>
              <a:rect l="0" t="0" r="r" b="b"/>
              <a:pathLst>
                <a:path w="964" h="158">
                  <a:moveTo>
                    <a:pt x="941" y="158"/>
                  </a:moveTo>
                  <a:lnTo>
                    <a:pt x="855" y="93"/>
                  </a:lnTo>
                  <a:lnTo>
                    <a:pt x="764" y="51"/>
                  </a:lnTo>
                  <a:lnTo>
                    <a:pt x="659" y="29"/>
                  </a:lnTo>
                  <a:lnTo>
                    <a:pt x="559" y="29"/>
                  </a:lnTo>
                  <a:lnTo>
                    <a:pt x="441" y="46"/>
                  </a:lnTo>
                  <a:lnTo>
                    <a:pt x="262" y="74"/>
                  </a:lnTo>
                  <a:lnTo>
                    <a:pt x="0" y="86"/>
                  </a:lnTo>
                  <a:lnTo>
                    <a:pt x="0" y="63"/>
                  </a:lnTo>
                  <a:lnTo>
                    <a:pt x="199" y="59"/>
                  </a:lnTo>
                  <a:lnTo>
                    <a:pt x="357" y="40"/>
                  </a:lnTo>
                  <a:lnTo>
                    <a:pt x="547" y="8"/>
                  </a:lnTo>
                  <a:lnTo>
                    <a:pt x="627" y="0"/>
                  </a:lnTo>
                  <a:lnTo>
                    <a:pt x="713" y="8"/>
                  </a:lnTo>
                  <a:lnTo>
                    <a:pt x="800" y="29"/>
                  </a:lnTo>
                  <a:lnTo>
                    <a:pt x="886" y="63"/>
                  </a:lnTo>
                  <a:lnTo>
                    <a:pt x="964" y="112"/>
                  </a:lnTo>
                  <a:lnTo>
                    <a:pt x="941" y="158"/>
                  </a:lnTo>
                  <a:lnTo>
                    <a:pt x="941" y="158"/>
                  </a:lnTo>
                  <a:close/>
                </a:path>
              </a:pathLst>
            </a:custGeom>
            <a:solidFill>
              <a:srgbClr val="000000"/>
            </a:solidFill>
            <a:ln w="9525">
              <a:noFill/>
              <a:round/>
              <a:headEnd/>
              <a:tailEnd/>
            </a:ln>
          </p:spPr>
          <p:txBody>
            <a:bodyPr/>
            <a:lstStyle/>
            <a:p>
              <a:endParaRPr lang="en-US"/>
            </a:p>
          </p:txBody>
        </p:sp>
        <p:sp>
          <p:nvSpPr>
            <p:cNvPr id="96303" name="Freeform 47"/>
            <p:cNvSpPr>
              <a:spLocks/>
            </p:cNvSpPr>
            <p:nvPr/>
          </p:nvSpPr>
          <p:spPr bwMode="auto">
            <a:xfrm>
              <a:off x="2719" y="2274"/>
              <a:ext cx="86" cy="18"/>
            </a:xfrm>
            <a:custGeom>
              <a:avLst/>
              <a:gdLst/>
              <a:ahLst/>
              <a:cxnLst>
                <a:cxn ang="0">
                  <a:pos x="172" y="17"/>
                </a:cxn>
                <a:cxn ang="0">
                  <a:pos x="39" y="0"/>
                </a:cxn>
                <a:cxn ang="0">
                  <a:pos x="0" y="25"/>
                </a:cxn>
                <a:cxn ang="0">
                  <a:pos x="67" y="29"/>
                </a:cxn>
                <a:cxn ang="0">
                  <a:pos x="145" y="36"/>
                </a:cxn>
                <a:cxn ang="0">
                  <a:pos x="172" y="17"/>
                </a:cxn>
                <a:cxn ang="0">
                  <a:pos x="172" y="17"/>
                </a:cxn>
              </a:cxnLst>
              <a:rect l="0" t="0" r="r" b="b"/>
              <a:pathLst>
                <a:path w="172" h="36">
                  <a:moveTo>
                    <a:pt x="172" y="17"/>
                  </a:moveTo>
                  <a:lnTo>
                    <a:pt x="39" y="0"/>
                  </a:lnTo>
                  <a:lnTo>
                    <a:pt x="0" y="25"/>
                  </a:lnTo>
                  <a:lnTo>
                    <a:pt x="67" y="29"/>
                  </a:lnTo>
                  <a:lnTo>
                    <a:pt x="145" y="36"/>
                  </a:lnTo>
                  <a:lnTo>
                    <a:pt x="172" y="17"/>
                  </a:lnTo>
                  <a:lnTo>
                    <a:pt x="172" y="17"/>
                  </a:lnTo>
                  <a:close/>
                </a:path>
              </a:pathLst>
            </a:custGeom>
            <a:solidFill>
              <a:srgbClr val="000000"/>
            </a:solidFill>
            <a:ln w="9525">
              <a:noFill/>
              <a:round/>
              <a:headEnd/>
              <a:tailEnd/>
            </a:ln>
          </p:spPr>
          <p:txBody>
            <a:bodyPr/>
            <a:lstStyle/>
            <a:p>
              <a:endParaRPr lang="en-US"/>
            </a:p>
          </p:txBody>
        </p:sp>
        <p:sp>
          <p:nvSpPr>
            <p:cNvPr id="96304" name="Freeform 48"/>
            <p:cNvSpPr>
              <a:spLocks/>
            </p:cNvSpPr>
            <p:nvPr/>
          </p:nvSpPr>
          <p:spPr bwMode="auto">
            <a:xfrm>
              <a:off x="1843" y="2274"/>
              <a:ext cx="1022" cy="1177"/>
            </a:xfrm>
            <a:custGeom>
              <a:avLst/>
              <a:gdLst/>
              <a:ahLst/>
              <a:cxnLst>
                <a:cxn ang="0">
                  <a:pos x="1523" y="0"/>
                </a:cxn>
                <a:cxn ang="0">
                  <a:pos x="67" y="2004"/>
                </a:cxn>
                <a:cxn ang="0">
                  <a:pos x="0" y="2306"/>
                </a:cxn>
                <a:cxn ang="0">
                  <a:pos x="87" y="2333"/>
                </a:cxn>
                <a:cxn ang="0">
                  <a:pos x="236" y="2348"/>
                </a:cxn>
                <a:cxn ang="0">
                  <a:pos x="441" y="2356"/>
                </a:cxn>
                <a:cxn ang="0">
                  <a:pos x="1783" y="2356"/>
                </a:cxn>
                <a:cxn ang="0">
                  <a:pos x="1796" y="2293"/>
                </a:cxn>
                <a:cxn ang="0">
                  <a:pos x="1629" y="2320"/>
                </a:cxn>
                <a:cxn ang="0">
                  <a:pos x="1313" y="2333"/>
                </a:cxn>
                <a:cxn ang="0">
                  <a:pos x="580" y="2333"/>
                </a:cxn>
                <a:cxn ang="0">
                  <a:pos x="680" y="2306"/>
                </a:cxn>
                <a:cxn ang="0">
                  <a:pos x="382" y="2299"/>
                </a:cxn>
                <a:cxn ang="0">
                  <a:pos x="103" y="2266"/>
                </a:cxn>
                <a:cxn ang="0">
                  <a:pos x="411" y="2272"/>
                </a:cxn>
                <a:cxn ang="0">
                  <a:pos x="553" y="2266"/>
                </a:cxn>
                <a:cxn ang="0">
                  <a:pos x="298" y="2244"/>
                </a:cxn>
                <a:cxn ang="0">
                  <a:pos x="95" y="2215"/>
                </a:cxn>
                <a:cxn ang="0">
                  <a:pos x="473" y="2230"/>
                </a:cxn>
                <a:cxn ang="0">
                  <a:pos x="108" y="2173"/>
                </a:cxn>
                <a:cxn ang="0">
                  <a:pos x="355" y="2173"/>
                </a:cxn>
                <a:cxn ang="0">
                  <a:pos x="122" y="2137"/>
                </a:cxn>
                <a:cxn ang="0">
                  <a:pos x="333" y="2137"/>
                </a:cxn>
                <a:cxn ang="0">
                  <a:pos x="135" y="2097"/>
                </a:cxn>
                <a:cxn ang="0">
                  <a:pos x="325" y="2097"/>
                </a:cxn>
                <a:cxn ang="0">
                  <a:pos x="158" y="2061"/>
                </a:cxn>
                <a:cxn ang="0">
                  <a:pos x="319" y="2048"/>
                </a:cxn>
                <a:cxn ang="0">
                  <a:pos x="184" y="2027"/>
                </a:cxn>
                <a:cxn ang="0">
                  <a:pos x="390" y="2004"/>
                </a:cxn>
                <a:cxn ang="0">
                  <a:pos x="796" y="1976"/>
                </a:cxn>
                <a:cxn ang="0">
                  <a:pos x="1215" y="1962"/>
                </a:cxn>
                <a:cxn ang="0">
                  <a:pos x="1445" y="1968"/>
                </a:cxn>
                <a:cxn ang="0">
                  <a:pos x="1621" y="1998"/>
                </a:cxn>
                <a:cxn ang="0">
                  <a:pos x="1783" y="2033"/>
                </a:cxn>
                <a:cxn ang="0">
                  <a:pos x="1585" y="2019"/>
                </a:cxn>
                <a:cxn ang="0">
                  <a:pos x="1426" y="2019"/>
                </a:cxn>
                <a:cxn ang="0">
                  <a:pos x="1686" y="2048"/>
                </a:cxn>
                <a:cxn ang="0">
                  <a:pos x="1846" y="2097"/>
                </a:cxn>
                <a:cxn ang="0">
                  <a:pos x="1629" y="2080"/>
                </a:cxn>
                <a:cxn ang="0">
                  <a:pos x="1819" y="2145"/>
                </a:cxn>
                <a:cxn ang="0">
                  <a:pos x="1707" y="2137"/>
                </a:cxn>
                <a:cxn ang="0">
                  <a:pos x="1796" y="2187"/>
                </a:cxn>
                <a:cxn ang="0">
                  <a:pos x="1665" y="2181"/>
                </a:cxn>
                <a:cxn ang="0">
                  <a:pos x="1361" y="2181"/>
                </a:cxn>
                <a:cxn ang="0">
                  <a:pos x="1707" y="2209"/>
                </a:cxn>
                <a:cxn ang="0">
                  <a:pos x="1827" y="2215"/>
                </a:cxn>
                <a:cxn ang="0">
                  <a:pos x="1813" y="2257"/>
                </a:cxn>
                <a:cxn ang="0">
                  <a:pos x="1891" y="2194"/>
                </a:cxn>
                <a:cxn ang="0">
                  <a:pos x="1973" y="2150"/>
                </a:cxn>
                <a:cxn ang="0">
                  <a:pos x="2043" y="2118"/>
                </a:cxn>
                <a:cxn ang="0">
                  <a:pos x="1967" y="2061"/>
                </a:cxn>
                <a:cxn ang="0">
                  <a:pos x="1819" y="1989"/>
                </a:cxn>
                <a:cxn ang="0">
                  <a:pos x="1650" y="1949"/>
                </a:cxn>
                <a:cxn ang="0">
                  <a:pos x="1460" y="1928"/>
                </a:cxn>
                <a:cxn ang="0">
                  <a:pos x="1313" y="1928"/>
                </a:cxn>
                <a:cxn ang="0">
                  <a:pos x="981" y="1936"/>
                </a:cxn>
                <a:cxn ang="0">
                  <a:pos x="671" y="1955"/>
                </a:cxn>
                <a:cxn ang="0">
                  <a:pos x="108" y="2004"/>
                </a:cxn>
                <a:cxn ang="0">
                  <a:pos x="1536" y="21"/>
                </a:cxn>
                <a:cxn ang="0">
                  <a:pos x="1523" y="0"/>
                </a:cxn>
                <a:cxn ang="0">
                  <a:pos x="1523" y="0"/>
                </a:cxn>
              </a:cxnLst>
              <a:rect l="0" t="0" r="r" b="b"/>
              <a:pathLst>
                <a:path w="2043" h="2356">
                  <a:moveTo>
                    <a:pt x="1523" y="0"/>
                  </a:moveTo>
                  <a:lnTo>
                    <a:pt x="67" y="2004"/>
                  </a:lnTo>
                  <a:lnTo>
                    <a:pt x="0" y="2306"/>
                  </a:lnTo>
                  <a:lnTo>
                    <a:pt x="87" y="2333"/>
                  </a:lnTo>
                  <a:lnTo>
                    <a:pt x="236" y="2348"/>
                  </a:lnTo>
                  <a:lnTo>
                    <a:pt x="441" y="2356"/>
                  </a:lnTo>
                  <a:lnTo>
                    <a:pt x="1783" y="2356"/>
                  </a:lnTo>
                  <a:lnTo>
                    <a:pt x="1796" y="2293"/>
                  </a:lnTo>
                  <a:lnTo>
                    <a:pt x="1629" y="2320"/>
                  </a:lnTo>
                  <a:lnTo>
                    <a:pt x="1313" y="2333"/>
                  </a:lnTo>
                  <a:lnTo>
                    <a:pt x="580" y="2333"/>
                  </a:lnTo>
                  <a:lnTo>
                    <a:pt x="680" y="2306"/>
                  </a:lnTo>
                  <a:lnTo>
                    <a:pt x="382" y="2299"/>
                  </a:lnTo>
                  <a:lnTo>
                    <a:pt x="103" y="2266"/>
                  </a:lnTo>
                  <a:lnTo>
                    <a:pt x="411" y="2272"/>
                  </a:lnTo>
                  <a:lnTo>
                    <a:pt x="553" y="2266"/>
                  </a:lnTo>
                  <a:lnTo>
                    <a:pt x="298" y="2244"/>
                  </a:lnTo>
                  <a:lnTo>
                    <a:pt x="95" y="2215"/>
                  </a:lnTo>
                  <a:lnTo>
                    <a:pt x="473" y="2230"/>
                  </a:lnTo>
                  <a:lnTo>
                    <a:pt x="108" y="2173"/>
                  </a:lnTo>
                  <a:lnTo>
                    <a:pt x="355" y="2173"/>
                  </a:lnTo>
                  <a:lnTo>
                    <a:pt x="122" y="2137"/>
                  </a:lnTo>
                  <a:lnTo>
                    <a:pt x="333" y="2137"/>
                  </a:lnTo>
                  <a:lnTo>
                    <a:pt x="135" y="2097"/>
                  </a:lnTo>
                  <a:lnTo>
                    <a:pt x="325" y="2097"/>
                  </a:lnTo>
                  <a:lnTo>
                    <a:pt x="158" y="2061"/>
                  </a:lnTo>
                  <a:lnTo>
                    <a:pt x="319" y="2048"/>
                  </a:lnTo>
                  <a:lnTo>
                    <a:pt x="184" y="2027"/>
                  </a:lnTo>
                  <a:lnTo>
                    <a:pt x="390" y="2004"/>
                  </a:lnTo>
                  <a:lnTo>
                    <a:pt x="796" y="1976"/>
                  </a:lnTo>
                  <a:lnTo>
                    <a:pt x="1215" y="1962"/>
                  </a:lnTo>
                  <a:lnTo>
                    <a:pt x="1445" y="1968"/>
                  </a:lnTo>
                  <a:lnTo>
                    <a:pt x="1621" y="1998"/>
                  </a:lnTo>
                  <a:lnTo>
                    <a:pt x="1783" y="2033"/>
                  </a:lnTo>
                  <a:lnTo>
                    <a:pt x="1585" y="2019"/>
                  </a:lnTo>
                  <a:lnTo>
                    <a:pt x="1426" y="2019"/>
                  </a:lnTo>
                  <a:lnTo>
                    <a:pt x="1686" y="2048"/>
                  </a:lnTo>
                  <a:lnTo>
                    <a:pt x="1846" y="2097"/>
                  </a:lnTo>
                  <a:lnTo>
                    <a:pt x="1629" y="2080"/>
                  </a:lnTo>
                  <a:lnTo>
                    <a:pt x="1819" y="2145"/>
                  </a:lnTo>
                  <a:lnTo>
                    <a:pt x="1707" y="2137"/>
                  </a:lnTo>
                  <a:lnTo>
                    <a:pt x="1796" y="2187"/>
                  </a:lnTo>
                  <a:lnTo>
                    <a:pt x="1665" y="2181"/>
                  </a:lnTo>
                  <a:lnTo>
                    <a:pt x="1361" y="2181"/>
                  </a:lnTo>
                  <a:lnTo>
                    <a:pt x="1707" y="2209"/>
                  </a:lnTo>
                  <a:lnTo>
                    <a:pt x="1827" y="2215"/>
                  </a:lnTo>
                  <a:lnTo>
                    <a:pt x="1813" y="2257"/>
                  </a:lnTo>
                  <a:lnTo>
                    <a:pt x="1891" y="2194"/>
                  </a:lnTo>
                  <a:lnTo>
                    <a:pt x="1973" y="2150"/>
                  </a:lnTo>
                  <a:lnTo>
                    <a:pt x="2043" y="2118"/>
                  </a:lnTo>
                  <a:lnTo>
                    <a:pt x="1967" y="2061"/>
                  </a:lnTo>
                  <a:lnTo>
                    <a:pt x="1819" y="1989"/>
                  </a:lnTo>
                  <a:lnTo>
                    <a:pt x="1650" y="1949"/>
                  </a:lnTo>
                  <a:lnTo>
                    <a:pt x="1460" y="1928"/>
                  </a:lnTo>
                  <a:lnTo>
                    <a:pt x="1313" y="1928"/>
                  </a:lnTo>
                  <a:lnTo>
                    <a:pt x="981" y="1936"/>
                  </a:lnTo>
                  <a:lnTo>
                    <a:pt x="671" y="1955"/>
                  </a:lnTo>
                  <a:lnTo>
                    <a:pt x="108" y="2004"/>
                  </a:lnTo>
                  <a:lnTo>
                    <a:pt x="1536" y="21"/>
                  </a:lnTo>
                  <a:lnTo>
                    <a:pt x="1523" y="0"/>
                  </a:lnTo>
                  <a:lnTo>
                    <a:pt x="1523" y="0"/>
                  </a:lnTo>
                  <a:close/>
                </a:path>
              </a:pathLst>
            </a:custGeom>
            <a:solidFill>
              <a:srgbClr val="000000"/>
            </a:solidFill>
            <a:ln w="9525">
              <a:noFill/>
              <a:round/>
              <a:headEnd/>
              <a:tailEnd/>
            </a:ln>
          </p:spPr>
          <p:txBody>
            <a:bodyPr/>
            <a:lstStyle/>
            <a:p>
              <a:endParaRPr lang="en-US"/>
            </a:p>
          </p:txBody>
        </p:sp>
        <p:sp>
          <p:nvSpPr>
            <p:cNvPr id="96305" name="Freeform 49"/>
            <p:cNvSpPr>
              <a:spLocks/>
            </p:cNvSpPr>
            <p:nvPr/>
          </p:nvSpPr>
          <p:spPr bwMode="auto">
            <a:xfrm>
              <a:off x="2521" y="2274"/>
              <a:ext cx="220" cy="193"/>
            </a:xfrm>
            <a:custGeom>
              <a:avLst/>
              <a:gdLst/>
              <a:ahLst/>
              <a:cxnLst>
                <a:cxn ang="0">
                  <a:pos x="198" y="0"/>
                </a:cxn>
                <a:cxn ang="0">
                  <a:pos x="0" y="386"/>
                </a:cxn>
                <a:cxn ang="0">
                  <a:pos x="257" y="44"/>
                </a:cxn>
                <a:cxn ang="0">
                  <a:pos x="105" y="337"/>
                </a:cxn>
                <a:cxn ang="0">
                  <a:pos x="339" y="50"/>
                </a:cxn>
                <a:cxn ang="0">
                  <a:pos x="238" y="274"/>
                </a:cxn>
                <a:cxn ang="0">
                  <a:pos x="441" y="21"/>
                </a:cxn>
                <a:cxn ang="0">
                  <a:pos x="331" y="29"/>
                </a:cxn>
                <a:cxn ang="0">
                  <a:pos x="225" y="21"/>
                </a:cxn>
                <a:cxn ang="0">
                  <a:pos x="198" y="0"/>
                </a:cxn>
                <a:cxn ang="0">
                  <a:pos x="198" y="0"/>
                </a:cxn>
              </a:cxnLst>
              <a:rect l="0" t="0" r="r" b="b"/>
              <a:pathLst>
                <a:path w="441" h="386">
                  <a:moveTo>
                    <a:pt x="198" y="0"/>
                  </a:moveTo>
                  <a:lnTo>
                    <a:pt x="0" y="386"/>
                  </a:lnTo>
                  <a:lnTo>
                    <a:pt x="257" y="44"/>
                  </a:lnTo>
                  <a:lnTo>
                    <a:pt x="105" y="337"/>
                  </a:lnTo>
                  <a:lnTo>
                    <a:pt x="339" y="50"/>
                  </a:lnTo>
                  <a:lnTo>
                    <a:pt x="238" y="274"/>
                  </a:lnTo>
                  <a:lnTo>
                    <a:pt x="441" y="21"/>
                  </a:lnTo>
                  <a:lnTo>
                    <a:pt x="331" y="29"/>
                  </a:lnTo>
                  <a:lnTo>
                    <a:pt x="225" y="21"/>
                  </a:lnTo>
                  <a:lnTo>
                    <a:pt x="198" y="0"/>
                  </a:lnTo>
                  <a:lnTo>
                    <a:pt x="198" y="0"/>
                  </a:lnTo>
                  <a:close/>
                </a:path>
              </a:pathLst>
            </a:custGeom>
            <a:solidFill>
              <a:srgbClr val="000000"/>
            </a:solidFill>
            <a:ln w="9525">
              <a:noFill/>
              <a:round/>
              <a:headEnd/>
              <a:tailEnd/>
            </a:ln>
          </p:spPr>
          <p:txBody>
            <a:bodyPr/>
            <a:lstStyle/>
            <a:p>
              <a:endParaRPr lang="en-US"/>
            </a:p>
          </p:txBody>
        </p:sp>
        <p:sp>
          <p:nvSpPr>
            <p:cNvPr id="96306" name="Freeform 50"/>
            <p:cNvSpPr>
              <a:spLocks/>
            </p:cNvSpPr>
            <p:nvPr/>
          </p:nvSpPr>
          <p:spPr bwMode="auto">
            <a:xfrm>
              <a:off x="2741" y="2334"/>
              <a:ext cx="48" cy="45"/>
            </a:xfrm>
            <a:custGeom>
              <a:avLst/>
              <a:gdLst/>
              <a:ahLst/>
              <a:cxnLst>
                <a:cxn ang="0">
                  <a:pos x="50" y="0"/>
                </a:cxn>
                <a:cxn ang="0">
                  <a:pos x="0" y="91"/>
                </a:cxn>
                <a:cxn ang="0">
                  <a:pos x="95" y="13"/>
                </a:cxn>
                <a:cxn ang="0">
                  <a:pos x="50" y="0"/>
                </a:cxn>
                <a:cxn ang="0">
                  <a:pos x="50" y="0"/>
                </a:cxn>
              </a:cxnLst>
              <a:rect l="0" t="0" r="r" b="b"/>
              <a:pathLst>
                <a:path w="95" h="91">
                  <a:moveTo>
                    <a:pt x="50" y="0"/>
                  </a:moveTo>
                  <a:lnTo>
                    <a:pt x="0" y="91"/>
                  </a:lnTo>
                  <a:lnTo>
                    <a:pt x="95" y="13"/>
                  </a:lnTo>
                  <a:lnTo>
                    <a:pt x="50" y="0"/>
                  </a:lnTo>
                  <a:lnTo>
                    <a:pt x="50" y="0"/>
                  </a:lnTo>
                  <a:close/>
                </a:path>
              </a:pathLst>
            </a:custGeom>
            <a:solidFill>
              <a:srgbClr val="000000"/>
            </a:solidFill>
            <a:ln w="9525">
              <a:noFill/>
              <a:round/>
              <a:headEnd/>
              <a:tailEnd/>
            </a:ln>
          </p:spPr>
          <p:txBody>
            <a:bodyPr/>
            <a:lstStyle/>
            <a:p>
              <a:endParaRPr lang="en-US"/>
            </a:p>
          </p:txBody>
        </p:sp>
        <p:sp>
          <p:nvSpPr>
            <p:cNvPr id="96307" name="Freeform 51"/>
            <p:cNvSpPr>
              <a:spLocks/>
            </p:cNvSpPr>
            <p:nvPr/>
          </p:nvSpPr>
          <p:spPr bwMode="auto">
            <a:xfrm>
              <a:off x="2820" y="3259"/>
              <a:ext cx="924" cy="170"/>
            </a:xfrm>
            <a:custGeom>
              <a:avLst/>
              <a:gdLst/>
              <a:ahLst/>
              <a:cxnLst>
                <a:cxn ang="0">
                  <a:pos x="53" y="131"/>
                </a:cxn>
                <a:cxn ang="0">
                  <a:pos x="162" y="66"/>
                </a:cxn>
                <a:cxn ang="0">
                  <a:pos x="296" y="23"/>
                </a:cxn>
                <a:cxn ang="0">
                  <a:pos x="439" y="0"/>
                </a:cxn>
                <a:cxn ang="0">
                  <a:pos x="593" y="0"/>
                </a:cxn>
                <a:cxn ang="0">
                  <a:pos x="1099" y="23"/>
                </a:cxn>
                <a:cxn ang="0">
                  <a:pos x="1378" y="47"/>
                </a:cxn>
                <a:cxn ang="0">
                  <a:pos x="1599" y="66"/>
                </a:cxn>
                <a:cxn ang="0">
                  <a:pos x="1848" y="80"/>
                </a:cxn>
                <a:cxn ang="0">
                  <a:pos x="1502" y="66"/>
                </a:cxn>
                <a:cxn ang="0">
                  <a:pos x="1213" y="59"/>
                </a:cxn>
                <a:cxn ang="0">
                  <a:pos x="916" y="44"/>
                </a:cxn>
                <a:cxn ang="0">
                  <a:pos x="737" y="47"/>
                </a:cxn>
                <a:cxn ang="0">
                  <a:pos x="576" y="55"/>
                </a:cxn>
                <a:cxn ang="0">
                  <a:pos x="439" y="72"/>
                </a:cxn>
                <a:cxn ang="0">
                  <a:pos x="249" y="125"/>
                </a:cxn>
                <a:cxn ang="0">
                  <a:pos x="525" y="91"/>
                </a:cxn>
                <a:cxn ang="0">
                  <a:pos x="755" y="91"/>
                </a:cxn>
                <a:cxn ang="0">
                  <a:pos x="958" y="95"/>
                </a:cxn>
                <a:cxn ang="0">
                  <a:pos x="688" y="102"/>
                </a:cxn>
                <a:cxn ang="0">
                  <a:pos x="492" y="131"/>
                </a:cxn>
                <a:cxn ang="0">
                  <a:pos x="329" y="173"/>
                </a:cxn>
                <a:cxn ang="0">
                  <a:pos x="641" y="142"/>
                </a:cxn>
                <a:cxn ang="0">
                  <a:pos x="371" y="209"/>
                </a:cxn>
                <a:cxn ang="0">
                  <a:pos x="576" y="213"/>
                </a:cxn>
                <a:cxn ang="0">
                  <a:pos x="363" y="243"/>
                </a:cxn>
                <a:cxn ang="0">
                  <a:pos x="511" y="258"/>
                </a:cxn>
                <a:cxn ang="0">
                  <a:pos x="371" y="279"/>
                </a:cxn>
                <a:cxn ang="0">
                  <a:pos x="363" y="338"/>
                </a:cxn>
                <a:cxn ang="0">
                  <a:pos x="329" y="285"/>
                </a:cxn>
                <a:cxn ang="0">
                  <a:pos x="257" y="213"/>
                </a:cxn>
                <a:cxn ang="0">
                  <a:pos x="201" y="190"/>
                </a:cxn>
                <a:cxn ang="0">
                  <a:pos x="139" y="167"/>
                </a:cxn>
                <a:cxn ang="0">
                  <a:pos x="84" y="161"/>
                </a:cxn>
                <a:cxn ang="0">
                  <a:pos x="0" y="184"/>
                </a:cxn>
                <a:cxn ang="0">
                  <a:pos x="53" y="131"/>
                </a:cxn>
                <a:cxn ang="0">
                  <a:pos x="53" y="131"/>
                </a:cxn>
              </a:cxnLst>
              <a:rect l="0" t="0" r="r" b="b"/>
              <a:pathLst>
                <a:path w="1848" h="338">
                  <a:moveTo>
                    <a:pt x="53" y="131"/>
                  </a:moveTo>
                  <a:lnTo>
                    <a:pt x="162" y="66"/>
                  </a:lnTo>
                  <a:lnTo>
                    <a:pt x="296" y="23"/>
                  </a:lnTo>
                  <a:lnTo>
                    <a:pt x="439" y="0"/>
                  </a:lnTo>
                  <a:lnTo>
                    <a:pt x="593" y="0"/>
                  </a:lnTo>
                  <a:lnTo>
                    <a:pt x="1099" y="23"/>
                  </a:lnTo>
                  <a:lnTo>
                    <a:pt x="1378" y="47"/>
                  </a:lnTo>
                  <a:lnTo>
                    <a:pt x="1599" y="66"/>
                  </a:lnTo>
                  <a:lnTo>
                    <a:pt x="1848" y="80"/>
                  </a:lnTo>
                  <a:lnTo>
                    <a:pt x="1502" y="66"/>
                  </a:lnTo>
                  <a:lnTo>
                    <a:pt x="1213" y="59"/>
                  </a:lnTo>
                  <a:lnTo>
                    <a:pt x="916" y="44"/>
                  </a:lnTo>
                  <a:lnTo>
                    <a:pt x="737" y="47"/>
                  </a:lnTo>
                  <a:lnTo>
                    <a:pt x="576" y="55"/>
                  </a:lnTo>
                  <a:lnTo>
                    <a:pt x="439" y="72"/>
                  </a:lnTo>
                  <a:lnTo>
                    <a:pt x="249" y="125"/>
                  </a:lnTo>
                  <a:lnTo>
                    <a:pt x="525" y="91"/>
                  </a:lnTo>
                  <a:lnTo>
                    <a:pt x="755" y="91"/>
                  </a:lnTo>
                  <a:lnTo>
                    <a:pt x="958" y="95"/>
                  </a:lnTo>
                  <a:lnTo>
                    <a:pt x="688" y="102"/>
                  </a:lnTo>
                  <a:lnTo>
                    <a:pt x="492" y="131"/>
                  </a:lnTo>
                  <a:lnTo>
                    <a:pt x="329" y="173"/>
                  </a:lnTo>
                  <a:lnTo>
                    <a:pt x="641" y="142"/>
                  </a:lnTo>
                  <a:lnTo>
                    <a:pt x="371" y="209"/>
                  </a:lnTo>
                  <a:lnTo>
                    <a:pt x="576" y="213"/>
                  </a:lnTo>
                  <a:lnTo>
                    <a:pt x="363" y="243"/>
                  </a:lnTo>
                  <a:lnTo>
                    <a:pt x="511" y="258"/>
                  </a:lnTo>
                  <a:lnTo>
                    <a:pt x="371" y="279"/>
                  </a:lnTo>
                  <a:lnTo>
                    <a:pt x="363" y="338"/>
                  </a:lnTo>
                  <a:lnTo>
                    <a:pt x="329" y="285"/>
                  </a:lnTo>
                  <a:lnTo>
                    <a:pt x="257" y="213"/>
                  </a:lnTo>
                  <a:lnTo>
                    <a:pt x="201" y="190"/>
                  </a:lnTo>
                  <a:lnTo>
                    <a:pt x="139" y="167"/>
                  </a:lnTo>
                  <a:lnTo>
                    <a:pt x="84" y="161"/>
                  </a:lnTo>
                  <a:lnTo>
                    <a:pt x="0" y="184"/>
                  </a:lnTo>
                  <a:lnTo>
                    <a:pt x="53" y="131"/>
                  </a:lnTo>
                  <a:lnTo>
                    <a:pt x="53" y="131"/>
                  </a:lnTo>
                  <a:close/>
                </a:path>
              </a:pathLst>
            </a:custGeom>
            <a:solidFill>
              <a:srgbClr val="000000"/>
            </a:solidFill>
            <a:ln w="9525">
              <a:noFill/>
              <a:round/>
              <a:headEnd/>
              <a:tailEnd/>
            </a:ln>
          </p:spPr>
          <p:txBody>
            <a:bodyPr/>
            <a:lstStyle/>
            <a:p>
              <a:endParaRPr lang="en-US"/>
            </a:p>
          </p:txBody>
        </p:sp>
        <p:sp>
          <p:nvSpPr>
            <p:cNvPr id="96308" name="Freeform 52"/>
            <p:cNvSpPr>
              <a:spLocks/>
            </p:cNvSpPr>
            <p:nvPr/>
          </p:nvSpPr>
          <p:spPr bwMode="auto">
            <a:xfrm>
              <a:off x="3003" y="3440"/>
              <a:ext cx="937" cy="57"/>
            </a:xfrm>
            <a:custGeom>
              <a:avLst/>
              <a:gdLst/>
              <a:ahLst/>
              <a:cxnLst>
                <a:cxn ang="0">
                  <a:pos x="0" y="21"/>
                </a:cxn>
                <a:cxn ang="0">
                  <a:pos x="766" y="59"/>
                </a:cxn>
                <a:cxn ang="0">
                  <a:pos x="1346" y="76"/>
                </a:cxn>
                <a:cxn ang="0">
                  <a:pos x="1874" y="114"/>
                </a:cxn>
                <a:cxn ang="0">
                  <a:pos x="1771" y="46"/>
                </a:cxn>
                <a:cxn ang="0">
                  <a:pos x="971" y="8"/>
                </a:cxn>
                <a:cxn ang="0">
                  <a:pos x="642" y="0"/>
                </a:cxn>
                <a:cxn ang="0">
                  <a:pos x="293" y="8"/>
                </a:cxn>
                <a:cxn ang="0">
                  <a:pos x="0" y="21"/>
                </a:cxn>
                <a:cxn ang="0">
                  <a:pos x="0" y="21"/>
                </a:cxn>
              </a:cxnLst>
              <a:rect l="0" t="0" r="r" b="b"/>
              <a:pathLst>
                <a:path w="1874" h="114">
                  <a:moveTo>
                    <a:pt x="0" y="21"/>
                  </a:moveTo>
                  <a:lnTo>
                    <a:pt x="766" y="59"/>
                  </a:lnTo>
                  <a:lnTo>
                    <a:pt x="1346" y="76"/>
                  </a:lnTo>
                  <a:lnTo>
                    <a:pt x="1874" y="114"/>
                  </a:lnTo>
                  <a:lnTo>
                    <a:pt x="1771" y="46"/>
                  </a:lnTo>
                  <a:lnTo>
                    <a:pt x="971" y="8"/>
                  </a:lnTo>
                  <a:lnTo>
                    <a:pt x="642" y="0"/>
                  </a:lnTo>
                  <a:lnTo>
                    <a:pt x="293" y="8"/>
                  </a:lnTo>
                  <a:lnTo>
                    <a:pt x="0" y="21"/>
                  </a:lnTo>
                  <a:lnTo>
                    <a:pt x="0" y="21"/>
                  </a:lnTo>
                  <a:close/>
                </a:path>
              </a:pathLst>
            </a:custGeom>
            <a:solidFill>
              <a:srgbClr val="000000"/>
            </a:solidFill>
            <a:ln w="9525">
              <a:noFill/>
              <a:round/>
              <a:headEnd/>
              <a:tailEnd/>
            </a:ln>
          </p:spPr>
          <p:txBody>
            <a:bodyPr/>
            <a:lstStyle/>
            <a:p>
              <a:endParaRPr lang="en-US"/>
            </a:p>
          </p:txBody>
        </p:sp>
        <p:sp>
          <p:nvSpPr>
            <p:cNvPr id="96309" name="Freeform 53"/>
            <p:cNvSpPr>
              <a:spLocks/>
            </p:cNvSpPr>
            <p:nvPr/>
          </p:nvSpPr>
          <p:spPr bwMode="auto">
            <a:xfrm>
              <a:off x="2734" y="3366"/>
              <a:ext cx="271" cy="148"/>
            </a:xfrm>
            <a:custGeom>
              <a:avLst/>
              <a:gdLst/>
              <a:ahLst/>
              <a:cxnLst>
                <a:cxn ang="0">
                  <a:pos x="544" y="144"/>
                </a:cxn>
                <a:cxn ang="0">
                  <a:pos x="489" y="85"/>
                </a:cxn>
                <a:cxn ang="0">
                  <a:pos x="382" y="72"/>
                </a:cxn>
                <a:cxn ang="0">
                  <a:pos x="245" y="114"/>
                </a:cxn>
                <a:cxn ang="0">
                  <a:pos x="165" y="173"/>
                </a:cxn>
                <a:cxn ang="0">
                  <a:pos x="156" y="205"/>
                </a:cxn>
                <a:cxn ang="0">
                  <a:pos x="238" y="245"/>
                </a:cxn>
                <a:cxn ang="0">
                  <a:pos x="359" y="237"/>
                </a:cxn>
                <a:cxn ang="0">
                  <a:pos x="447" y="215"/>
                </a:cxn>
                <a:cxn ang="0">
                  <a:pos x="544" y="173"/>
                </a:cxn>
                <a:cxn ang="0">
                  <a:pos x="508" y="226"/>
                </a:cxn>
                <a:cxn ang="0">
                  <a:pos x="393" y="273"/>
                </a:cxn>
                <a:cxn ang="0">
                  <a:pos x="274" y="296"/>
                </a:cxn>
                <a:cxn ang="0">
                  <a:pos x="173" y="273"/>
                </a:cxn>
                <a:cxn ang="0">
                  <a:pos x="86" y="237"/>
                </a:cxn>
                <a:cxn ang="0">
                  <a:pos x="0" y="177"/>
                </a:cxn>
                <a:cxn ang="0">
                  <a:pos x="42" y="148"/>
                </a:cxn>
                <a:cxn ang="0">
                  <a:pos x="91" y="72"/>
                </a:cxn>
                <a:cxn ang="0">
                  <a:pos x="186" y="15"/>
                </a:cxn>
                <a:cxn ang="0">
                  <a:pos x="293" y="0"/>
                </a:cxn>
                <a:cxn ang="0">
                  <a:pos x="407" y="15"/>
                </a:cxn>
                <a:cxn ang="0">
                  <a:pos x="502" y="72"/>
                </a:cxn>
                <a:cxn ang="0">
                  <a:pos x="544" y="144"/>
                </a:cxn>
                <a:cxn ang="0">
                  <a:pos x="544" y="144"/>
                </a:cxn>
              </a:cxnLst>
              <a:rect l="0" t="0" r="r" b="b"/>
              <a:pathLst>
                <a:path w="544" h="296">
                  <a:moveTo>
                    <a:pt x="544" y="144"/>
                  </a:moveTo>
                  <a:lnTo>
                    <a:pt x="489" y="85"/>
                  </a:lnTo>
                  <a:lnTo>
                    <a:pt x="382" y="72"/>
                  </a:lnTo>
                  <a:lnTo>
                    <a:pt x="245" y="114"/>
                  </a:lnTo>
                  <a:lnTo>
                    <a:pt x="165" y="173"/>
                  </a:lnTo>
                  <a:lnTo>
                    <a:pt x="156" y="205"/>
                  </a:lnTo>
                  <a:lnTo>
                    <a:pt x="238" y="245"/>
                  </a:lnTo>
                  <a:lnTo>
                    <a:pt x="359" y="237"/>
                  </a:lnTo>
                  <a:lnTo>
                    <a:pt x="447" y="215"/>
                  </a:lnTo>
                  <a:lnTo>
                    <a:pt x="544" y="173"/>
                  </a:lnTo>
                  <a:lnTo>
                    <a:pt x="508" y="226"/>
                  </a:lnTo>
                  <a:lnTo>
                    <a:pt x="393" y="273"/>
                  </a:lnTo>
                  <a:lnTo>
                    <a:pt x="274" y="296"/>
                  </a:lnTo>
                  <a:lnTo>
                    <a:pt x="173" y="273"/>
                  </a:lnTo>
                  <a:lnTo>
                    <a:pt x="86" y="237"/>
                  </a:lnTo>
                  <a:lnTo>
                    <a:pt x="0" y="177"/>
                  </a:lnTo>
                  <a:lnTo>
                    <a:pt x="42" y="148"/>
                  </a:lnTo>
                  <a:lnTo>
                    <a:pt x="91" y="72"/>
                  </a:lnTo>
                  <a:lnTo>
                    <a:pt x="186" y="15"/>
                  </a:lnTo>
                  <a:lnTo>
                    <a:pt x="293" y="0"/>
                  </a:lnTo>
                  <a:lnTo>
                    <a:pt x="407" y="15"/>
                  </a:lnTo>
                  <a:lnTo>
                    <a:pt x="502" y="72"/>
                  </a:lnTo>
                  <a:lnTo>
                    <a:pt x="544" y="144"/>
                  </a:lnTo>
                  <a:lnTo>
                    <a:pt x="544" y="144"/>
                  </a:lnTo>
                  <a:close/>
                </a:path>
              </a:pathLst>
            </a:custGeom>
            <a:solidFill>
              <a:srgbClr val="000000"/>
            </a:solidFill>
            <a:ln w="9525">
              <a:noFill/>
              <a:round/>
              <a:headEnd/>
              <a:tailEnd/>
            </a:ln>
          </p:spPr>
          <p:txBody>
            <a:bodyPr/>
            <a:lstStyle/>
            <a:p>
              <a:endParaRPr lang="en-US"/>
            </a:p>
          </p:txBody>
        </p:sp>
        <p:sp>
          <p:nvSpPr>
            <p:cNvPr id="96310" name="Freeform 54"/>
            <p:cNvSpPr>
              <a:spLocks/>
            </p:cNvSpPr>
            <p:nvPr/>
          </p:nvSpPr>
          <p:spPr bwMode="auto">
            <a:xfrm>
              <a:off x="2834" y="2247"/>
              <a:ext cx="1492" cy="1077"/>
            </a:xfrm>
            <a:custGeom>
              <a:avLst/>
              <a:gdLst/>
              <a:ahLst/>
              <a:cxnLst>
                <a:cxn ang="0">
                  <a:pos x="35" y="2154"/>
                </a:cxn>
                <a:cxn ang="0">
                  <a:pos x="1247" y="143"/>
                </a:cxn>
                <a:cxn ang="0">
                  <a:pos x="1373" y="82"/>
                </a:cxn>
                <a:cxn ang="0">
                  <a:pos x="1574" y="53"/>
                </a:cxn>
                <a:cxn ang="0">
                  <a:pos x="1762" y="53"/>
                </a:cxn>
                <a:cxn ang="0">
                  <a:pos x="2006" y="74"/>
                </a:cxn>
                <a:cxn ang="0">
                  <a:pos x="2226" y="82"/>
                </a:cxn>
                <a:cxn ang="0">
                  <a:pos x="2456" y="74"/>
                </a:cxn>
                <a:cxn ang="0">
                  <a:pos x="2631" y="67"/>
                </a:cxn>
                <a:cxn ang="0">
                  <a:pos x="2985" y="27"/>
                </a:cxn>
                <a:cxn ang="0">
                  <a:pos x="2658" y="48"/>
                </a:cxn>
                <a:cxn ang="0">
                  <a:pos x="2443" y="48"/>
                </a:cxn>
                <a:cxn ang="0">
                  <a:pos x="2213" y="32"/>
                </a:cxn>
                <a:cxn ang="0">
                  <a:pos x="1958" y="6"/>
                </a:cxn>
                <a:cxn ang="0">
                  <a:pos x="1762" y="0"/>
                </a:cxn>
                <a:cxn ang="0">
                  <a:pos x="1582" y="6"/>
                </a:cxn>
                <a:cxn ang="0">
                  <a:pos x="1422" y="32"/>
                </a:cxn>
                <a:cxn ang="0">
                  <a:pos x="1283" y="82"/>
                </a:cxn>
                <a:cxn ang="0">
                  <a:pos x="1221" y="112"/>
                </a:cxn>
                <a:cxn ang="0">
                  <a:pos x="0" y="2133"/>
                </a:cxn>
                <a:cxn ang="0">
                  <a:pos x="35" y="2154"/>
                </a:cxn>
                <a:cxn ang="0">
                  <a:pos x="35" y="2154"/>
                </a:cxn>
              </a:cxnLst>
              <a:rect l="0" t="0" r="r" b="b"/>
              <a:pathLst>
                <a:path w="2985" h="2154">
                  <a:moveTo>
                    <a:pt x="35" y="2154"/>
                  </a:moveTo>
                  <a:lnTo>
                    <a:pt x="1247" y="143"/>
                  </a:lnTo>
                  <a:lnTo>
                    <a:pt x="1373" y="82"/>
                  </a:lnTo>
                  <a:lnTo>
                    <a:pt x="1574" y="53"/>
                  </a:lnTo>
                  <a:lnTo>
                    <a:pt x="1762" y="53"/>
                  </a:lnTo>
                  <a:lnTo>
                    <a:pt x="2006" y="74"/>
                  </a:lnTo>
                  <a:lnTo>
                    <a:pt x="2226" y="82"/>
                  </a:lnTo>
                  <a:lnTo>
                    <a:pt x="2456" y="74"/>
                  </a:lnTo>
                  <a:lnTo>
                    <a:pt x="2631" y="67"/>
                  </a:lnTo>
                  <a:lnTo>
                    <a:pt x="2985" y="27"/>
                  </a:lnTo>
                  <a:lnTo>
                    <a:pt x="2658" y="48"/>
                  </a:lnTo>
                  <a:lnTo>
                    <a:pt x="2443" y="48"/>
                  </a:lnTo>
                  <a:lnTo>
                    <a:pt x="2213" y="32"/>
                  </a:lnTo>
                  <a:lnTo>
                    <a:pt x="1958" y="6"/>
                  </a:lnTo>
                  <a:lnTo>
                    <a:pt x="1762" y="0"/>
                  </a:lnTo>
                  <a:lnTo>
                    <a:pt x="1582" y="6"/>
                  </a:lnTo>
                  <a:lnTo>
                    <a:pt x="1422" y="32"/>
                  </a:lnTo>
                  <a:lnTo>
                    <a:pt x="1283" y="82"/>
                  </a:lnTo>
                  <a:lnTo>
                    <a:pt x="1221" y="112"/>
                  </a:lnTo>
                  <a:lnTo>
                    <a:pt x="0" y="2133"/>
                  </a:lnTo>
                  <a:lnTo>
                    <a:pt x="35" y="2154"/>
                  </a:lnTo>
                  <a:lnTo>
                    <a:pt x="35" y="2154"/>
                  </a:lnTo>
                  <a:close/>
                </a:path>
              </a:pathLst>
            </a:custGeom>
            <a:solidFill>
              <a:srgbClr val="000000"/>
            </a:solidFill>
            <a:ln w="9525">
              <a:noFill/>
              <a:round/>
              <a:headEnd/>
              <a:tailEnd/>
            </a:ln>
          </p:spPr>
          <p:txBody>
            <a:bodyPr/>
            <a:lstStyle/>
            <a:p>
              <a:endParaRPr lang="en-US"/>
            </a:p>
          </p:txBody>
        </p:sp>
        <p:sp>
          <p:nvSpPr>
            <p:cNvPr id="96311" name="Freeform 55"/>
            <p:cNvSpPr>
              <a:spLocks/>
            </p:cNvSpPr>
            <p:nvPr/>
          </p:nvSpPr>
          <p:spPr bwMode="auto">
            <a:xfrm>
              <a:off x="3333" y="2271"/>
              <a:ext cx="258" cy="305"/>
            </a:xfrm>
            <a:custGeom>
              <a:avLst/>
              <a:gdLst/>
              <a:ahLst/>
              <a:cxnLst>
                <a:cxn ang="0">
                  <a:pos x="280" y="83"/>
                </a:cxn>
                <a:cxn ang="0">
                  <a:pos x="0" y="610"/>
                </a:cxn>
                <a:cxn ang="0">
                  <a:pos x="354" y="64"/>
                </a:cxn>
                <a:cxn ang="0">
                  <a:pos x="209" y="393"/>
                </a:cxn>
                <a:cxn ang="0">
                  <a:pos x="430" y="41"/>
                </a:cxn>
                <a:cxn ang="0">
                  <a:pos x="390" y="186"/>
                </a:cxn>
                <a:cxn ang="0">
                  <a:pos x="515" y="0"/>
                </a:cxn>
                <a:cxn ang="0">
                  <a:pos x="419" y="5"/>
                </a:cxn>
                <a:cxn ang="0">
                  <a:pos x="280" y="83"/>
                </a:cxn>
                <a:cxn ang="0">
                  <a:pos x="280" y="83"/>
                </a:cxn>
              </a:cxnLst>
              <a:rect l="0" t="0" r="r" b="b"/>
              <a:pathLst>
                <a:path w="515" h="610">
                  <a:moveTo>
                    <a:pt x="280" y="83"/>
                  </a:moveTo>
                  <a:lnTo>
                    <a:pt x="0" y="610"/>
                  </a:lnTo>
                  <a:lnTo>
                    <a:pt x="354" y="64"/>
                  </a:lnTo>
                  <a:lnTo>
                    <a:pt x="209" y="393"/>
                  </a:lnTo>
                  <a:lnTo>
                    <a:pt x="430" y="41"/>
                  </a:lnTo>
                  <a:lnTo>
                    <a:pt x="390" y="186"/>
                  </a:lnTo>
                  <a:lnTo>
                    <a:pt x="515" y="0"/>
                  </a:lnTo>
                  <a:lnTo>
                    <a:pt x="419" y="5"/>
                  </a:lnTo>
                  <a:lnTo>
                    <a:pt x="280" y="83"/>
                  </a:lnTo>
                  <a:lnTo>
                    <a:pt x="280" y="83"/>
                  </a:lnTo>
                  <a:close/>
                </a:path>
              </a:pathLst>
            </a:custGeom>
            <a:solidFill>
              <a:srgbClr val="000000"/>
            </a:solidFill>
            <a:ln w="9525">
              <a:noFill/>
              <a:round/>
              <a:headEnd/>
              <a:tailEnd/>
            </a:ln>
          </p:spPr>
          <p:txBody>
            <a:bodyPr/>
            <a:lstStyle/>
            <a:p>
              <a:endParaRPr lang="en-US"/>
            </a:p>
          </p:txBody>
        </p:sp>
        <p:sp>
          <p:nvSpPr>
            <p:cNvPr id="96312" name="Freeform 56"/>
            <p:cNvSpPr>
              <a:spLocks/>
            </p:cNvSpPr>
            <p:nvPr/>
          </p:nvSpPr>
          <p:spPr bwMode="auto">
            <a:xfrm>
              <a:off x="3791" y="2263"/>
              <a:ext cx="666" cy="1234"/>
            </a:xfrm>
            <a:custGeom>
              <a:avLst/>
              <a:gdLst/>
              <a:ahLst/>
              <a:cxnLst>
                <a:cxn ang="0">
                  <a:pos x="1096" y="0"/>
                </a:cxn>
                <a:cxn ang="0">
                  <a:pos x="0" y="2038"/>
                </a:cxn>
                <a:cxn ang="0">
                  <a:pos x="28" y="2156"/>
                </a:cxn>
                <a:cxn ang="0">
                  <a:pos x="83" y="2253"/>
                </a:cxn>
                <a:cxn ang="0">
                  <a:pos x="146" y="2337"/>
                </a:cxn>
                <a:cxn ang="0">
                  <a:pos x="230" y="2426"/>
                </a:cxn>
                <a:cxn ang="0">
                  <a:pos x="298" y="2468"/>
                </a:cxn>
                <a:cxn ang="0">
                  <a:pos x="1235" y="561"/>
                </a:cxn>
                <a:cxn ang="0">
                  <a:pos x="395" y="2210"/>
                </a:cxn>
                <a:cxn ang="0">
                  <a:pos x="444" y="2023"/>
                </a:cxn>
                <a:cxn ang="0">
                  <a:pos x="292" y="2232"/>
                </a:cxn>
                <a:cxn ang="0">
                  <a:pos x="444" y="1865"/>
                </a:cxn>
                <a:cxn ang="0">
                  <a:pos x="230" y="2225"/>
                </a:cxn>
                <a:cxn ang="0">
                  <a:pos x="444" y="1719"/>
                </a:cxn>
                <a:cxn ang="0">
                  <a:pos x="201" y="2149"/>
                </a:cxn>
                <a:cxn ang="0">
                  <a:pos x="437" y="1595"/>
                </a:cxn>
                <a:cxn ang="0">
                  <a:pos x="173" y="2052"/>
                </a:cxn>
                <a:cxn ang="0">
                  <a:pos x="444" y="1462"/>
                </a:cxn>
                <a:cxn ang="0">
                  <a:pos x="146" y="1970"/>
                </a:cxn>
                <a:cxn ang="0">
                  <a:pos x="921" y="388"/>
                </a:cxn>
                <a:cxn ang="0">
                  <a:pos x="633" y="1048"/>
                </a:cxn>
                <a:cxn ang="0">
                  <a:pos x="986" y="388"/>
                </a:cxn>
                <a:cxn ang="0">
                  <a:pos x="724" y="1021"/>
                </a:cxn>
                <a:cxn ang="0">
                  <a:pos x="1117" y="280"/>
                </a:cxn>
                <a:cxn ang="0">
                  <a:pos x="821" y="959"/>
                </a:cxn>
                <a:cxn ang="0">
                  <a:pos x="1157" y="322"/>
                </a:cxn>
                <a:cxn ang="0">
                  <a:pos x="902" y="928"/>
                </a:cxn>
                <a:cxn ang="0">
                  <a:pos x="1201" y="382"/>
                </a:cxn>
                <a:cxn ang="0">
                  <a:pos x="1091" y="681"/>
                </a:cxn>
                <a:cxn ang="0">
                  <a:pos x="1283" y="382"/>
                </a:cxn>
                <a:cxn ang="0">
                  <a:pos x="1256" y="529"/>
                </a:cxn>
                <a:cxn ang="0">
                  <a:pos x="1332" y="362"/>
                </a:cxn>
                <a:cxn ang="0">
                  <a:pos x="1283" y="314"/>
                </a:cxn>
                <a:cxn ang="0">
                  <a:pos x="1229" y="247"/>
                </a:cxn>
                <a:cxn ang="0">
                  <a:pos x="1178" y="162"/>
                </a:cxn>
                <a:cxn ang="0">
                  <a:pos x="1096" y="0"/>
                </a:cxn>
                <a:cxn ang="0">
                  <a:pos x="1096" y="0"/>
                </a:cxn>
              </a:cxnLst>
              <a:rect l="0" t="0" r="r" b="b"/>
              <a:pathLst>
                <a:path w="1332" h="2468">
                  <a:moveTo>
                    <a:pt x="1096" y="0"/>
                  </a:moveTo>
                  <a:lnTo>
                    <a:pt x="0" y="2038"/>
                  </a:lnTo>
                  <a:lnTo>
                    <a:pt x="28" y="2156"/>
                  </a:lnTo>
                  <a:lnTo>
                    <a:pt x="83" y="2253"/>
                  </a:lnTo>
                  <a:lnTo>
                    <a:pt x="146" y="2337"/>
                  </a:lnTo>
                  <a:lnTo>
                    <a:pt x="230" y="2426"/>
                  </a:lnTo>
                  <a:lnTo>
                    <a:pt x="298" y="2468"/>
                  </a:lnTo>
                  <a:lnTo>
                    <a:pt x="1235" y="561"/>
                  </a:lnTo>
                  <a:lnTo>
                    <a:pt x="395" y="2210"/>
                  </a:lnTo>
                  <a:lnTo>
                    <a:pt x="444" y="2023"/>
                  </a:lnTo>
                  <a:lnTo>
                    <a:pt x="292" y="2232"/>
                  </a:lnTo>
                  <a:lnTo>
                    <a:pt x="444" y="1865"/>
                  </a:lnTo>
                  <a:lnTo>
                    <a:pt x="230" y="2225"/>
                  </a:lnTo>
                  <a:lnTo>
                    <a:pt x="444" y="1719"/>
                  </a:lnTo>
                  <a:lnTo>
                    <a:pt x="201" y="2149"/>
                  </a:lnTo>
                  <a:lnTo>
                    <a:pt x="437" y="1595"/>
                  </a:lnTo>
                  <a:lnTo>
                    <a:pt x="173" y="2052"/>
                  </a:lnTo>
                  <a:lnTo>
                    <a:pt x="444" y="1462"/>
                  </a:lnTo>
                  <a:lnTo>
                    <a:pt x="146" y="1970"/>
                  </a:lnTo>
                  <a:lnTo>
                    <a:pt x="921" y="388"/>
                  </a:lnTo>
                  <a:lnTo>
                    <a:pt x="633" y="1048"/>
                  </a:lnTo>
                  <a:lnTo>
                    <a:pt x="986" y="388"/>
                  </a:lnTo>
                  <a:lnTo>
                    <a:pt x="724" y="1021"/>
                  </a:lnTo>
                  <a:lnTo>
                    <a:pt x="1117" y="280"/>
                  </a:lnTo>
                  <a:lnTo>
                    <a:pt x="821" y="959"/>
                  </a:lnTo>
                  <a:lnTo>
                    <a:pt x="1157" y="322"/>
                  </a:lnTo>
                  <a:lnTo>
                    <a:pt x="902" y="928"/>
                  </a:lnTo>
                  <a:lnTo>
                    <a:pt x="1201" y="382"/>
                  </a:lnTo>
                  <a:lnTo>
                    <a:pt x="1091" y="681"/>
                  </a:lnTo>
                  <a:lnTo>
                    <a:pt x="1283" y="382"/>
                  </a:lnTo>
                  <a:lnTo>
                    <a:pt x="1256" y="529"/>
                  </a:lnTo>
                  <a:lnTo>
                    <a:pt x="1332" y="362"/>
                  </a:lnTo>
                  <a:lnTo>
                    <a:pt x="1283" y="314"/>
                  </a:lnTo>
                  <a:lnTo>
                    <a:pt x="1229" y="247"/>
                  </a:lnTo>
                  <a:lnTo>
                    <a:pt x="1178" y="162"/>
                  </a:lnTo>
                  <a:lnTo>
                    <a:pt x="1096" y="0"/>
                  </a:lnTo>
                  <a:lnTo>
                    <a:pt x="1096" y="0"/>
                  </a:lnTo>
                  <a:close/>
                </a:path>
              </a:pathLst>
            </a:custGeom>
            <a:solidFill>
              <a:srgbClr val="000000"/>
            </a:solidFill>
            <a:ln w="9525">
              <a:noFill/>
              <a:round/>
              <a:headEnd/>
              <a:tailEnd/>
            </a:ln>
          </p:spPr>
          <p:txBody>
            <a:bodyPr/>
            <a:lstStyle/>
            <a:p>
              <a:endParaRPr lang="en-US"/>
            </a:p>
          </p:txBody>
        </p:sp>
        <p:sp>
          <p:nvSpPr>
            <p:cNvPr id="96313" name="Freeform 57"/>
            <p:cNvSpPr>
              <a:spLocks/>
            </p:cNvSpPr>
            <p:nvPr/>
          </p:nvSpPr>
          <p:spPr bwMode="auto">
            <a:xfrm>
              <a:off x="3035" y="2387"/>
              <a:ext cx="1547" cy="1169"/>
            </a:xfrm>
            <a:custGeom>
              <a:avLst/>
              <a:gdLst/>
              <a:ahLst/>
              <a:cxnLst>
                <a:cxn ang="0">
                  <a:pos x="2748" y="0"/>
                </a:cxn>
                <a:cxn ang="0">
                  <a:pos x="3088" y="0"/>
                </a:cxn>
                <a:cxn ang="0">
                  <a:pos x="3094" y="44"/>
                </a:cxn>
                <a:cxn ang="0">
                  <a:pos x="1978" y="2339"/>
                </a:cxn>
                <a:cxn ang="0">
                  <a:pos x="0" y="2269"/>
                </a:cxn>
                <a:cxn ang="0">
                  <a:pos x="7" y="2236"/>
                </a:cxn>
                <a:cxn ang="0">
                  <a:pos x="1938" y="2297"/>
                </a:cxn>
                <a:cxn ang="0">
                  <a:pos x="3075" y="10"/>
                </a:cxn>
                <a:cxn ang="0">
                  <a:pos x="2733" y="10"/>
                </a:cxn>
                <a:cxn ang="0">
                  <a:pos x="2748" y="0"/>
                </a:cxn>
                <a:cxn ang="0">
                  <a:pos x="2748" y="0"/>
                </a:cxn>
              </a:cxnLst>
              <a:rect l="0" t="0" r="r" b="b"/>
              <a:pathLst>
                <a:path w="3094" h="2339">
                  <a:moveTo>
                    <a:pt x="2748" y="0"/>
                  </a:moveTo>
                  <a:lnTo>
                    <a:pt x="3088" y="0"/>
                  </a:lnTo>
                  <a:lnTo>
                    <a:pt x="3094" y="44"/>
                  </a:lnTo>
                  <a:lnTo>
                    <a:pt x="1978" y="2339"/>
                  </a:lnTo>
                  <a:lnTo>
                    <a:pt x="0" y="2269"/>
                  </a:lnTo>
                  <a:lnTo>
                    <a:pt x="7" y="2236"/>
                  </a:lnTo>
                  <a:lnTo>
                    <a:pt x="1938" y="2297"/>
                  </a:lnTo>
                  <a:lnTo>
                    <a:pt x="3075" y="10"/>
                  </a:lnTo>
                  <a:lnTo>
                    <a:pt x="2733" y="10"/>
                  </a:lnTo>
                  <a:lnTo>
                    <a:pt x="2748" y="0"/>
                  </a:lnTo>
                  <a:lnTo>
                    <a:pt x="2748" y="0"/>
                  </a:lnTo>
                  <a:close/>
                </a:path>
              </a:pathLst>
            </a:custGeom>
            <a:solidFill>
              <a:srgbClr val="000000"/>
            </a:solidFill>
            <a:ln w="9525">
              <a:noFill/>
              <a:round/>
              <a:headEnd/>
              <a:tailEnd/>
            </a:ln>
          </p:spPr>
          <p:txBody>
            <a:bodyPr/>
            <a:lstStyle/>
            <a:p>
              <a:endParaRPr lang="en-US"/>
            </a:p>
          </p:txBody>
        </p:sp>
        <p:sp>
          <p:nvSpPr>
            <p:cNvPr id="96314" name="Freeform 58"/>
            <p:cNvSpPr>
              <a:spLocks/>
            </p:cNvSpPr>
            <p:nvPr/>
          </p:nvSpPr>
          <p:spPr bwMode="auto">
            <a:xfrm>
              <a:off x="1728" y="2346"/>
              <a:ext cx="1324" cy="1229"/>
            </a:xfrm>
            <a:custGeom>
              <a:avLst/>
              <a:gdLst/>
              <a:ahLst/>
              <a:cxnLst>
                <a:cxn ang="0">
                  <a:pos x="2627" y="2310"/>
                </a:cxn>
                <a:cxn ang="0">
                  <a:pos x="2536" y="2382"/>
                </a:cxn>
                <a:cxn ang="0">
                  <a:pos x="2395" y="2431"/>
                </a:cxn>
                <a:cxn ang="0">
                  <a:pos x="2254" y="2431"/>
                </a:cxn>
                <a:cxn ang="0">
                  <a:pos x="2133" y="2382"/>
                </a:cxn>
                <a:cxn ang="0">
                  <a:pos x="2053" y="2319"/>
                </a:cxn>
                <a:cxn ang="0">
                  <a:pos x="55" y="2245"/>
                </a:cxn>
                <a:cxn ang="0">
                  <a:pos x="1650" y="9"/>
                </a:cxn>
                <a:cxn ang="0">
                  <a:pos x="1623" y="0"/>
                </a:cxn>
                <a:cxn ang="0">
                  <a:pos x="0" y="2253"/>
                </a:cxn>
                <a:cxn ang="0">
                  <a:pos x="8" y="2281"/>
                </a:cxn>
                <a:cxn ang="0">
                  <a:pos x="2026" y="2336"/>
                </a:cxn>
                <a:cxn ang="0">
                  <a:pos x="2121" y="2403"/>
                </a:cxn>
                <a:cxn ang="0">
                  <a:pos x="2214" y="2448"/>
                </a:cxn>
                <a:cxn ang="0">
                  <a:pos x="2357" y="2458"/>
                </a:cxn>
                <a:cxn ang="0">
                  <a:pos x="2469" y="2441"/>
                </a:cxn>
                <a:cxn ang="0">
                  <a:pos x="2562" y="2403"/>
                </a:cxn>
                <a:cxn ang="0">
                  <a:pos x="2648" y="2329"/>
                </a:cxn>
                <a:cxn ang="0">
                  <a:pos x="2627" y="2310"/>
                </a:cxn>
                <a:cxn ang="0">
                  <a:pos x="2627" y="2310"/>
                </a:cxn>
              </a:cxnLst>
              <a:rect l="0" t="0" r="r" b="b"/>
              <a:pathLst>
                <a:path w="2648" h="2458">
                  <a:moveTo>
                    <a:pt x="2627" y="2310"/>
                  </a:moveTo>
                  <a:lnTo>
                    <a:pt x="2536" y="2382"/>
                  </a:lnTo>
                  <a:lnTo>
                    <a:pt x="2395" y="2431"/>
                  </a:lnTo>
                  <a:lnTo>
                    <a:pt x="2254" y="2431"/>
                  </a:lnTo>
                  <a:lnTo>
                    <a:pt x="2133" y="2382"/>
                  </a:lnTo>
                  <a:lnTo>
                    <a:pt x="2053" y="2319"/>
                  </a:lnTo>
                  <a:lnTo>
                    <a:pt x="55" y="2245"/>
                  </a:lnTo>
                  <a:lnTo>
                    <a:pt x="1650" y="9"/>
                  </a:lnTo>
                  <a:lnTo>
                    <a:pt x="1623" y="0"/>
                  </a:lnTo>
                  <a:lnTo>
                    <a:pt x="0" y="2253"/>
                  </a:lnTo>
                  <a:lnTo>
                    <a:pt x="8" y="2281"/>
                  </a:lnTo>
                  <a:lnTo>
                    <a:pt x="2026" y="2336"/>
                  </a:lnTo>
                  <a:lnTo>
                    <a:pt x="2121" y="2403"/>
                  </a:lnTo>
                  <a:lnTo>
                    <a:pt x="2214" y="2448"/>
                  </a:lnTo>
                  <a:lnTo>
                    <a:pt x="2357" y="2458"/>
                  </a:lnTo>
                  <a:lnTo>
                    <a:pt x="2469" y="2441"/>
                  </a:lnTo>
                  <a:lnTo>
                    <a:pt x="2562" y="2403"/>
                  </a:lnTo>
                  <a:lnTo>
                    <a:pt x="2648" y="2329"/>
                  </a:lnTo>
                  <a:lnTo>
                    <a:pt x="2627" y="2310"/>
                  </a:lnTo>
                  <a:lnTo>
                    <a:pt x="2627" y="2310"/>
                  </a:lnTo>
                  <a:close/>
                </a:path>
              </a:pathLst>
            </a:custGeom>
            <a:solidFill>
              <a:srgbClr val="000000"/>
            </a:solidFill>
            <a:ln w="9525">
              <a:noFill/>
              <a:round/>
              <a:headEnd/>
              <a:tailEnd/>
            </a:ln>
          </p:spPr>
          <p:txBody>
            <a:bodyPr/>
            <a:lstStyle/>
            <a:p>
              <a:endParaRPr lang="en-US"/>
            </a:p>
          </p:txBody>
        </p:sp>
        <p:sp>
          <p:nvSpPr>
            <p:cNvPr id="96315" name="Freeform 59"/>
            <p:cNvSpPr>
              <a:spLocks/>
            </p:cNvSpPr>
            <p:nvPr/>
          </p:nvSpPr>
          <p:spPr bwMode="auto">
            <a:xfrm>
              <a:off x="2772" y="2280"/>
              <a:ext cx="232" cy="17"/>
            </a:xfrm>
            <a:custGeom>
              <a:avLst/>
              <a:gdLst/>
              <a:ahLst/>
              <a:cxnLst>
                <a:cxn ang="0">
                  <a:pos x="0" y="0"/>
                </a:cxn>
                <a:cxn ang="0">
                  <a:pos x="152" y="16"/>
                </a:cxn>
                <a:cxn ang="0">
                  <a:pos x="200" y="12"/>
                </a:cxn>
                <a:cxn ang="0">
                  <a:pos x="232" y="12"/>
                </a:cxn>
              </a:cxnLst>
              <a:rect l="0" t="0" r="r" b="b"/>
              <a:pathLst>
                <a:path w="232" h="17">
                  <a:moveTo>
                    <a:pt x="0" y="0"/>
                  </a:moveTo>
                  <a:cubicBezTo>
                    <a:pt x="37" y="12"/>
                    <a:pt x="114" y="13"/>
                    <a:pt x="152" y="16"/>
                  </a:cubicBezTo>
                  <a:cubicBezTo>
                    <a:pt x="161" y="17"/>
                    <a:pt x="191" y="12"/>
                    <a:pt x="200" y="12"/>
                  </a:cubicBezTo>
                  <a:cubicBezTo>
                    <a:pt x="209" y="12"/>
                    <a:pt x="232" y="12"/>
                    <a:pt x="232" y="12"/>
                  </a:cubicBezTo>
                </a:path>
              </a:pathLst>
            </a:custGeom>
            <a:noFill/>
            <a:ln w="15875">
              <a:solidFill>
                <a:srgbClr val="000000"/>
              </a:solidFill>
              <a:round/>
              <a:headEnd/>
              <a:tailEnd/>
            </a:ln>
            <a:effectLst/>
          </p:spPr>
          <p:txBody>
            <a:bodyPr/>
            <a:lstStyle/>
            <a:p>
              <a:endParaRPr lang="en-US"/>
            </a:p>
          </p:txBody>
        </p:sp>
      </p:grpSp>
      <p:sp>
        <p:nvSpPr>
          <p:cNvPr id="96316" name="Oval 60"/>
          <p:cNvSpPr>
            <a:spLocks noChangeArrowheads="1"/>
          </p:cNvSpPr>
          <p:nvPr/>
        </p:nvSpPr>
        <p:spPr bwMode="auto">
          <a:xfrm>
            <a:off x="6705600" y="2743200"/>
            <a:ext cx="1143000" cy="838200"/>
          </a:xfrm>
          <a:prstGeom prst="ellipse">
            <a:avLst/>
          </a:prstGeom>
          <a:noFill/>
          <a:ln w="57150">
            <a:solidFill>
              <a:srgbClr val="FF0000"/>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96316"/>
                                        </p:tgtEl>
                                        <p:attrNameLst>
                                          <p:attrName>style.visibility</p:attrName>
                                        </p:attrNameLst>
                                      </p:cBhvr>
                                      <p:to>
                                        <p:strVal val="visible"/>
                                      </p:to>
                                    </p:set>
                                    <p:anim calcmode="lin" valueType="num">
                                      <p:cBhvr>
                                        <p:cTn id="7" dur="1000" fill="hold"/>
                                        <p:tgtEl>
                                          <p:spTgt spid="96316"/>
                                        </p:tgtEl>
                                        <p:attrNameLst>
                                          <p:attrName>ppt_w</p:attrName>
                                        </p:attrNameLst>
                                      </p:cBhvr>
                                      <p:tavLst>
                                        <p:tav tm="0">
                                          <p:val>
                                            <p:strVal val="4*#ppt_w"/>
                                          </p:val>
                                        </p:tav>
                                        <p:tav tm="100000">
                                          <p:val>
                                            <p:strVal val="#ppt_w"/>
                                          </p:val>
                                        </p:tav>
                                      </p:tavLst>
                                    </p:anim>
                                    <p:anim calcmode="lin" valueType="num">
                                      <p:cBhvr>
                                        <p:cTn id="8" dur="1000" fill="hold"/>
                                        <p:tgtEl>
                                          <p:spTgt spid="9631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3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j0285750"/>
          <p:cNvPicPr>
            <a:picLocks noChangeAspect="1" noChangeArrowheads="1"/>
          </p:cNvPicPr>
          <p:nvPr/>
        </p:nvPicPr>
        <p:blipFill>
          <a:blip r:embed="rId2" cstate="print"/>
          <a:srcRect/>
          <a:stretch>
            <a:fillRect/>
          </a:stretch>
        </p:blipFill>
        <p:spPr bwMode="auto">
          <a:xfrm>
            <a:off x="4114800" y="3124200"/>
            <a:ext cx="4876800" cy="2995613"/>
          </a:xfrm>
          <a:prstGeom prst="rect">
            <a:avLst/>
          </a:prstGeom>
          <a:noFill/>
          <a:ln w="9525">
            <a:noFill/>
            <a:miter lim="800000"/>
            <a:headEnd/>
            <a:tailEnd/>
          </a:ln>
          <a:effectLst/>
        </p:spPr>
      </p:pic>
      <p:sp>
        <p:nvSpPr>
          <p:cNvPr id="99333" name="AutoShape 5"/>
          <p:cNvSpPr>
            <a:spLocks noGrp="1" noChangeArrowheads="1"/>
          </p:cNvSpPr>
          <p:nvPr>
            <p:ph type="title"/>
          </p:nvPr>
        </p:nvSpPr>
        <p:spPr/>
        <p:txBody>
          <a:bodyPr/>
          <a:lstStyle/>
          <a:p>
            <a:r>
              <a:rPr lang="en-US"/>
              <a:t>Guidelines for Site Design</a:t>
            </a:r>
          </a:p>
        </p:txBody>
      </p:sp>
      <p:sp>
        <p:nvSpPr>
          <p:cNvPr id="99335" name="Rectangle 7"/>
          <p:cNvSpPr>
            <a:spLocks noChangeArrowheads="1"/>
          </p:cNvSpPr>
          <p:nvPr/>
        </p:nvSpPr>
        <p:spPr bwMode="auto">
          <a:xfrm>
            <a:off x="838200" y="2362200"/>
            <a:ext cx="3770313" cy="1219200"/>
          </a:xfrm>
          <a:prstGeom prst="rect">
            <a:avLst/>
          </a:prstGeom>
          <a:noFill/>
          <a:ln w="9525">
            <a:noFill/>
            <a:miter lim="800000"/>
            <a:headEnd/>
            <a:tailEnd/>
          </a:ln>
          <a:effectLst/>
        </p:spPr>
        <p:txBody>
          <a:bodyPr/>
          <a:lstStyle/>
          <a:p>
            <a:pPr marL="342900" indent="-342900" eaLnBrk="1" hangingPunct="1">
              <a:spcBef>
                <a:spcPct val="20000"/>
              </a:spcBef>
              <a:buClr>
                <a:schemeClr val="tx1"/>
              </a:buClr>
              <a:buSzPct val="75000"/>
              <a:buFont typeface="Wingdings" pitchFamily="2" charset="2"/>
              <a:buChar char="l"/>
            </a:pPr>
            <a:r>
              <a:rPr lang="en-US" sz="2400"/>
              <a:t>Where does your eye naturally go on a new Web page?</a:t>
            </a:r>
          </a:p>
        </p:txBody>
      </p:sp>
      <p:sp>
        <p:nvSpPr>
          <p:cNvPr id="99336" name="Text Box 8"/>
          <p:cNvSpPr txBox="1">
            <a:spLocks noChangeArrowheads="1"/>
          </p:cNvSpPr>
          <p:nvPr/>
        </p:nvSpPr>
        <p:spPr bwMode="auto">
          <a:xfrm>
            <a:off x="5410200" y="3306763"/>
            <a:ext cx="862013" cy="1555750"/>
          </a:xfrm>
          <a:prstGeom prst="rect">
            <a:avLst/>
          </a:prstGeom>
          <a:noFill/>
          <a:ln w="9525">
            <a:noFill/>
            <a:miter lim="800000"/>
            <a:headEnd/>
            <a:tailEnd/>
          </a:ln>
          <a:effectLst/>
        </p:spPr>
        <p:txBody>
          <a:bodyPr wrap="none">
            <a:spAutoFit/>
          </a:bodyPr>
          <a:lstStyle/>
          <a:p>
            <a:r>
              <a:rPr lang="en-US" sz="9600">
                <a:solidFill>
                  <a:srgbClr val="FF0000"/>
                </a:solidFill>
              </a:rPr>
              <a:t>?</a:t>
            </a:r>
          </a:p>
        </p:txBody>
      </p:sp>
      <p:sp>
        <p:nvSpPr>
          <p:cNvPr id="99337" name="Text Box 9"/>
          <p:cNvSpPr txBox="1">
            <a:spLocks noChangeArrowheads="1"/>
          </p:cNvSpPr>
          <p:nvPr/>
        </p:nvSpPr>
        <p:spPr bwMode="auto">
          <a:xfrm>
            <a:off x="838200" y="3581400"/>
            <a:ext cx="3017838" cy="457200"/>
          </a:xfrm>
          <a:prstGeom prst="rect">
            <a:avLst/>
          </a:prstGeom>
          <a:noFill/>
          <a:ln w="9525">
            <a:noFill/>
            <a:miter lim="800000"/>
            <a:headEnd/>
            <a:tailEnd/>
          </a:ln>
          <a:effectLst/>
        </p:spPr>
        <p:txBody>
          <a:bodyPr>
            <a:spAutoFit/>
          </a:bodyPr>
          <a:lstStyle/>
          <a:p>
            <a:pPr marL="342900" indent="-342900" eaLnBrk="1" hangingPunct="1">
              <a:spcBef>
                <a:spcPct val="20000"/>
              </a:spcBef>
              <a:buClr>
                <a:schemeClr val="tx1"/>
              </a:buClr>
              <a:buSzPct val="75000"/>
              <a:buFont typeface="Wingdings" pitchFamily="2" charset="2"/>
              <a:buChar char="l"/>
            </a:pPr>
            <a:r>
              <a:rPr lang="en-US" sz="2400"/>
              <a:t>We don’t know yet</a:t>
            </a:r>
          </a:p>
        </p:txBody>
      </p:sp>
      <p:sp>
        <p:nvSpPr>
          <p:cNvPr id="8" name="Content Placeholder 7"/>
          <p:cNvSpPr>
            <a:spLocks noGrp="1"/>
          </p:cNvSpPr>
          <p:nvPr>
            <p:ph idx="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9337"/>
                                        </p:tgtEl>
                                        <p:attrNameLst>
                                          <p:attrName>style.visibility</p:attrName>
                                        </p:attrNameLst>
                                      </p:cBhvr>
                                      <p:to>
                                        <p:strVal val="visible"/>
                                      </p:to>
                                    </p:set>
                                    <p:animEffect transition="in" filter="dissolve">
                                      <p:cBhvr>
                                        <p:cTn id="7" dur="500"/>
                                        <p:tgtEl>
                                          <p:spTgt spid="99337"/>
                                        </p:tgtEl>
                                      </p:cBhvr>
                                    </p:animEffect>
                                  </p:childTnLst>
                                </p:cTn>
                              </p:par>
                              <p:par>
                                <p:cTn id="8" presetID="23" presetClass="entr" presetSubtype="16" fill="hold" nodeType="withEffect">
                                  <p:stCondLst>
                                    <p:cond delay="0"/>
                                  </p:stCondLst>
                                  <p:childTnLst>
                                    <p:set>
                                      <p:cBhvr>
                                        <p:cTn id="9" dur="1" fill="hold">
                                          <p:stCondLst>
                                            <p:cond delay="0"/>
                                          </p:stCondLst>
                                        </p:cTn>
                                        <p:tgtEl>
                                          <p:spTgt spid="99336">
                                            <p:txEl>
                                              <p:pRg st="0" end="0"/>
                                            </p:txEl>
                                          </p:spTgt>
                                        </p:tgtEl>
                                        <p:attrNameLst>
                                          <p:attrName>style.visibility</p:attrName>
                                        </p:attrNameLst>
                                      </p:cBhvr>
                                      <p:to>
                                        <p:strVal val="visible"/>
                                      </p:to>
                                    </p:set>
                                    <p:anim calcmode="lin" valueType="num">
                                      <p:cBhvr>
                                        <p:cTn id="10" dur="500" fill="hold"/>
                                        <p:tgtEl>
                                          <p:spTgt spid="99336">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9933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AutoShape 2"/>
          <p:cNvSpPr>
            <a:spLocks noGrp="1" noChangeArrowheads="1"/>
          </p:cNvSpPr>
          <p:nvPr>
            <p:ph type="title"/>
          </p:nvPr>
        </p:nvSpPr>
        <p:spPr/>
        <p:txBody>
          <a:bodyPr/>
          <a:lstStyle/>
          <a:p>
            <a:r>
              <a:rPr lang="en-US"/>
              <a:t>Guidelines for Site Design</a:t>
            </a:r>
          </a:p>
        </p:txBody>
      </p:sp>
      <p:sp>
        <p:nvSpPr>
          <p:cNvPr id="104451" name="Rectangle 3"/>
          <p:cNvSpPr>
            <a:spLocks noGrp="1" noChangeArrowheads="1"/>
          </p:cNvSpPr>
          <p:nvPr>
            <p:ph type="body" idx="1"/>
          </p:nvPr>
        </p:nvSpPr>
        <p:spPr/>
        <p:txBody>
          <a:bodyPr/>
          <a:lstStyle/>
          <a:p>
            <a:r>
              <a:rPr lang="en-US"/>
              <a:t>What do we know?</a:t>
            </a:r>
          </a:p>
          <a:p>
            <a:pPr lvl="1"/>
            <a:r>
              <a:rPr lang="en-US"/>
              <a:t>Top is better than bottom</a:t>
            </a:r>
          </a:p>
          <a:p>
            <a:pPr lvl="1"/>
            <a:r>
              <a:rPr lang="en-US"/>
              <a:t>Above the scroll is better than below</a:t>
            </a:r>
          </a:p>
          <a:p>
            <a:pPr lvl="1"/>
            <a:r>
              <a:rPr lang="en-US"/>
              <a:t>Movement is better than motionless</a:t>
            </a:r>
          </a:p>
          <a:p>
            <a:pPr lvl="1"/>
            <a:r>
              <a:rPr lang="en-US"/>
              <a:t>Fewer items are better than more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AutoShape 2"/>
          <p:cNvSpPr>
            <a:spLocks noGrp="1" noChangeArrowheads="1"/>
          </p:cNvSpPr>
          <p:nvPr>
            <p:ph type="title"/>
          </p:nvPr>
        </p:nvSpPr>
        <p:spPr/>
        <p:txBody>
          <a:bodyPr/>
          <a:lstStyle/>
          <a:p>
            <a:r>
              <a:rPr lang="en-US"/>
              <a:t>Guidelines for Site Design</a:t>
            </a:r>
          </a:p>
        </p:txBody>
      </p:sp>
      <p:sp>
        <p:nvSpPr>
          <p:cNvPr id="105475" name="Rectangle 3"/>
          <p:cNvSpPr>
            <a:spLocks noGrp="1" noChangeArrowheads="1"/>
          </p:cNvSpPr>
          <p:nvPr>
            <p:ph type="body" sz="half" idx="1"/>
          </p:nvPr>
        </p:nvSpPr>
        <p:spPr>
          <a:xfrm>
            <a:off x="838200" y="2362200"/>
            <a:ext cx="7543800" cy="3505200"/>
          </a:xfrm>
        </p:spPr>
        <p:txBody>
          <a:bodyPr/>
          <a:lstStyle/>
          <a:p>
            <a:r>
              <a:rPr lang="en-US"/>
              <a:t>Traditions that still work:</a:t>
            </a:r>
          </a:p>
          <a:p>
            <a:pPr lvl="1"/>
            <a:r>
              <a:rPr lang="en-US"/>
              <a:t>Titles at the top</a:t>
            </a:r>
          </a:p>
          <a:p>
            <a:pPr lvl="1"/>
            <a:r>
              <a:rPr lang="en-US"/>
              <a:t>“Next” buttons towards the right side</a:t>
            </a:r>
          </a:p>
          <a:p>
            <a:pPr lvl="1"/>
            <a:r>
              <a:rPr lang="en-US"/>
              <a:t>For navigation/menu items:</a:t>
            </a:r>
          </a:p>
          <a:p>
            <a:pPr lvl="2"/>
            <a:r>
              <a:rPr lang="en-US"/>
              <a:t>“Up” is more general – buttons towards to top</a:t>
            </a:r>
          </a:p>
          <a:p>
            <a:pPr lvl="2"/>
            <a:r>
              <a:rPr lang="en-US"/>
              <a:t>“Down is more specific – buttons towards the bottom</a:t>
            </a:r>
          </a:p>
        </p:txBody>
      </p:sp>
      <p:grpSp>
        <p:nvGrpSpPr>
          <p:cNvPr id="105489" name="Group 17"/>
          <p:cNvGrpSpPr>
            <a:grpSpLocks/>
          </p:cNvGrpSpPr>
          <p:nvPr/>
        </p:nvGrpSpPr>
        <p:grpSpPr bwMode="auto">
          <a:xfrm>
            <a:off x="2743200" y="4953000"/>
            <a:ext cx="4502150" cy="1662113"/>
            <a:chOff x="1728" y="3120"/>
            <a:chExt cx="2836" cy="1047"/>
          </a:xfrm>
        </p:grpSpPr>
        <p:graphicFrame>
          <p:nvGraphicFramePr>
            <p:cNvPr id="105477" name="Organization Chart 5"/>
            <p:cNvGraphicFramePr>
              <a:graphicFrameLocks/>
            </p:cNvGraphicFramePr>
            <p:nvPr/>
          </p:nvGraphicFramePr>
          <p:xfrm>
            <a:off x="1728" y="3120"/>
            <a:ext cx="2375" cy="960"/>
          </p:xfrm>
          <a:graphic>
            <a:graphicData uri="http://schemas.openxmlformats.org/drawingml/2006/compatibility">
              <com:legacyDrawing xmlns:com="http://schemas.openxmlformats.org/drawingml/2006/compatibility" spid="_x0000_s105477"/>
            </a:graphicData>
          </a:graphic>
        </p:graphicFrame>
        <p:sp>
          <p:nvSpPr>
            <p:cNvPr id="105486" name="AutoShape 14"/>
            <p:cNvSpPr>
              <a:spLocks noChangeArrowheads="1"/>
            </p:cNvSpPr>
            <p:nvPr/>
          </p:nvSpPr>
          <p:spPr bwMode="auto">
            <a:xfrm>
              <a:off x="4176" y="3408"/>
              <a:ext cx="306" cy="528"/>
            </a:xfrm>
            <a:prstGeom prst="upDownArrow">
              <a:avLst>
                <a:gd name="adj1" fmla="val 37259"/>
                <a:gd name="adj2" fmla="val 45334"/>
              </a:avLst>
            </a:prstGeom>
            <a:noFill/>
            <a:ln w="9525">
              <a:solidFill>
                <a:schemeClr val="tx1"/>
              </a:solidFill>
              <a:miter lim="800000"/>
              <a:headEnd/>
              <a:tailEnd/>
            </a:ln>
            <a:effectLst/>
          </p:spPr>
          <p:txBody>
            <a:bodyPr vert="eaVert" wrap="none" anchor="ctr"/>
            <a:lstStyle/>
            <a:p>
              <a:endParaRPr lang="en-US"/>
            </a:p>
          </p:txBody>
        </p:sp>
        <p:sp>
          <p:nvSpPr>
            <p:cNvPr id="105487" name="Text Box 15"/>
            <p:cNvSpPr txBox="1">
              <a:spLocks noChangeArrowheads="1"/>
            </p:cNvSpPr>
            <p:nvPr/>
          </p:nvSpPr>
          <p:spPr bwMode="auto">
            <a:xfrm>
              <a:off x="4176" y="3168"/>
              <a:ext cx="300" cy="231"/>
            </a:xfrm>
            <a:prstGeom prst="rect">
              <a:avLst/>
            </a:prstGeom>
            <a:noFill/>
            <a:ln w="9525">
              <a:noFill/>
              <a:miter lim="800000"/>
              <a:headEnd/>
              <a:tailEnd/>
            </a:ln>
            <a:effectLst/>
          </p:spPr>
          <p:txBody>
            <a:bodyPr wrap="none">
              <a:spAutoFit/>
            </a:bodyPr>
            <a:lstStyle/>
            <a:p>
              <a:r>
                <a:rPr lang="en-US"/>
                <a:t>Up</a:t>
              </a:r>
            </a:p>
          </p:txBody>
        </p:sp>
        <p:sp>
          <p:nvSpPr>
            <p:cNvPr id="105488" name="Text Box 16"/>
            <p:cNvSpPr txBox="1">
              <a:spLocks noChangeArrowheads="1"/>
            </p:cNvSpPr>
            <p:nvPr/>
          </p:nvSpPr>
          <p:spPr bwMode="auto">
            <a:xfrm>
              <a:off x="4080" y="3936"/>
              <a:ext cx="484" cy="231"/>
            </a:xfrm>
            <a:prstGeom prst="rect">
              <a:avLst/>
            </a:prstGeom>
            <a:noFill/>
            <a:ln w="9525">
              <a:noFill/>
              <a:miter lim="800000"/>
              <a:headEnd/>
              <a:tailEnd/>
            </a:ln>
            <a:effectLst/>
          </p:spPr>
          <p:txBody>
            <a:bodyPr wrap="none">
              <a:spAutoFit/>
            </a:bodyPr>
            <a:lstStyle/>
            <a:p>
              <a:r>
                <a:rPr lang="en-US"/>
                <a:t>Down</a:t>
              </a: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Grp="1" noChangeArrowheads="1"/>
          </p:cNvSpPr>
          <p:nvPr>
            <p:ph type="title"/>
          </p:nvPr>
        </p:nvSpPr>
        <p:spPr/>
        <p:txBody>
          <a:bodyPr/>
          <a:lstStyle/>
          <a:p>
            <a:r>
              <a:rPr lang="en-US"/>
              <a:t>Guidelines for Site Design</a:t>
            </a:r>
          </a:p>
        </p:txBody>
      </p:sp>
      <p:sp>
        <p:nvSpPr>
          <p:cNvPr id="107523" name="Rectangle 3"/>
          <p:cNvSpPr>
            <a:spLocks noGrp="1" noChangeArrowheads="1"/>
          </p:cNvSpPr>
          <p:nvPr>
            <p:ph type="body" idx="1"/>
          </p:nvPr>
        </p:nvSpPr>
        <p:spPr/>
        <p:txBody>
          <a:bodyPr/>
          <a:lstStyle/>
          <a:p>
            <a:r>
              <a:rPr lang="en-US"/>
              <a:t>Making text easy to read</a:t>
            </a:r>
          </a:p>
          <a:p>
            <a:pPr lvl="1"/>
            <a:r>
              <a:rPr lang="en-US"/>
              <a:t>Black text on white background (prints better too)</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548" name="Text Box 4"/>
          <p:cNvSpPr txBox="1">
            <a:spLocks noChangeArrowheads="1"/>
          </p:cNvSpPr>
          <p:nvPr/>
        </p:nvSpPr>
        <p:spPr bwMode="auto">
          <a:xfrm>
            <a:off x="304800" y="533400"/>
            <a:ext cx="1981200" cy="5594350"/>
          </a:xfrm>
          <a:prstGeom prst="rect">
            <a:avLst/>
          </a:prstGeom>
          <a:noFill/>
          <a:ln w="9525">
            <a:solidFill>
              <a:schemeClr val="tx1"/>
            </a:solidFill>
            <a:miter lim="800000"/>
            <a:headEnd/>
            <a:tailEnd/>
          </a:ln>
          <a:effectLst/>
        </p:spPr>
        <p:txBody>
          <a:bodyPr wrap="square">
            <a:spAutoFit/>
          </a:bodyPr>
          <a:lstStyle/>
          <a:p>
            <a:r>
              <a:rPr lang="en-US" dirty="0">
                <a:solidFill>
                  <a:srgbClr val="000000"/>
                </a:solidFill>
              </a:rPr>
              <a:t>Welcome to the new online course from Addison Wesley/Benjamin Cummings to support </a:t>
            </a:r>
            <a:r>
              <a:rPr lang="en-US" i="1" dirty="0">
                <a:solidFill>
                  <a:srgbClr val="000000"/>
                </a:solidFill>
              </a:rPr>
              <a:t>Addison-Wesley's Web Wizard Series</a:t>
            </a:r>
            <a:r>
              <a:rPr lang="en-US" dirty="0">
                <a:solidFill>
                  <a:srgbClr val="000000"/>
                </a:solidFill>
              </a:rPr>
              <a:t>, 1/e by Editor Addison-Wesley. Developed by educators, </a:t>
            </a:r>
            <a:r>
              <a:rPr lang="en-US" dirty="0" err="1">
                <a:solidFill>
                  <a:srgbClr val="000000"/>
                </a:solidFill>
              </a:rPr>
              <a:t>CourseCompass</a:t>
            </a:r>
            <a:r>
              <a:rPr lang="en-US" dirty="0">
                <a:solidFill>
                  <a:srgbClr val="000000"/>
                </a:solidFill>
              </a:rPr>
              <a:t> online content features the most advanced educational technology available today. </a:t>
            </a:r>
          </a:p>
        </p:txBody>
      </p:sp>
      <p:sp>
        <p:nvSpPr>
          <p:cNvPr id="108549" name="Text Box 5"/>
          <p:cNvSpPr txBox="1">
            <a:spLocks noChangeArrowheads="1"/>
          </p:cNvSpPr>
          <p:nvPr/>
        </p:nvSpPr>
        <p:spPr bwMode="auto">
          <a:xfrm>
            <a:off x="2438400" y="533400"/>
            <a:ext cx="1981200" cy="5594350"/>
          </a:xfrm>
          <a:prstGeom prst="rect">
            <a:avLst/>
          </a:prstGeom>
          <a:solidFill>
            <a:srgbClr val="000000"/>
          </a:solidFill>
          <a:ln w="9525">
            <a:solidFill>
              <a:schemeClr val="tx1"/>
            </a:solidFill>
            <a:miter lim="800000"/>
            <a:headEnd/>
            <a:tailEnd/>
          </a:ln>
          <a:effectLst/>
        </p:spPr>
        <p:txBody>
          <a:bodyPr>
            <a:spAutoFit/>
          </a:bodyPr>
          <a:lstStyle/>
          <a:p>
            <a:r>
              <a:rPr lang="en-US" dirty="0">
                <a:solidFill>
                  <a:schemeClr val="bg1"/>
                </a:solidFill>
              </a:rPr>
              <a:t>Welcome to the new online course from Addison Wesley/Benjamin Cummings to support </a:t>
            </a:r>
            <a:r>
              <a:rPr lang="en-US" i="1" dirty="0">
                <a:solidFill>
                  <a:schemeClr val="bg1"/>
                </a:solidFill>
              </a:rPr>
              <a:t>Addison-Wesley's Web Wizard Series</a:t>
            </a:r>
            <a:r>
              <a:rPr lang="en-US" dirty="0">
                <a:solidFill>
                  <a:schemeClr val="bg1"/>
                </a:solidFill>
              </a:rPr>
              <a:t>, 1/e by Editor </a:t>
            </a:r>
            <a:r>
              <a:rPr lang="en-US" dirty="0" smtClean="0">
                <a:solidFill>
                  <a:schemeClr val="bg1"/>
                </a:solidFill>
              </a:rPr>
              <a:t>Addison-Wesley</a:t>
            </a:r>
            <a:r>
              <a:rPr lang="en-US" dirty="0">
                <a:solidFill>
                  <a:schemeClr val="bg1"/>
                </a:solidFill>
              </a:rPr>
              <a:t>. Developed by educators, </a:t>
            </a:r>
            <a:r>
              <a:rPr lang="en-US" dirty="0" err="1">
                <a:solidFill>
                  <a:schemeClr val="bg1"/>
                </a:solidFill>
              </a:rPr>
              <a:t>CourseCompass</a:t>
            </a:r>
            <a:r>
              <a:rPr lang="en-US" dirty="0">
                <a:solidFill>
                  <a:schemeClr val="bg1"/>
                </a:solidFill>
              </a:rPr>
              <a:t> online content features the most advanced educational technology available today. </a:t>
            </a:r>
          </a:p>
        </p:txBody>
      </p:sp>
      <p:sp>
        <p:nvSpPr>
          <p:cNvPr id="108550" name="Text Box 6"/>
          <p:cNvSpPr txBox="1">
            <a:spLocks noChangeArrowheads="1"/>
          </p:cNvSpPr>
          <p:nvPr/>
        </p:nvSpPr>
        <p:spPr bwMode="auto">
          <a:xfrm>
            <a:off x="6705600" y="533400"/>
            <a:ext cx="1981200" cy="5594350"/>
          </a:xfrm>
          <a:prstGeom prst="rect">
            <a:avLst/>
          </a:prstGeom>
          <a:solidFill>
            <a:srgbClr val="FF99CC"/>
          </a:solidFill>
          <a:ln w="9525">
            <a:solidFill>
              <a:schemeClr val="tx1"/>
            </a:solidFill>
            <a:miter lim="800000"/>
            <a:headEnd/>
            <a:tailEnd/>
          </a:ln>
          <a:effectLst/>
        </p:spPr>
        <p:txBody>
          <a:bodyPr>
            <a:spAutoFit/>
          </a:bodyPr>
          <a:lstStyle/>
          <a:p>
            <a:r>
              <a:rPr lang="en-US" dirty="0">
                <a:solidFill>
                  <a:srgbClr val="FFFF99"/>
                </a:solidFill>
              </a:rPr>
              <a:t>Welcome to the new online course from Addison Wesley/Benjamin Cummings to support </a:t>
            </a:r>
            <a:r>
              <a:rPr lang="en-US" i="1" dirty="0">
                <a:solidFill>
                  <a:srgbClr val="FFFF99"/>
                </a:solidFill>
              </a:rPr>
              <a:t>Addison-Wesley's Web Wizard Series</a:t>
            </a:r>
            <a:r>
              <a:rPr lang="en-US" dirty="0">
                <a:solidFill>
                  <a:srgbClr val="FFFF99"/>
                </a:solidFill>
              </a:rPr>
              <a:t>, 1/e by Editor Addison-Wesley. Developed by educators, </a:t>
            </a:r>
            <a:r>
              <a:rPr lang="en-US" dirty="0" err="1">
                <a:solidFill>
                  <a:srgbClr val="FFFF99"/>
                </a:solidFill>
              </a:rPr>
              <a:t>CourseCompass</a:t>
            </a:r>
            <a:r>
              <a:rPr lang="en-US" dirty="0">
                <a:solidFill>
                  <a:srgbClr val="FFFF99"/>
                </a:solidFill>
              </a:rPr>
              <a:t> online content features the most advanced educational technology available today. </a:t>
            </a:r>
          </a:p>
        </p:txBody>
      </p:sp>
      <p:sp>
        <p:nvSpPr>
          <p:cNvPr id="6" name="Text Box 5"/>
          <p:cNvSpPr txBox="1">
            <a:spLocks noChangeArrowheads="1"/>
          </p:cNvSpPr>
          <p:nvPr/>
        </p:nvSpPr>
        <p:spPr bwMode="auto">
          <a:xfrm>
            <a:off x="4572000" y="533400"/>
            <a:ext cx="1981200" cy="5594350"/>
          </a:xfrm>
          <a:prstGeom prst="rect">
            <a:avLst/>
          </a:prstGeom>
          <a:solidFill>
            <a:srgbClr val="000000"/>
          </a:solidFill>
          <a:ln w="9525">
            <a:solidFill>
              <a:schemeClr val="tx1"/>
            </a:solidFill>
            <a:miter lim="800000"/>
            <a:headEnd/>
            <a:tailEnd/>
          </a:ln>
          <a:effectLst/>
        </p:spPr>
        <p:txBody>
          <a:bodyPr>
            <a:spAutoFit/>
          </a:bodyPr>
          <a:lstStyle/>
          <a:p>
            <a:r>
              <a:rPr lang="en-US" dirty="0">
                <a:solidFill>
                  <a:srgbClr val="66FF33"/>
                </a:solidFill>
              </a:rPr>
              <a:t>Welcome to the new online course from Addison Wesley/Benjamin Cummings to support </a:t>
            </a:r>
            <a:r>
              <a:rPr lang="en-US" i="1" dirty="0">
                <a:solidFill>
                  <a:srgbClr val="66FF33"/>
                </a:solidFill>
              </a:rPr>
              <a:t>Addison-Wesley's Web Wizard Series</a:t>
            </a:r>
            <a:r>
              <a:rPr lang="en-US" dirty="0">
                <a:solidFill>
                  <a:srgbClr val="66FF33"/>
                </a:solidFill>
              </a:rPr>
              <a:t>, 1/e by Editor </a:t>
            </a:r>
            <a:r>
              <a:rPr lang="en-US" dirty="0" smtClean="0">
                <a:solidFill>
                  <a:srgbClr val="66FF33"/>
                </a:solidFill>
              </a:rPr>
              <a:t>Addison-Wesley</a:t>
            </a:r>
            <a:r>
              <a:rPr lang="en-US" dirty="0">
                <a:solidFill>
                  <a:srgbClr val="66FF33"/>
                </a:solidFill>
              </a:rPr>
              <a:t>. Developed by educators, </a:t>
            </a:r>
            <a:r>
              <a:rPr lang="en-US" dirty="0" err="1">
                <a:solidFill>
                  <a:srgbClr val="66FF33"/>
                </a:solidFill>
              </a:rPr>
              <a:t>CourseCompass</a:t>
            </a:r>
            <a:r>
              <a:rPr lang="en-US" dirty="0">
                <a:solidFill>
                  <a:srgbClr val="66FF33"/>
                </a:solidFill>
              </a:rPr>
              <a:t> online content features the most advanced educational technology available today. </a:t>
            </a:r>
          </a:p>
        </p:txBody>
      </p:sp>
      <p:sp>
        <p:nvSpPr>
          <p:cNvPr id="7" name="TextBox 6"/>
          <p:cNvSpPr txBox="1"/>
          <p:nvPr/>
        </p:nvSpPr>
        <p:spPr>
          <a:xfrm>
            <a:off x="4876800" y="6172200"/>
            <a:ext cx="1321900" cy="369332"/>
          </a:xfrm>
          <a:prstGeom prst="rect">
            <a:avLst/>
          </a:prstGeom>
          <a:noFill/>
        </p:spPr>
        <p:txBody>
          <a:bodyPr wrap="none" rtlCol="0">
            <a:spAutoFit/>
          </a:bodyPr>
          <a:lstStyle/>
          <a:p>
            <a:r>
              <a:rPr lang="en-US" dirty="0" smtClean="0"/>
              <a:t>(Old CRTs)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1" nodeType="clickEffect">
                                  <p:stCondLst>
                                    <p:cond delay="0"/>
                                  </p:stCondLst>
                                  <p:childTnLst>
                                    <p:set>
                                      <p:cBhvr>
                                        <p:cTn id="6" dur="1" fill="hold">
                                          <p:stCondLst>
                                            <p:cond delay="0"/>
                                          </p:stCondLst>
                                        </p:cTn>
                                        <p:tgtEl>
                                          <p:spTgt spid="108549"/>
                                        </p:tgtEl>
                                        <p:attrNameLst>
                                          <p:attrName>style.visibility</p:attrName>
                                        </p:attrNameLst>
                                      </p:cBhvr>
                                      <p:to>
                                        <p:strVal val="visible"/>
                                      </p:to>
                                    </p:set>
                                    <p:animEffect transition="in" filter="wipe(up)">
                                      <p:cBhvr>
                                        <p:cTn id="7" dur="500"/>
                                        <p:tgtEl>
                                          <p:spTgt spid="10854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8550"/>
                                        </p:tgtEl>
                                        <p:attrNameLst>
                                          <p:attrName>style.visibility</p:attrName>
                                        </p:attrNameLst>
                                      </p:cBhvr>
                                      <p:to>
                                        <p:strVal val="visible"/>
                                      </p:to>
                                    </p:set>
                                    <p:animEffect transition="in" filter="wipe(up)">
                                      <p:cBhvr>
                                        <p:cTn id="12" dur="500"/>
                                        <p:tgtEl>
                                          <p:spTgt spid="10855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9" grpId="1" animBg="1"/>
      <p:bldP spid="108550"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Grp="1" noChangeArrowheads="1"/>
          </p:cNvSpPr>
          <p:nvPr>
            <p:ph type="title"/>
          </p:nvPr>
        </p:nvSpPr>
        <p:spPr/>
        <p:txBody>
          <a:bodyPr/>
          <a:lstStyle/>
          <a:p>
            <a:r>
              <a:rPr lang="en-US"/>
              <a:t>Guidelines for Site Design</a:t>
            </a:r>
          </a:p>
        </p:txBody>
      </p:sp>
      <p:sp>
        <p:nvSpPr>
          <p:cNvPr id="110595" name="Rectangle 3"/>
          <p:cNvSpPr>
            <a:spLocks noGrp="1" noChangeArrowheads="1"/>
          </p:cNvSpPr>
          <p:nvPr>
            <p:ph type="body" idx="1"/>
          </p:nvPr>
        </p:nvSpPr>
        <p:spPr/>
        <p:txBody>
          <a:bodyPr/>
          <a:lstStyle/>
          <a:p>
            <a:r>
              <a:rPr lang="en-US"/>
              <a:t>Making text easy to read</a:t>
            </a:r>
          </a:p>
          <a:p>
            <a:pPr lvl="1"/>
            <a:r>
              <a:rPr lang="en-US">
                <a:solidFill>
                  <a:srgbClr val="B2B2B2"/>
                </a:solidFill>
              </a:rPr>
              <a:t>Black text on white background (prints better too)</a:t>
            </a:r>
          </a:p>
          <a:p>
            <a:pPr lvl="1"/>
            <a:r>
              <a:rPr lang="en-US"/>
              <a:t>NEVER display text over a background image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9571" name="Picture 3" descr="tim"/>
          <p:cNvPicPr>
            <a:picLocks noChangeAspect="1" noChangeArrowheads="1"/>
          </p:cNvPicPr>
          <p:nvPr/>
        </p:nvPicPr>
        <p:blipFill>
          <a:blip r:embed="rId2" cstate="print"/>
          <a:srcRect/>
          <a:stretch>
            <a:fillRect/>
          </a:stretch>
        </p:blipFill>
        <p:spPr bwMode="auto">
          <a:xfrm>
            <a:off x="1447800" y="0"/>
            <a:ext cx="5326063" cy="6858000"/>
          </a:xfrm>
          <a:prstGeom prst="rect">
            <a:avLst/>
          </a:prstGeom>
          <a:noFill/>
        </p:spPr>
      </p:pic>
      <p:sp>
        <p:nvSpPr>
          <p:cNvPr id="109572" name="Text Box 4"/>
          <p:cNvSpPr txBox="1">
            <a:spLocks noChangeArrowheads="1"/>
          </p:cNvSpPr>
          <p:nvPr/>
        </p:nvSpPr>
        <p:spPr bwMode="auto">
          <a:xfrm>
            <a:off x="1447800" y="0"/>
            <a:ext cx="5257800" cy="7037388"/>
          </a:xfrm>
          <a:prstGeom prst="rect">
            <a:avLst/>
          </a:prstGeom>
          <a:noFill/>
          <a:ln w="9525">
            <a:noFill/>
            <a:miter lim="800000"/>
            <a:headEnd/>
            <a:tailEnd/>
          </a:ln>
          <a:effectLst/>
        </p:spPr>
        <p:txBody>
          <a:bodyPr>
            <a:spAutoFit/>
          </a:bodyPr>
          <a:lstStyle/>
          <a:p>
            <a:r>
              <a:rPr lang="en-US" sz="1300">
                <a:solidFill>
                  <a:srgbClr val="000000"/>
                </a:solidFill>
              </a:rPr>
              <a:t>Tim Berners-Lee graduated from </a:t>
            </a:r>
            <a:r>
              <a:rPr lang="en-US" sz="1300">
                <a:solidFill>
                  <a:srgbClr val="000000"/>
                </a:solidFill>
                <a:hlinkClick r:id="rId3"/>
              </a:rPr>
              <a:t>the Queen's College</a:t>
            </a:r>
            <a:r>
              <a:rPr lang="en-US" sz="1300">
                <a:solidFill>
                  <a:srgbClr val="000000"/>
                </a:solidFill>
              </a:rPr>
              <a:t> at Oxford University, England, 1976. Whilst there he built his first computer with a soldering iron, TTL gates, an M6800 processor and an old television.</a:t>
            </a:r>
          </a:p>
          <a:p>
            <a:r>
              <a:rPr lang="en-US" sz="1300">
                <a:solidFill>
                  <a:srgbClr val="000000"/>
                </a:solidFill>
              </a:rPr>
              <a:t>He spent two years with Plessey Telecommunications Ltd  (Poole, Dorset, UK) a major UK Telecom equipment manufacturer, working on distributed transaction systems, message relays, and bar code technology.</a:t>
            </a:r>
          </a:p>
          <a:p>
            <a:r>
              <a:rPr lang="en-US" sz="1300">
                <a:solidFill>
                  <a:srgbClr val="000000"/>
                </a:solidFill>
              </a:rPr>
              <a:t>In 1978 Tim left Plessey to join D.G Nash Ltd (Ferndown, Dorset, UK), where he wrote among other things typesetting software for intelligent printers, and a multitasking operating system.</a:t>
            </a:r>
          </a:p>
          <a:p>
            <a:r>
              <a:rPr lang="en-US" sz="1300">
                <a:solidFill>
                  <a:srgbClr val="000000"/>
                </a:solidFill>
              </a:rPr>
              <a:t>A year and a half spent as an independent consultant included a six month stint (Jun-Dec 1980)as consultant software engineer at </a:t>
            </a:r>
            <a:r>
              <a:rPr lang="en-US" sz="1300">
                <a:solidFill>
                  <a:srgbClr val="000000"/>
                </a:solidFill>
                <a:hlinkClick r:id="rId4"/>
              </a:rPr>
              <a:t>CERN</a:t>
            </a:r>
            <a:r>
              <a:rPr lang="en-US" sz="1300">
                <a:solidFill>
                  <a:srgbClr val="000000"/>
                </a:solidFill>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300">
                <a:solidFill>
                  <a:srgbClr val="000000"/>
                </a:solidFill>
              </a:rPr>
              <a:t>From 1981 until 1984, Tim worked at John Poole's </a:t>
            </a:r>
            <a:r>
              <a:rPr lang="en-US" sz="1300" i="1">
                <a:solidFill>
                  <a:srgbClr val="000000"/>
                </a:solidFill>
              </a:rPr>
              <a:t>Image Computer Systems Ltd</a:t>
            </a:r>
            <a:r>
              <a:rPr lang="en-US" sz="1300">
                <a:solidFill>
                  <a:srgbClr val="000000"/>
                </a:solidFill>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300">
                <a:solidFill>
                  <a:srgbClr val="000000"/>
                </a:solidFill>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300" i="1">
                <a:solidFill>
                  <a:srgbClr val="000000"/>
                </a:solidFill>
              </a:rPr>
              <a:t>httpd</a:t>
            </a:r>
            <a:r>
              <a:rPr lang="en-US" sz="1300">
                <a:solidFill>
                  <a:srgbClr val="000000"/>
                </a:solidFill>
              </a:rPr>
              <a:t>", and the first client, "</a:t>
            </a:r>
            <a:r>
              <a:rPr lang="en-US" sz="1300" i="1">
                <a:solidFill>
                  <a:srgbClr val="000000"/>
                </a:solidFill>
              </a:rPr>
              <a:t>WorldWideWeb</a:t>
            </a:r>
            <a:r>
              <a:rPr lang="en-US" sz="1300">
                <a:solidFill>
                  <a:srgbClr val="000000"/>
                </a:solidFill>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AutoShape 2"/>
          <p:cNvSpPr>
            <a:spLocks noGrp="1" noChangeArrowheads="1"/>
          </p:cNvSpPr>
          <p:nvPr>
            <p:ph type="title"/>
          </p:nvPr>
        </p:nvSpPr>
        <p:spPr/>
        <p:txBody>
          <a:bodyPr/>
          <a:lstStyle/>
          <a:p>
            <a:r>
              <a:rPr lang="en-US"/>
              <a:t>Observing and Critiquing</a:t>
            </a:r>
          </a:p>
        </p:txBody>
      </p:sp>
      <p:sp>
        <p:nvSpPr>
          <p:cNvPr id="82947" name="Rectangle 3"/>
          <p:cNvSpPr>
            <a:spLocks noGrp="1" noChangeArrowheads="1"/>
          </p:cNvSpPr>
          <p:nvPr>
            <p:ph type="body" idx="1"/>
          </p:nvPr>
        </p:nvSpPr>
        <p:spPr/>
        <p:txBody>
          <a:bodyPr/>
          <a:lstStyle/>
          <a:p>
            <a:r>
              <a:rPr lang="en-US"/>
              <a:t>Display of Information</a:t>
            </a:r>
          </a:p>
          <a:p>
            <a:pPr lvl="1"/>
            <a:r>
              <a:rPr lang="en-US"/>
              <a:t>Text?</a:t>
            </a:r>
          </a:p>
          <a:p>
            <a:pPr lvl="1"/>
            <a:r>
              <a:rPr lang="en-US"/>
              <a:t>Images?</a:t>
            </a:r>
          </a:p>
          <a:p>
            <a:pPr lvl="1"/>
            <a:r>
              <a:rPr lang="en-US"/>
              <a:t>Video?</a:t>
            </a:r>
          </a:p>
          <a:p>
            <a:pPr lvl="1"/>
            <a:r>
              <a:rPr lang="en-US"/>
              <a:t>Sound?</a:t>
            </a:r>
          </a:p>
          <a:p>
            <a:pPr lvl="1"/>
            <a:r>
              <a:rPr lang="en-US"/>
              <a:t>Lists or tables?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p:cNvSpPr>
            <a:spLocks noGrp="1" noChangeArrowheads="1"/>
          </p:cNvSpPr>
          <p:nvPr>
            <p:ph type="title"/>
          </p:nvPr>
        </p:nvSpPr>
        <p:spPr/>
        <p:txBody>
          <a:bodyPr/>
          <a:lstStyle/>
          <a:p>
            <a:r>
              <a:rPr lang="en-US"/>
              <a:t>Guidelines for Site Design</a:t>
            </a:r>
          </a:p>
        </p:txBody>
      </p:sp>
      <p:sp>
        <p:nvSpPr>
          <p:cNvPr id="111619" name="Rectangle 3"/>
          <p:cNvSpPr>
            <a:spLocks noGrp="1" noChangeArrowheads="1"/>
          </p:cNvSpPr>
          <p:nvPr>
            <p:ph type="body" idx="1"/>
          </p:nvPr>
        </p:nvSpPr>
        <p:spPr/>
        <p:txBody>
          <a:bodyPr/>
          <a:lstStyle/>
          <a:p>
            <a:r>
              <a:rPr lang="en-US"/>
              <a:t>Making text easy to read</a:t>
            </a:r>
          </a:p>
          <a:p>
            <a:pPr lvl="1"/>
            <a:r>
              <a:rPr lang="en-US">
                <a:solidFill>
                  <a:srgbClr val="B2B2B2"/>
                </a:solidFill>
              </a:rPr>
              <a:t>Black text on white background (prints better too)</a:t>
            </a:r>
          </a:p>
          <a:p>
            <a:pPr lvl="1"/>
            <a:r>
              <a:rPr lang="en-US">
                <a:solidFill>
                  <a:srgbClr val="B2B2B2"/>
                </a:solidFill>
              </a:rPr>
              <a:t>NEVER display text over a background image</a:t>
            </a:r>
          </a:p>
          <a:p>
            <a:pPr lvl="1"/>
            <a:r>
              <a:rPr lang="en-US"/>
              <a:t>Best line length is 10-12 words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4" name="Text Box 4"/>
          <p:cNvSpPr txBox="1">
            <a:spLocks noChangeArrowheads="1"/>
          </p:cNvSpPr>
          <p:nvPr/>
        </p:nvSpPr>
        <p:spPr bwMode="auto">
          <a:xfrm>
            <a:off x="1828800" y="3733800"/>
            <a:ext cx="5257800" cy="1878013"/>
          </a:xfrm>
          <a:prstGeom prst="rect">
            <a:avLst/>
          </a:prstGeom>
          <a:noFill/>
          <a:ln w="9525">
            <a:noFill/>
            <a:miter lim="800000"/>
            <a:headEnd/>
            <a:tailEnd/>
          </a:ln>
          <a:effectLst/>
        </p:spPr>
        <p:txBody>
          <a:bodyPr>
            <a:spAutoFit/>
          </a:bodyPr>
          <a:lstStyle/>
          <a:p>
            <a:r>
              <a:rPr lang="en-US" sz="1300">
                <a:solidFill>
                  <a:srgbClr val="000000"/>
                </a:solidFill>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300" i="1">
                <a:solidFill>
                  <a:srgbClr val="000000"/>
                </a:solidFill>
              </a:rPr>
              <a:t>httpd</a:t>
            </a:r>
            <a:r>
              <a:rPr lang="en-US" sz="1300">
                <a:solidFill>
                  <a:srgbClr val="000000"/>
                </a:solidFill>
              </a:rPr>
              <a:t>", and the first client, "</a:t>
            </a:r>
            <a:r>
              <a:rPr lang="en-US" sz="1300" i="1">
                <a:solidFill>
                  <a:srgbClr val="000000"/>
                </a:solidFill>
              </a:rPr>
              <a:t>WorldWideWeb</a:t>
            </a:r>
            <a:r>
              <a:rPr lang="en-US" sz="1300">
                <a:solidFill>
                  <a:srgbClr val="000000"/>
                </a:solidFill>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
        <p:nvSpPr>
          <p:cNvPr id="112645" name="Text Box 5"/>
          <p:cNvSpPr txBox="1">
            <a:spLocks noChangeArrowheads="1"/>
          </p:cNvSpPr>
          <p:nvPr/>
        </p:nvSpPr>
        <p:spPr bwMode="auto">
          <a:xfrm>
            <a:off x="152400" y="1752600"/>
            <a:ext cx="8763000" cy="1282700"/>
          </a:xfrm>
          <a:prstGeom prst="rect">
            <a:avLst/>
          </a:prstGeom>
          <a:noFill/>
          <a:ln w="9525">
            <a:noFill/>
            <a:miter lim="800000"/>
            <a:headEnd/>
            <a:tailEnd/>
          </a:ln>
          <a:effectLst/>
        </p:spPr>
        <p:txBody>
          <a:bodyPr>
            <a:spAutoFit/>
          </a:bodyPr>
          <a:lstStyle/>
          <a:p>
            <a:r>
              <a:rPr lang="en-US" sz="1300">
                <a:solidFill>
                  <a:srgbClr val="000000"/>
                </a:solidFill>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300" i="1">
                <a:solidFill>
                  <a:srgbClr val="000000"/>
                </a:solidFill>
              </a:rPr>
              <a:t>httpd</a:t>
            </a:r>
            <a:r>
              <a:rPr lang="en-US" sz="1300">
                <a:solidFill>
                  <a:srgbClr val="000000"/>
                </a:solidFill>
              </a:rPr>
              <a:t>", and the first client, "</a:t>
            </a:r>
            <a:r>
              <a:rPr lang="en-US" sz="1300" i="1">
                <a:solidFill>
                  <a:srgbClr val="000000"/>
                </a:solidFill>
              </a:rPr>
              <a:t>WorldWideWeb</a:t>
            </a:r>
            <a:r>
              <a:rPr lang="en-US" sz="1300">
                <a:solidFill>
                  <a:srgbClr val="000000"/>
                </a:solidFill>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r>
              <a:rPr lang="en-US"/>
              <a:t>Guidelines for Site Design</a:t>
            </a:r>
          </a:p>
        </p:txBody>
      </p:sp>
      <p:sp>
        <p:nvSpPr>
          <p:cNvPr id="114691" name="Rectangle 3"/>
          <p:cNvSpPr>
            <a:spLocks noGrp="1" noChangeArrowheads="1"/>
          </p:cNvSpPr>
          <p:nvPr>
            <p:ph type="body" idx="1"/>
          </p:nvPr>
        </p:nvSpPr>
        <p:spPr/>
        <p:txBody>
          <a:bodyPr/>
          <a:lstStyle/>
          <a:p>
            <a:r>
              <a:rPr lang="en-US"/>
              <a:t>Making text easy to read</a:t>
            </a:r>
          </a:p>
          <a:p>
            <a:pPr lvl="1"/>
            <a:r>
              <a:rPr lang="en-US">
                <a:solidFill>
                  <a:srgbClr val="B2B2B2"/>
                </a:solidFill>
              </a:rPr>
              <a:t>Black text on white background (prints better too)</a:t>
            </a:r>
          </a:p>
          <a:p>
            <a:pPr lvl="1"/>
            <a:r>
              <a:rPr lang="en-US">
                <a:solidFill>
                  <a:srgbClr val="B2B2B2"/>
                </a:solidFill>
              </a:rPr>
              <a:t>NEVER display text over a background image</a:t>
            </a:r>
          </a:p>
          <a:p>
            <a:pPr lvl="1"/>
            <a:r>
              <a:rPr lang="en-US">
                <a:solidFill>
                  <a:srgbClr val="B2B2B2"/>
                </a:solidFill>
              </a:rPr>
              <a:t>Best line length is 10-12 words</a:t>
            </a:r>
          </a:p>
          <a:p>
            <a:pPr lvl="1"/>
            <a:r>
              <a:rPr lang="en-US"/>
              <a:t>Use 12-point standard system fonts</a:t>
            </a:r>
          </a:p>
          <a:p>
            <a:pPr lvl="2"/>
            <a:r>
              <a:rPr lang="en-US"/>
              <a:t>Times, Helvetica, Arial, Times Roman</a:t>
            </a:r>
          </a:p>
          <a:p>
            <a:pPr lvl="2"/>
            <a:r>
              <a:rPr lang="en-US"/>
              <a:t>Verdana, Georgia specifically designed for screens</a:t>
            </a:r>
          </a:p>
          <a:p>
            <a:pPr lvl="2"/>
            <a:r>
              <a:rPr lang="en-US"/>
              <a:t>Better not to specify and let browser choose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6" name="Text Box 4"/>
          <p:cNvSpPr txBox="1">
            <a:spLocks noChangeArrowheads="1"/>
          </p:cNvSpPr>
          <p:nvPr/>
        </p:nvSpPr>
        <p:spPr bwMode="auto">
          <a:xfrm>
            <a:off x="2590800" y="1066800"/>
            <a:ext cx="5257800" cy="942975"/>
          </a:xfrm>
          <a:prstGeom prst="rect">
            <a:avLst/>
          </a:prstGeom>
          <a:noFill/>
          <a:ln w="9525">
            <a:noFill/>
            <a:miter lim="800000"/>
            <a:headEnd/>
            <a:tailEnd/>
          </a:ln>
          <a:effectLst/>
        </p:spPr>
        <p:txBody>
          <a:bodyPr>
            <a:spAutoFit/>
          </a:bodyPr>
          <a:lstStyle/>
          <a:p>
            <a:r>
              <a:rPr lang="en-US" sz="1400">
                <a:solidFill>
                  <a:srgbClr val="000000"/>
                </a:solidFill>
                <a:latin typeface="Times New Roman" pitchFamily="18" charset="0"/>
              </a:rPr>
              <a:t>Tim Berners-Lee graduated from </a:t>
            </a:r>
            <a:r>
              <a:rPr lang="en-US" sz="1400">
                <a:solidFill>
                  <a:srgbClr val="000000"/>
                </a:solidFill>
                <a:latin typeface="Times New Roman" pitchFamily="18" charset="0"/>
                <a:hlinkClick r:id="rId2"/>
              </a:rPr>
              <a:t>the Queen's College</a:t>
            </a:r>
            <a:r>
              <a:rPr lang="en-US" sz="1400">
                <a:solidFill>
                  <a:srgbClr val="000000"/>
                </a:solidFill>
                <a:latin typeface="Times New Roman" pitchFamily="18" charset="0"/>
              </a:rPr>
              <a:t> at Oxford University, England, 1976. Whilst there he built his first computer with a soldering iron, TTL gates, an M6800 processor and an old television.</a:t>
            </a:r>
          </a:p>
        </p:txBody>
      </p:sp>
      <p:sp>
        <p:nvSpPr>
          <p:cNvPr id="115717" name="Text Box 5"/>
          <p:cNvSpPr txBox="1">
            <a:spLocks noChangeArrowheads="1"/>
          </p:cNvSpPr>
          <p:nvPr/>
        </p:nvSpPr>
        <p:spPr bwMode="auto">
          <a:xfrm>
            <a:off x="2590800" y="2362200"/>
            <a:ext cx="5257800" cy="942975"/>
          </a:xfrm>
          <a:prstGeom prst="rect">
            <a:avLst/>
          </a:prstGeom>
          <a:noFill/>
          <a:ln w="9525">
            <a:noFill/>
            <a:miter lim="800000"/>
            <a:headEnd/>
            <a:tailEnd/>
          </a:ln>
          <a:effectLst/>
        </p:spPr>
        <p:txBody>
          <a:bodyPr>
            <a:spAutoFit/>
          </a:bodyPr>
          <a:lstStyle/>
          <a:p>
            <a:r>
              <a:rPr lang="en-US" sz="1400">
                <a:solidFill>
                  <a:srgbClr val="000000"/>
                </a:solidFill>
              </a:rPr>
              <a:t>Tim Berners-Lee graduated from </a:t>
            </a:r>
            <a:r>
              <a:rPr lang="en-US" sz="1400">
                <a:solidFill>
                  <a:srgbClr val="000000"/>
                </a:solidFill>
                <a:hlinkClick r:id="rId2"/>
              </a:rPr>
              <a:t>the Queen's College</a:t>
            </a:r>
            <a:r>
              <a:rPr lang="en-US" sz="1400">
                <a:solidFill>
                  <a:srgbClr val="000000"/>
                </a:solidFill>
              </a:rPr>
              <a:t> at Oxford University, England, 1976. Whilst there he built his first computer with a soldering iron, TTL gates, an M6800 processor and an old television.</a:t>
            </a:r>
          </a:p>
        </p:txBody>
      </p:sp>
      <p:sp>
        <p:nvSpPr>
          <p:cNvPr id="115718" name="Text Box 6"/>
          <p:cNvSpPr txBox="1">
            <a:spLocks noChangeArrowheads="1"/>
          </p:cNvSpPr>
          <p:nvPr/>
        </p:nvSpPr>
        <p:spPr bwMode="auto">
          <a:xfrm>
            <a:off x="762000" y="1447800"/>
            <a:ext cx="1730375" cy="304800"/>
          </a:xfrm>
          <a:prstGeom prst="rect">
            <a:avLst/>
          </a:prstGeom>
          <a:noFill/>
          <a:ln w="9525">
            <a:noFill/>
            <a:miter lim="800000"/>
            <a:headEnd/>
            <a:tailEnd/>
          </a:ln>
          <a:effectLst/>
        </p:spPr>
        <p:txBody>
          <a:bodyPr>
            <a:spAutoFit/>
          </a:bodyPr>
          <a:lstStyle/>
          <a:p>
            <a:pPr>
              <a:spcBef>
                <a:spcPct val="50000"/>
              </a:spcBef>
            </a:pPr>
            <a:r>
              <a:rPr lang="en-US" sz="1400"/>
              <a:t>Times New Roman</a:t>
            </a:r>
          </a:p>
        </p:txBody>
      </p:sp>
      <p:sp>
        <p:nvSpPr>
          <p:cNvPr id="115719" name="Text Box 7"/>
          <p:cNvSpPr txBox="1">
            <a:spLocks noChangeArrowheads="1"/>
          </p:cNvSpPr>
          <p:nvPr/>
        </p:nvSpPr>
        <p:spPr bwMode="auto">
          <a:xfrm>
            <a:off x="838200" y="2667000"/>
            <a:ext cx="1730375" cy="304800"/>
          </a:xfrm>
          <a:prstGeom prst="rect">
            <a:avLst/>
          </a:prstGeom>
          <a:noFill/>
          <a:ln w="9525">
            <a:noFill/>
            <a:miter lim="800000"/>
            <a:headEnd/>
            <a:tailEnd/>
          </a:ln>
          <a:effectLst/>
        </p:spPr>
        <p:txBody>
          <a:bodyPr>
            <a:spAutoFit/>
          </a:bodyPr>
          <a:lstStyle/>
          <a:p>
            <a:pPr>
              <a:spcBef>
                <a:spcPct val="50000"/>
              </a:spcBef>
            </a:pPr>
            <a:r>
              <a:rPr lang="en-US" sz="1400"/>
              <a:t>Arial</a:t>
            </a:r>
          </a:p>
        </p:txBody>
      </p:sp>
      <p:sp>
        <p:nvSpPr>
          <p:cNvPr id="115720" name="Text Box 8"/>
          <p:cNvSpPr txBox="1">
            <a:spLocks noChangeArrowheads="1"/>
          </p:cNvSpPr>
          <p:nvPr/>
        </p:nvSpPr>
        <p:spPr bwMode="auto">
          <a:xfrm>
            <a:off x="2590800" y="3581400"/>
            <a:ext cx="5257800" cy="942975"/>
          </a:xfrm>
          <a:prstGeom prst="rect">
            <a:avLst/>
          </a:prstGeom>
          <a:noFill/>
          <a:ln w="9525">
            <a:noFill/>
            <a:miter lim="800000"/>
            <a:headEnd/>
            <a:tailEnd/>
          </a:ln>
          <a:effectLst/>
        </p:spPr>
        <p:txBody>
          <a:bodyPr>
            <a:spAutoFit/>
          </a:bodyPr>
          <a:lstStyle/>
          <a:p>
            <a:r>
              <a:rPr lang="en-US" sz="1400">
                <a:solidFill>
                  <a:srgbClr val="000000"/>
                </a:solidFill>
                <a:latin typeface="Verdana" pitchFamily="34" charset="0"/>
              </a:rPr>
              <a:t>Tim Berners-Lee graduated from </a:t>
            </a:r>
            <a:r>
              <a:rPr lang="en-US" sz="1400">
                <a:solidFill>
                  <a:srgbClr val="000000"/>
                </a:solidFill>
                <a:latin typeface="Verdana" pitchFamily="34" charset="0"/>
                <a:hlinkClick r:id="rId2"/>
              </a:rPr>
              <a:t>the Queen's College</a:t>
            </a:r>
            <a:r>
              <a:rPr lang="en-US" sz="1400">
                <a:solidFill>
                  <a:srgbClr val="000000"/>
                </a:solidFill>
                <a:latin typeface="Verdana" pitchFamily="34" charset="0"/>
              </a:rPr>
              <a:t> at Oxford University, England, 1976. Whilst there he built his first computer with a soldering iron, TTL gates, an M6800 processor and an old television.</a:t>
            </a:r>
          </a:p>
        </p:txBody>
      </p:sp>
      <p:sp>
        <p:nvSpPr>
          <p:cNvPr id="115721" name="Text Box 9"/>
          <p:cNvSpPr txBox="1">
            <a:spLocks noChangeArrowheads="1"/>
          </p:cNvSpPr>
          <p:nvPr/>
        </p:nvSpPr>
        <p:spPr bwMode="auto">
          <a:xfrm>
            <a:off x="838200" y="3886200"/>
            <a:ext cx="1730375" cy="304800"/>
          </a:xfrm>
          <a:prstGeom prst="rect">
            <a:avLst/>
          </a:prstGeom>
          <a:noFill/>
          <a:ln w="9525">
            <a:noFill/>
            <a:miter lim="800000"/>
            <a:headEnd/>
            <a:tailEnd/>
          </a:ln>
          <a:effectLst/>
        </p:spPr>
        <p:txBody>
          <a:bodyPr>
            <a:spAutoFit/>
          </a:bodyPr>
          <a:lstStyle/>
          <a:p>
            <a:pPr>
              <a:spcBef>
                <a:spcPct val="50000"/>
              </a:spcBef>
            </a:pPr>
            <a:r>
              <a:rPr lang="en-US" sz="1400"/>
              <a:t>Verdana</a:t>
            </a:r>
          </a:p>
        </p:txBody>
      </p:sp>
      <p:sp>
        <p:nvSpPr>
          <p:cNvPr id="115722" name="Text Box 10"/>
          <p:cNvSpPr txBox="1">
            <a:spLocks noChangeArrowheads="1"/>
          </p:cNvSpPr>
          <p:nvPr/>
        </p:nvSpPr>
        <p:spPr bwMode="auto">
          <a:xfrm>
            <a:off x="2590800" y="5029200"/>
            <a:ext cx="5257800" cy="942975"/>
          </a:xfrm>
          <a:prstGeom prst="rect">
            <a:avLst/>
          </a:prstGeom>
          <a:noFill/>
          <a:ln w="9525">
            <a:noFill/>
            <a:miter lim="800000"/>
            <a:headEnd/>
            <a:tailEnd/>
          </a:ln>
          <a:effectLst/>
        </p:spPr>
        <p:txBody>
          <a:bodyPr>
            <a:spAutoFit/>
          </a:bodyPr>
          <a:lstStyle/>
          <a:p>
            <a:r>
              <a:rPr lang="en-US" sz="1400">
                <a:solidFill>
                  <a:srgbClr val="000000"/>
                </a:solidFill>
                <a:latin typeface="Georgia" pitchFamily="18" charset="0"/>
              </a:rPr>
              <a:t>Tim Berners-Lee graduated from </a:t>
            </a:r>
            <a:r>
              <a:rPr lang="en-US" sz="1400">
                <a:solidFill>
                  <a:srgbClr val="000000"/>
                </a:solidFill>
                <a:latin typeface="Georgia" pitchFamily="18" charset="0"/>
                <a:hlinkClick r:id="rId2"/>
              </a:rPr>
              <a:t>the Queen's College</a:t>
            </a:r>
            <a:r>
              <a:rPr lang="en-US" sz="1400">
                <a:solidFill>
                  <a:srgbClr val="000000"/>
                </a:solidFill>
                <a:latin typeface="Georgia" pitchFamily="18" charset="0"/>
              </a:rPr>
              <a:t> at Oxford University, England, 1976. Whilst there he built his first computer with a soldering iron, TTL gates, an M6800 processor and an old television.</a:t>
            </a:r>
          </a:p>
        </p:txBody>
      </p:sp>
      <p:sp>
        <p:nvSpPr>
          <p:cNvPr id="115723" name="Text Box 11"/>
          <p:cNvSpPr txBox="1">
            <a:spLocks noChangeArrowheads="1"/>
          </p:cNvSpPr>
          <p:nvPr/>
        </p:nvSpPr>
        <p:spPr bwMode="auto">
          <a:xfrm>
            <a:off x="838200" y="5334000"/>
            <a:ext cx="1730375" cy="304800"/>
          </a:xfrm>
          <a:prstGeom prst="rect">
            <a:avLst/>
          </a:prstGeom>
          <a:noFill/>
          <a:ln w="9525">
            <a:noFill/>
            <a:miter lim="800000"/>
            <a:headEnd/>
            <a:tailEnd/>
          </a:ln>
          <a:effectLst/>
        </p:spPr>
        <p:txBody>
          <a:bodyPr>
            <a:spAutoFit/>
          </a:bodyPr>
          <a:lstStyle/>
          <a:p>
            <a:pPr>
              <a:spcBef>
                <a:spcPct val="50000"/>
              </a:spcBef>
            </a:pPr>
            <a:r>
              <a:rPr lang="en-US" sz="1400"/>
              <a:t>Georgia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40" name="Text Box 4"/>
          <p:cNvSpPr txBox="1">
            <a:spLocks noChangeArrowheads="1"/>
          </p:cNvSpPr>
          <p:nvPr/>
        </p:nvSpPr>
        <p:spPr bwMode="auto">
          <a:xfrm>
            <a:off x="457200" y="2362200"/>
            <a:ext cx="1730375" cy="304800"/>
          </a:xfrm>
          <a:prstGeom prst="rect">
            <a:avLst/>
          </a:prstGeom>
          <a:noFill/>
          <a:ln w="9525">
            <a:noFill/>
            <a:miter lim="800000"/>
            <a:headEnd/>
            <a:tailEnd/>
          </a:ln>
          <a:effectLst/>
        </p:spPr>
        <p:txBody>
          <a:bodyPr>
            <a:spAutoFit/>
          </a:bodyPr>
          <a:lstStyle/>
          <a:p>
            <a:pPr>
              <a:spcBef>
                <a:spcPct val="50000"/>
              </a:spcBef>
            </a:pPr>
            <a:r>
              <a:rPr lang="en-US" sz="1400"/>
              <a:t>Algerian</a:t>
            </a:r>
          </a:p>
        </p:txBody>
      </p:sp>
      <p:sp>
        <p:nvSpPr>
          <p:cNvPr id="116741" name="Text Box 5"/>
          <p:cNvSpPr txBox="1">
            <a:spLocks noChangeArrowheads="1"/>
          </p:cNvSpPr>
          <p:nvPr/>
        </p:nvSpPr>
        <p:spPr bwMode="auto">
          <a:xfrm>
            <a:off x="2362200" y="2057400"/>
            <a:ext cx="5257800" cy="942975"/>
          </a:xfrm>
          <a:prstGeom prst="rect">
            <a:avLst/>
          </a:prstGeom>
          <a:noFill/>
          <a:ln w="9525">
            <a:noFill/>
            <a:miter lim="800000"/>
            <a:headEnd/>
            <a:tailEnd/>
          </a:ln>
          <a:effectLst/>
        </p:spPr>
        <p:txBody>
          <a:bodyPr>
            <a:spAutoFit/>
          </a:bodyPr>
          <a:lstStyle/>
          <a:p>
            <a:r>
              <a:rPr lang="en-US" sz="1400">
                <a:solidFill>
                  <a:srgbClr val="000000"/>
                </a:solidFill>
                <a:latin typeface="Algerian" pitchFamily="82" charset="0"/>
              </a:rPr>
              <a:t>Tim Berners-Lee graduated from </a:t>
            </a:r>
            <a:r>
              <a:rPr lang="en-US" sz="1400">
                <a:solidFill>
                  <a:srgbClr val="000000"/>
                </a:solidFill>
                <a:latin typeface="Algerian" pitchFamily="82" charset="0"/>
                <a:hlinkClick r:id="rId2"/>
              </a:rPr>
              <a:t>the Queen's College</a:t>
            </a:r>
            <a:r>
              <a:rPr lang="en-US" sz="1400">
                <a:solidFill>
                  <a:srgbClr val="000000"/>
                </a:solidFill>
                <a:latin typeface="Algerian" pitchFamily="82" charset="0"/>
              </a:rPr>
              <a:t> at Oxford University, England, 1976. Whilst there he built his first computer with a soldering iron, TTL gates, an M6800 processor and an old television.</a:t>
            </a:r>
          </a:p>
        </p:txBody>
      </p:sp>
      <p:sp>
        <p:nvSpPr>
          <p:cNvPr id="116742" name="Text Box 6"/>
          <p:cNvSpPr txBox="1">
            <a:spLocks noChangeArrowheads="1"/>
          </p:cNvSpPr>
          <p:nvPr/>
        </p:nvSpPr>
        <p:spPr bwMode="auto">
          <a:xfrm>
            <a:off x="2438400" y="3276600"/>
            <a:ext cx="5257800" cy="730250"/>
          </a:xfrm>
          <a:prstGeom prst="rect">
            <a:avLst/>
          </a:prstGeom>
          <a:noFill/>
          <a:ln w="9525">
            <a:noFill/>
            <a:miter lim="800000"/>
            <a:headEnd/>
            <a:tailEnd/>
          </a:ln>
          <a:effectLst/>
        </p:spPr>
        <p:txBody>
          <a:bodyPr>
            <a:spAutoFit/>
          </a:bodyPr>
          <a:lstStyle/>
          <a:p>
            <a:r>
              <a:rPr lang="en-US" sz="1400">
                <a:solidFill>
                  <a:srgbClr val="000000"/>
                </a:solidFill>
                <a:latin typeface="Harlow Solid Italic" pitchFamily="82" charset="0"/>
              </a:rPr>
              <a:t>Tim Berners-Lee graduated from </a:t>
            </a:r>
            <a:r>
              <a:rPr lang="en-US" sz="1400">
                <a:solidFill>
                  <a:srgbClr val="000000"/>
                </a:solidFill>
                <a:latin typeface="Harlow Solid Italic" pitchFamily="82" charset="0"/>
                <a:hlinkClick r:id="rId2"/>
              </a:rPr>
              <a:t>the Queen's College</a:t>
            </a:r>
            <a:r>
              <a:rPr lang="en-US" sz="1400">
                <a:solidFill>
                  <a:srgbClr val="000000"/>
                </a:solidFill>
                <a:latin typeface="Harlow Solid Italic" pitchFamily="82" charset="0"/>
              </a:rPr>
              <a:t> at Oxford University, England, 1976. Whilst there he built his first computer with a soldering iron, TTL gates, an M6800 processor and an old television.</a:t>
            </a:r>
          </a:p>
        </p:txBody>
      </p:sp>
      <p:sp>
        <p:nvSpPr>
          <p:cNvPr id="116743" name="Text Box 7"/>
          <p:cNvSpPr txBox="1">
            <a:spLocks noChangeArrowheads="1"/>
          </p:cNvSpPr>
          <p:nvPr/>
        </p:nvSpPr>
        <p:spPr bwMode="auto">
          <a:xfrm>
            <a:off x="457200" y="3505200"/>
            <a:ext cx="1730375" cy="304800"/>
          </a:xfrm>
          <a:prstGeom prst="rect">
            <a:avLst/>
          </a:prstGeom>
          <a:noFill/>
          <a:ln w="9525">
            <a:noFill/>
            <a:miter lim="800000"/>
            <a:headEnd/>
            <a:tailEnd/>
          </a:ln>
          <a:effectLst/>
        </p:spPr>
        <p:txBody>
          <a:bodyPr>
            <a:spAutoFit/>
          </a:bodyPr>
          <a:lstStyle/>
          <a:p>
            <a:pPr>
              <a:spcBef>
                <a:spcPct val="50000"/>
              </a:spcBef>
            </a:pPr>
            <a:r>
              <a:rPr lang="en-US" sz="1400"/>
              <a:t>Harlow Solid Italic</a:t>
            </a:r>
          </a:p>
        </p:txBody>
      </p:sp>
      <p:sp>
        <p:nvSpPr>
          <p:cNvPr id="116744" name="Text Box 8"/>
          <p:cNvSpPr txBox="1">
            <a:spLocks noChangeArrowheads="1"/>
          </p:cNvSpPr>
          <p:nvPr/>
        </p:nvSpPr>
        <p:spPr bwMode="auto">
          <a:xfrm>
            <a:off x="2514600" y="4572000"/>
            <a:ext cx="5257800" cy="942975"/>
          </a:xfrm>
          <a:prstGeom prst="rect">
            <a:avLst/>
          </a:prstGeom>
          <a:noFill/>
          <a:ln w="9525">
            <a:noFill/>
            <a:miter lim="800000"/>
            <a:headEnd/>
            <a:tailEnd/>
          </a:ln>
          <a:effectLst/>
        </p:spPr>
        <p:txBody>
          <a:bodyPr>
            <a:spAutoFit/>
          </a:bodyPr>
          <a:lstStyle/>
          <a:p>
            <a:r>
              <a:rPr lang="en-US" sz="1400">
                <a:solidFill>
                  <a:srgbClr val="000000"/>
                </a:solidFill>
                <a:latin typeface="Old English Text MT" pitchFamily="66" charset="0"/>
              </a:rPr>
              <a:t>Tim Berners-Lee graduated from </a:t>
            </a:r>
            <a:r>
              <a:rPr lang="en-US" sz="1400">
                <a:solidFill>
                  <a:srgbClr val="000000"/>
                </a:solidFill>
                <a:latin typeface="Old English Text MT" pitchFamily="66" charset="0"/>
                <a:hlinkClick r:id="rId2"/>
              </a:rPr>
              <a:t>the Queen's College</a:t>
            </a:r>
            <a:r>
              <a:rPr lang="en-US" sz="1400">
                <a:solidFill>
                  <a:srgbClr val="000000"/>
                </a:solidFill>
                <a:latin typeface="Old English Text MT" pitchFamily="66" charset="0"/>
              </a:rPr>
              <a:t> at Oxford University, England, 1976. Whilst there he built his first computer with a soldering iron, TTL gates, an M6800 processor and an old television.</a:t>
            </a:r>
          </a:p>
        </p:txBody>
      </p:sp>
      <p:sp>
        <p:nvSpPr>
          <p:cNvPr id="116745" name="Text Box 9"/>
          <p:cNvSpPr txBox="1">
            <a:spLocks noChangeArrowheads="1"/>
          </p:cNvSpPr>
          <p:nvPr/>
        </p:nvSpPr>
        <p:spPr bwMode="auto">
          <a:xfrm>
            <a:off x="533400" y="4876800"/>
            <a:ext cx="1730375" cy="304800"/>
          </a:xfrm>
          <a:prstGeom prst="rect">
            <a:avLst/>
          </a:prstGeom>
          <a:noFill/>
          <a:ln w="9525">
            <a:noFill/>
            <a:miter lim="800000"/>
            <a:headEnd/>
            <a:tailEnd/>
          </a:ln>
          <a:effectLst/>
        </p:spPr>
        <p:txBody>
          <a:bodyPr>
            <a:spAutoFit/>
          </a:bodyPr>
          <a:lstStyle/>
          <a:p>
            <a:pPr>
              <a:spcBef>
                <a:spcPct val="50000"/>
              </a:spcBef>
            </a:pPr>
            <a:r>
              <a:rPr lang="en-US" sz="1400"/>
              <a:t>Old English Text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AutoShape 2"/>
          <p:cNvSpPr>
            <a:spLocks noGrp="1" noChangeArrowheads="1"/>
          </p:cNvSpPr>
          <p:nvPr>
            <p:ph type="title"/>
          </p:nvPr>
        </p:nvSpPr>
        <p:spPr/>
        <p:txBody>
          <a:bodyPr/>
          <a:lstStyle/>
          <a:p>
            <a:r>
              <a:rPr lang="en-US"/>
              <a:t>Guidelines for Site Design</a:t>
            </a:r>
          </a:p>
        </p:txBody>
      </p:sp>
      <p:sp>
        <p:nvSpPr>
          <p:cNvPr id="118787"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Black text on white background (prints better too)</a:t>
            </a:r>
          </a:p>
          <a:p>
            <a:pPr lvl="1"/>
            <a:r>
              <a:rPr lang="en-US">
                <a:solidFill>
                  <a:srgbClr val="B2B2B2"/>
                </a:solidFill>
              </a:rPr>
              <a:t>NEVER display text over a background image</a:t>
            </a:r>
          </a:p>
          <a:p>
            <a:pPr lvl="1"/>
            <a:r>
              <a:rPr lang="en-US">
                <a:solidFill>
                  <a:srgbClr val="B2B2B2"/>
                </a:solidFill>
              </a:rPr>
              <a:t>Best line length is 10-12 words</a:t>
            </a:r>
          </a:p>
          <a:p>
            <a:pPr lvl="1"/>
            <a:r>
              <a:rPr lang="en-US">
                <a:solidFill>
                  <a:srgbClr val="B2B2B2"/>
                </a:solidFill>
              </a:rPr>
              <a:t>Use 12-point standard system fonts</a:t>
            </a:r>
          </a:p>
          <a:p>
            <a:pPr lvl="1"/>
            <a:r>
              <a:rPr lang="en-US"/>
              <a:t>Serif fonts for text, san-serif for titles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6" name="Text Box 4"/>
          <p:cNvSpPr txBox="1">
            <a:spLocks noChangeArrowheads="1"/>
          </p:cNvSpPr>
          <p:nvPr/>
        </p:nvSpPr>
        <p:spPr bwMode="auto">
          <a:xfrm>
            <a:off x="1676400" y="3657600"/>
            <a:ext cx="5727700" cy="1006475"/>
          </a:xfrm>
          <a:prstGeom prst="rect">
            <a:avLst/>
          </a:prstGeom>
          <a:noFill/>
          <a:ln w="9525">
            <a:noFill/>
            <a:miter lim="800000"/>
            <a:headEnd/>
            <a:tailEnd/>
          </a:ln>
          <a:effectLst/>
        </p:spPr>
        <p:txBody>
          <a:bodyPr wrap="none">
            <a:spAutoFit/>
          </a:bodyPr>
          <a:lstStyle/>
          <a:p>
            <a:r>
              <a:rPr lang="en-US" sz="6000">
                <a:latin typeface="Times New Roman" pitchFamily="18" charset="0"/>
              </a:rPr>
              <a:t>This is a serif font</a:t>
            </a:r>
          </a:p>
        </p:txBody>
      </p:sp>
      <p:sp>
        <p:nvSpPr>
          <p:cNvPr id="120837" name="Text Box 5"/>
          <p:cNvSpPr txBox="1">
            <a:spLocks noChangeArrowheads="1"/>
          </p:cNvSpPr>
          <p:nvPr/>
        </p:nvSpPr>
        <p:spPr bwMode="auto">
          <a:xfrm>
            <a:off x="609600" y="2057400"/>
            <a:ext cx="8016875" cy="1006475"/>
          </a:xfrm>
          <a:prstGeom prst="rect">
            <a:avLst/>
          </a:prstGeom>
          <a:noFill/>
          <a:ln w="9525">
            <a:noFill/>
            <a:miter lim="800000"/>
            <a:headEnd/>
            <a:tailEnd/>
          </a:ln>
          <a:effectLst/>
        </p:spPr>
        <p:txBody>
          <a:bodyPr wrap="none">
            <a:spAutoFit/>
          </a:bodyPr>
          <a:lstStyle/>
          <a:p>
            <a:r>
              <a:rPr lang="en-US" sz="6000"/>
              <a:t>This is a sans-serif font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AutoShape 2"/>
          <p:cNvSpPr>
            <a:spLocks noGrp="1" noChangeArrowheads="1"/>
          </p:cNvSpPr>
          <p:nvPr>
            <p:ph type="title"/>
          </p:nvPr>
        </p:nvSpPr>
        <p:spPr/>
        <p:txBody>
          <a:bodyPr/>
          <a:lstStyle/>
          <a:p>
            <a:r>
              <a:rPr lang="en-US"/>
              <a:t>Guidelines for Site Design</a:t>
            </a:r>
          </a:p>
        </p:txBody>
      </p:sp>
      <p:sp>
        <p:nvSpPr>
          <p:cNvPr id="119811"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Black text on white background (prints better too)</a:t>
            </a:r>
          </a:p>
          <a:p>
            <a:pPr lvl="1"/>
            <a:r>
              <a:rPr lang="en-US">
                <a:solidFill>
                  <a:srgbClr val="B2B2B2"/>
                </a:solidFill>
              </a:rPr>
              <a:t>NEVER display text over a background image</a:t>
            </a:r>
          </a:p>
          <a:p>
            <a:pPr lvl="1"/>
            <a:r>
              <a:rPr lang="en-US">
                <a:solidFill>
                  <a:srgbClr val="B2B2B2"/>
                </a:solidFill>
              </a:rPr>
              <a:t>Best line length is 10-12 words</a:t>
            </a:r>
          </a:p>
          <a:p>
            <a:pPr lvl="1"/>
            <a:r>
              <a:rPr lang="en-US">
                <a:solidFill>
                  <a:srgbClr val="B2B2B2"/>
                </a:solidFill>
              </a:rPr>
              <a:t>Use 12-point standard system fonts</a:t>
            </a:r>
          </a:p>
          <a:p>
            <a:pPr lvl="1"/>
            <a:r>
              <a:rPr lang="en-US">
                <a:solidFill>
                  <a:srgbClr val="B2B2B2"/>
                </a:solidFill>
              </a:rPr>
              <a:t>Serif fonts for text, san-serif for titles</a:t>
            </a:r>
          </a:p>
          <a:p>
            <a:pPr lvl="1"/>
            <a:r>
              <a:rPr lang="en-US"/>
              <a:t>Limit yourself to 2 fonts and 2 sizes per page</a:t>
            </a:r>
          </a:p>
          <a:p>
            <a:pPr lvl="2"/>
            <a:r>
              <a:rPr lang="en-US"/>
              <a:t>One size for titles, the other for text</a:t>
            </a:r>
          </a:p>
          <a:p>
            <a:pPr lvl="2"/>
            <a:r>
              <a:rPr lang="en-US"/>
              <a:t>All titles same size, all text same size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60" name="Text Box 4"/>
          <p:cNvSpPr txBox="1">
            <a:spLocks noChangeArrowheads="1"/>
          </p:cNvSpPr>
          <p:nvPr/>
        </p:nvSpPr>
        <p:spPr bwMode="auto">
          <a:xfrm>
            <a:off x="609600" y="533400"/>
            <a:ext cx="7772400" cy="5659438"/>
          </a:xfrm>
          <a:prstGeom prst="rect">
            <a:avLst/>
          </a:prstGeom>
          <a:noFill/>
          <a:ln w="9525">
            <a:noFill/>
            <a:miter lim="800000"/>
            <a:headEnd/>
            <a:tailEnd/>
          </a:ln>
          <a:effectLst/>
        </p:spPr>
        <p:txBody>
          <a:bodyPr>
            <a:spAutoFit/>
          </a:bodyPr>
          <a:lstStyle/>
          <a:p>
            <a:r>
              <a:rPr lang="en-US" u="sng">
                <a:solidFill>
                  <a:srgbClr val="000000"/>
                </a:solidFill>
              </a:rPr>
              <a:t>Early Years</a:t>
            </a:r>
          </a:p>
          <a:p>
            <a:r>
              <a:rPr lang="en-US" sz="800">
                <a:solidFill>
                  <a:srgbClr val="000000"/>
                </a:solidFill>
              </a:rPr>
              <a:t>Tim Berners-Lee graduated from </a:t>
            </a:r>
            <a:r>
              <a:rPr lang="en-US" sz="800">
                <a:solidFill>
                  <a:srgbClr val="000000"/>
                </a:solidFill>
                <a:hlinkClick r:id="rId2"/>
              </a:rPr>
              <a:t>the Queen's College</a:t>
            </a:r>
            <a:r>
              <a:rPr lang="en-US" sz="800">
                <a:solidFill>
                  <a:srgbClr val="000000"/>
                </a:solidFill>
              </a:rPr>
              <a:t> at Oxford University, England, 1976. Whilst there he built his first computer with a soldering iron, TTL gates, an M6800 processor and an old television.</a:t>
            </a:r>
          </a:p>
          <a:p>
            <a:endParaRPr lang="en-US" sz="1300">
              <a:solidFill>
                <a:srgbClr val="000000"/>
              </a:solidFill>
              <a:latin typeface="Times New Roman" pitchFamily="18" charset="0"/>
            </a:endParaRPr>
          </a:p>
          <a:p>
            <a:r>
              <a:rPr lang="en-US" sz="1300">
                <a:solidFill>
                  <a:srgbClr val="000000"/>
                </a:solidFill>
                <a:latin typeface="Times New Roman" pitchFamily="18" charset="0"/>
              </a:rPr>
              <a:t>He spent two years with Plessey Telecommunications Ltd  (Poole, Dorset, UK) a major UK Telecom equipment manufacturer, working on distributed transaction systems, message relays, and bar code technology.</a:t>
            </a:r>
          </a:p>
          <a:p>
            <a:r>
              <a:rPr lang="en-US" sz="2000" b="1">
                <a:solidFill>
                  <a:srgbClr val="000000"/>
                </a:solidFill>
              </a:rPr>
              <a:t>1978</a:t>
            </a:r>
          </a:p>
          <a:p>
            <a:r>
              <a:rPr lang="en-US" sz="1300">
                <a:solidFill>
                  <a:srgbClr val="000000"/>
                </a:solidFill>
              </a:rPr>
              <a:t>In 1978 Tim left Plessey to join D.G Nash Ltd (Ferndown, Dorset, UK), where he wrote among other things typesetting software for intelligent printers, and a multitasking operating system.</a:t>
            </a:r>
          </a:p>
          <a:p>
            <a:r>
              <a:rPr lang="en-US" sz="1300">
                <a:solidFill>
                  <a:srgbClr val="000000"/>
                </a:solidFill>
              </a:rPr>
              <a:t>A year and a half spent as an independent consultant included a six month stint (Jun-Dec 1980)as consultant software engineer at </a:t>
            </a:r>
            <a:r>
              <a:rPr lang="en-US" sz="1300">
                <a:solidFill>
                  <a:srgbClr val="000000"/>
                </a:solidFill>
                <a:hlinkClick r:id="rId3"/>
              </a:rPr>
              <a:t>CERN</a:t>
            </a:r>
            <a:r>
              <a:rPr lang="en-US" sz="1300">
                <a:solidFill>
                  <a:srgbClr val="000000"/>
                </a:solidFill>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300">
                <a:solidFill>
                  <a:srgbClr val="000000"/>
                </a:solidFill>
                <a:latin typeface="Arial Black" pitchFamily="34" charset="0"/>
              </a:rPr>
              <a:t>1981</a:t>
            </a:r>
          </a:p>
          <a:p>
            <a:r>
              <a:rPr lang="en-US" sz="1200">
                <a:solidFill>
                  <a:srgbClr val="000000"/>
                </a:solidFill>
                <a:latin typeface="Courier New" pitchFamily="49" charset="0"/>
              </a:rPr>
              <a:t>From 1981 until 1984, Tim worked at John Poole's </a:t>
            </a:r>
            <a:r>
              <a:rPr lang="en-US" sz="1200" i="1">
                <a:solidFill>
                  <a:srgbClr val="000000"/>
                </a:solidFill>
                <a:latin typeface="Courier New" pitchFamily="49" charset="0"/>
              </a:rPr>
              <a:t>Image Computer Systems Ltd</a:t>
            </a:r>
            <a:r>
              <a:rPr lang="en-US" sz="1200">
                <a:solidFill>
                  <a:srgbClr val="000000"/>
                </a:solidFill>
                <a:latin typeface="Courier New" pitchFamily="49"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u="sng">
                <a:solidFill>
                  <a:srgbClr val="000000"/>
                </a:solidFill>
                <a:effectLst>
                  <a:outerShdw blurRad="38100" dist="38100" dir="2700000" algn="tl">
                    <a:srgbClr val="C0C0C0"/>
                  </a:outerShdw>
                </a:effectLst>
              </a:rPr>
              <a:t>1989</a:t>
            </a:r>
          </a:p>
          <a:p>
            <a:r>
              <a:rPr lang="en-US" sz="1300">
                <a:solidFill>
                  <a:srgbClr val="000000"/>
                </a:solidFill>
                <a:latin typeface="NewCenturySchlbk"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300" i="1">
                <a:solidFill>
                  <a:srgbClr val="000000"/>
                </a:solidFill>
                <a:latin typeface="NewCenturySchlbk" pitchFamily="18" charset="0"/>
              </a:rPr>
              <a:t>httpd</a:t>
            </a:r>
            <a:r>
              <a:rPr lang="en-US" sz="1300">
                <a:solidFill>
                  <a:srgbClr val="000000"/>
                </a:solidFill>
                <a:latin typeface="NewCenturySchlbk" pitchFamily="18" charset="0"/>
              </a:rPr>
              <a:t>", and the first client, "</a:t>
            </a:r>
            <a:r>
              <a:rPr lang="en-US" sz="1300" i="1">
                <a:solidFill>
                  <a:srgbClr val="000000"/>
                </a:solidFill>
                <a:latin typeface="NewCenturySchlbk" pitchFamily="18" charset="0"/>
              </a:rPr>
              <a:t>WorldWideWeb</a:t>
            </a:r>
            <a:r>
              <a:rPr lang="en-US" sz="1300">
                <a:solidFill>
                  <a:srgbClr val="000000"/>
                </a:solidFill>
                <a:latin typeface="NewCenturySchlbk"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AutoShape 2"/>
          <p:cNvSpPr>
            <a:spLocks noGrp="1" noChangeArrowheads="1"/>
          </p:cNvSpPr>
          <p:nvPr>
            <p:ph type="title"/>
          </p:nvPr>
        </p:nvSpPr>
        <p:spPr/>
        <p:txBody>
          <a:bodyPr/>
          <a:lstStyle/>
          <a:p>
            <a:r>
              <a:rPr lang="en-US"/>
              <a:t>Guidelines for Site Design</a:t>
            </a:r>
          </a:p>
        </p:txBody>
      </p:sp>
      <p:sp>
        <p:nvSpPr>
          <p:cNvPr id="122883"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Black text on white background (prints better too)</a:t>
            </a:r>
          </a:p>
          <a:p>
            <a:pPr lvl="1"/>
            <a:r>
              <a:rPr lang="en-US">
                <a:solidFill>
                  <a:srgbClr val="B2B2B2"/>
                </a:solidFill>
              </a:rPr>
              <a:t>NEVER display text over a background image</a:t>
            </a:r>
          </a:p>
          <a:p>
            <a:pPr lvl="1"/>
            <a:r>
              <a:rPr lang="en-US">
                <a:solidFill>
                  <a:srgbClr val="B2B2B2"/>
                </a:solidFill>
              </a:rPr>
              <a:t>Best line length is 10-12 words</a:t>
            </a:r>
          </a:p>
          <a:p>
            <a:pPr lvl="1"/>
            <a:r>
              <a:rPr lang="en-US">
                <a:solidFill>
                  <a:srgbClr val="B2B2B2"/>
                </a:solidFill>
              </a:rPr>
              <a:t>Use 12-point standard system fonts</a:t>
            </a:r>
          </a:p>
          <a:p>
            <a:pPr lvl="1"/>
            <a:r>
              <a:rPr lang="en-US">
                <a:solidFill>
                  <a:srgbClr val="B2B2B2"/>
                </a:solidFill>
              </a:rPr>
              <a:t>Serif fonts for text, san-serif for titles</a:t>
            </a:r>
          </a:p>
          <a:p>
            <a:pPr lvl="1"/>
            <a:r>
              <a:rPr lang="en-US">
                <a:solidFill>
                  <a:srgbClr val="B2B2B2"/>
                </a:solidFill>
              </a:rPr>
              <a:t>Limit yourself to 2 fonts and 2 sizes per page</a:t>
            </a:r>
          </a:p>
          <a:p>
            <a:pPr lvl="1"/>
            <a:r>
              <a:rPr lang="en-US"/>
              <a:t>Avoid words set in all caps – SHOUTING!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AutoShape 2"/>
          <p:cNvSpPr>
            <a:spLocks noGrp="1" noChangeArrowheads="1"/>
          </p:cNvSpPr>
          <p:nvPr>
            <p:ph type="title"/>
          </p:nvPr>
        </p:nvSpPr>
        <p:spPr/>
        <p:txBody>
          <a:bodyPr/>
          <a:lstStyle/>
          <a:p>
            <a:r>
              <a:rPr lang="en-US"/>
              <a:t>Observing and Critiquing</a:t>
            </a:r>
          </a:p>
        </p:txBody>
      </p:sp>
      <p:sp>
        <p:nvSpPr>
          <p:cNvPr id="83971" name="Rectangle 3"/>
          <p:cNvSpPr>
            <a:spLocks noGrp="1" noChangeArrowheads="1"/>
          </p:cNvSpPr>
          <p:nvPr>
            <p:ph type="body" idx="1"/>
          </p:nvPr>
        </p:nvSpPr>
        <p:spPr/>
        <p:txBody>
          <a:bodyPr/>
          <a:lstStyle/>
          <a:p>
            <a:r>
              <a:rPr lang="en-US"/>
              <a:t>Navigation</a:t>
            </a:r>
          </a:p>
          <a:p>
            <a:pPr lvl="1"/>
            <a:r>
              <a:rPr lang="en-US"/>
              <a:t>Whose site is this?</a:t>
            </a:r>
          </a:p>
          <a:p>
            <a:pPr lvl="1"/>
            <a:r>
              <a:rPr lang="en-US"/>
              <a:t>Where am I in the site?</a:t>
            </a:r>
          </a:p>
          <a:p>
            <a:pPr lvl="1"/>
            <a:r>
              <a:rPr lang="en-US"/>
              <a:t>What else is available?</a:t>
            </a:r>
          </a:p>
          <a:p>
            <a:pPr lvl="1"/>
            <a:r>
              <a:rPr lang="en-US"/>
              <a:t>Where should I go next?</a:t>
            </a:r>
          </a:p>
          <a:p>
            <a:pPr lvl="1"/>
            <a:r>
              <a:rPr lang="en-US"/>
              <a:t>How do I find what I’m looking for?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AutoShape 2"/>
          <p:cNvSpPr>
            <a:spLocks noGrp="1" noChangeArrowheads="1"/>
          </p:cNvSpPr>
          <p:nvPr>
            <p:ph type="title"/>
          </p:nvPr>
        </p:nvSpPr>
        <p:spPr/>
        <p:txBody>
          <a:bodyPr/>
          <a:lstStyle/>
          <a:p>
            <a:r>
              <a:rPr lang="en-US"/>
              <a:t>Guidelines for Site Design</a:t>
            </a:r>
          </a:p>
        </p:txBody>
      </p:sp>
      <p:sp>
        <p:nvSpPr>
          <p:cNvPr id="123907"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t>Headings should contrast with body text</a:t>
            </a:r>
          </a:p>
          <a:p>
            <a:pPr lvl="2"/>
            <a:r>
              <a:rPr lang="en-US"/>
              <a:t>Different font</a:t>
            </a:r>
          </a:p>
          <a:p>
            <a:pPr lvl="2"/>
            <a:r>
              <a:rPr lang="en-US"/>
              <a:t>Different size</a:t>
            </a:r>
          </a:p>
          <a:p>
            <a:pPr lvl="2"/>
            <a:r>
              <a:rPr lang="en-US"/>
              <a:t>Contrasting color</a:t>
            </a:r>
          </a:p>
          <a:p>
            <a:pPr lvl="2"/>
            <a:r>
              <a:rPr lang="en-US"/>
              <a:t>Surround with white space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72034" name="Text Box 2"/>
          <p:cNvSpPr txBox="1">
            <a:spLocks noChangeArrowheads="1"/>
          </p:cNvSpPr>
          <p:nvPr/>
        </p:nvSpPr>
        <p:spPr bwMode="auto">
          <a:xfrm>
            <a:off x="228600" y="304800"/>
            <a:ext cx="8458200" cy="6203950"/>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Tim Berners-Lee graduated from </a:t>
            </a:r>
            <a:r>
              <a:rPr lang="en-US" sz="1600">
                <a:solidFill>
                  <a:srgbClr val="000000"/>
                </a:solidFill>
                <a:latin typeface="Times New Roman" pitchFamily="18" charset="0"/>
                <a:hlinkClick r:id="rId2"/>
              </a:rPr>
              <a:t>the </a:t>
            </a:r>
            <a:r>
              <a:rPr lang="en-US" sz="16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600">
                <a:solidFill>
                  <a:srgbClr val="000000"/>
                </a:solidFill>
                <a:latin typeface="Times New Roman" pitchFamily="18" charset="0"/>
              </a:rPr>
              <a:t>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600">
                <a:solidFill>
                  <a:srgbClr val="000000"/>
                </a:solidFill>
                <a:latin typeface="Times New Roman" pitchFamily="18" charset="0"/>
                <a:hlinkClick r:id="rId3"/>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600">
                <a:solidFill>
                  <a:srgbClr val="000000"/>
                </a:solidFill>
                <a:latin typeface="Times New Roman" pitchFamily="18" charset="0"/>
              </a:rPr>
              <a:t>From 1981 until 1984, Tim worked at John Poole's </a:t>
            </a:r>
            <a:r>
              <a:rPr lang="en-US" sz="1600" i="1">
                <a:solidFill>
                  <a:srgbClr val="000000"/>
                </a:solidFill>
                <a:latin typeface="Times New Roman" pitchFamily="18" charset="0"/>
              </a:rPr>
              <a:t>Image Computer Systems Ltd</a:t>
            </a:r>
            <a:r>
              <a:rPr lang="en-US" sz="16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6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600" i="1">
                <a:solidFill>
                  <a:srgbClr val="000000"/>
                </a:solidFill>
                <a:latin typeface="Times New Roman" pitchFamily="18" charset="0"/>
              </a:rPr>
              <a:t>httpd</a:t>
            </a:r>
            <a:r>
              <a:rPr lang="en-US" sz="1600">
                <a:solidFill>
                  <a:srgbClr val="000000"/>
                </a:solidFill>
                <a:latin typeface="Times New Roman" pitchFamily="18" charset="0"/>
              </a:rPr>
              <a:t>", and the first client, "</a:t>
            </a:r>
            <a:r>
              <a:rPr lang="en-US" sz="1600" i="1">
                <a:solidFill>
                  <a:srgbClr val="000000"/>
                </a:solidFill>
                <a:latin typeface="Times New Roman" pitchFamily="18" charset="0"/>
              </a:rPr>
              <a:t>WorldWideWeb</a:t>
            </a:r>
            <a:r>
              <a:rPr lang="en-US" sz="16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Text Box 2"/>
          <p:cNvSpPr txBox="1">
            <a:spLocks noChangeArrowheads="1"/>
          </p:cNvSpPr>
          <p:nvPr/>
        </p:nvSpPr>
        <p:spPr bwMode="auto">
          <a:xfrm>
            <a:off x="228600" y="304800"/>
            <a:ext cx="8458200" cy="6203950"/>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Early Years.  Tim Berners-Lee graduated from </a:t>
            </a:r>
            <a:r>
              <a:rPr lang="en-US" sz="1600">
                <a:solidFill>
                  <a:srgbClr val="000000"/>
                </a:solidFill>
                <a:latin typeface="Times New Roman" pitchFamily="18" charset="0"/>
                <a:hlinkClick r:id="rId2"/>
              </a:rPr>
              <a:t>the Queen's College</a:t>
            </a:r>
            <a:r>
              <a:rPr lang="en-US" sz="1600">
                <a:solidFill>
                  <a:srgbClr val="000000"/>
                </a:solidFill>
                <a:latin typeface="Times New Roman" pitchFamily="18" charset="0"/>
              </a:rPr>
              <a:t>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600">
                <a:solidFill>
                  <a:srgbClr val="000000"/>
                </a:solidFill>
                <a:latin typeface="Times New Roman" pitchFamily="18" charset="0"/>
              </a:rPr>
              <a:t>1978.  In 1978 Tim left Plessey to join D.G Nash Ltd (Ferndown, Dorset, UK), where he wrote among other things typesetting software for intelligent printers, and a multitasking operating system.</a:t>
            </a:r>
          </a:p>
          <a:p>
            <a:r>
              <a:rPr lang="en-US" sz="1600">
                <a:solidFill>
                  <a:srgbClr val="000000"/>
                </a:solidFill>
                <a:latin typeface="Times New Roman" pitchFamily="18" charset="0"/>
              </a:rPr>
              <a:t>A year and a half spent as an independent consultant included a six month stint (Jun-Dec 1980)as consultant software engineer at </a:t>
            </a:r>
            <a:r>
              <a:rPr lang="en-US" sz="1600">
                <a:solidFill>
                  <a:srgbClr val="000000"/>
                </a:solidFill>
                <a:latin typeface="Times New Roman" pitchFamily="18" charset="0"/>
                <a:hlinkClick r:id="rId3"/>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600">
                <a:solidFill>
                  <a:srgbClr val="000000"/>
                </a:solidFill>
                <a:latin typeface="Times New Roman" pitchFamily="18" charset="0"/>
              </a:rPr>
              <a:t>1981.  From 1981 until 1984, Tim worked at John Poole's </a:t>
            </a:r>
            <a:r>
              <a:rPr lang="en-US" sz="1600" i="1">
                <a:solidFill>
                  <a:srgbClr val="000000"/>
                </a:solidFill>
                <a:latin typeface="Times New Roman" pitchFamily="18" charset="0"/>
              </a:rPr>
              <a:t>Image Computer Systems Ltd</a:t>
            </a:r>
            <a:r>
              <a:rPr lang="en-US" sz="16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600">
                <a:solidFill>
                  <a:srgbClr val="000000"/>
                </a:solidFill>
                <a:latin typeface="Times New Roman" pitchFamily="18" charset="0"/>
              </a:rPr>
              <a:t>1989.  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600" i="1">
                <a:solidFill>
                  <a:srgbClr val="000000"/>
                </a:solidFill>
                <a:latin typeface="Times New Roman" pitchFamily="18" charset="0"/>
              </a:rPr>
              <a:t>httpd</a:t>
            </a:r>
            <a:r>
              <a:rPr lang="en-US" sz="1600">
                <a:solidFill>
                  <a:srgbClr val="000000"/>
                </a:solidFill>
                <a:latin typeface="Times New Roman" pitchFamily="18" charset="0"/>
              </a:rPr>
              <a:t>", and the first client, "</a:t>
            </a:r>
            <a:r>
              <a:rPr lang="en-US" sz="1600" i="1">
                <a:solidFill>
                  <a:srgbClr val="000000"/>
                </a:solidFill>
                <a:latin typeface="Times New Roman" pitchFamily="18" charset="0"/>
              </a:rPr>
              <a:t>WorldWideWeb</a:t>
            </a:r>
            <a:r>
              <a:rPr lang="en-US" sz="16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Text Box 2"/>
          <p:cNvSpPr txBox="1">
            <a:spLocks noChangeArrowheads="1"/>
          </p:cNvSpPr>
          <p:nvPr/>
        </p:nvSpPr>
        <p:spPr bwMode="auto">
          <a:xfrm>
            <a:off x="228600" y="304800"/>
            <a:ext cx="8458200" cy="6203950"/>
          </a:xfrm>
          <a:prstGeom prst="rect">
            <a:avLst/>
          </a:prstGeom>
          <a:noFill/>
          <a:ln w="9525">
            <a:noFill/>
            <a:miter lim="800000"/>
            <a:headEnd/>
            <a:tailEnd/>
          </a:ln>
          <a:effectLst/>
        </p:spPr>
        <p:txBody>
          <a:bodyPr>
            <a:spAutoFit/>
          </a:bodyPr>
          <a:lstStyle/>
          <a:p>
            <a:r>
              <a:rPr lang="en-US" sz="1600" b="1">
                <a:solidFill>
                  <a:srgbClr val="000000"/>
                </a:solidFill>
                <a:latin typeface="Times New Roman" pitchFamily="18" charset="0"/>
              </a:rPr>
              <a:t>Early Years.</a:t>
            </a:r>
            <a:r>
              <a:rPr lang="en-US" sz="1600">
                <a:solidFill>
                  <a:srgbClr val="000000"/>
                </a:solidFill>
                <a:latin typeface="Times New Roman" pitchFamily="18" charset="0"/>
              </a:rPr>
              <a:t>  Tim Berners-Lee graduated from the 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600" b="1">
                <a:solidFill>
                  <a:srgbClr val="000000"/>
                </a:solidFill>
                <a:latin typeface="Times New Roman" pitchFamily="18" charset="0"/>
              </a:rPr>
              <a:t>1978.</a:t>
            </a:r>
            <a:r>
              <a:rPr lang="en-US" sz="16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a:t>
            </a:r>
          </a:p>
          <a:p>
            <a:r>
              <a:rPr lang="en-US" sz="1600">
                <a:solidFill>
                  <a:srgbClr val="000000"/>
                </a:solidFill>
                <a:latin typeface="Times New Roman" pitchFamily="18" charset="0"/>
              </a:rPr>
              <a:t>A year and a half spent as an independent consultant included a six month stint (Jun-Dec 1980)as consultant software engineer at </a:t>
            </a:r>
            <a:r>
              <a:rPr lang="en-US" sz="1600">
                <a:solidFill>
                  <a:srgbClr val="000000"/>
                </a:solidFill>
                <a:latin typeface="Times New Roman" pitchFamily="18" charset="0"/>
                <a:hlinkClick r:id="rId2"/>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600" b="1">
                <a:solidFill>
                  <a:srgbClr val="000000"/>
                </a:solidFill>
                <a:latin typeface="Times New Roman" pitchFamily="18" charset="0"/>
              </a:rPr>
              <a:t>1981.</a:t>
            </a:r>
            <a:r>
              <a:rPr lang="en-US" sz="1600">
                <a:solidFill>
                  <a:srgbClr val="000000"/>
                </a:solidFill>
                <a:latin typeface="Times New Roman" pitchFamily="18" charset="0"/>
              </a:rPr>
              <a:t>  From 1981 until 1984, Tim worked at John Poole's </a:t>
            </a:r>
            <a:r>
              <a:rPr lang="en-US" sz="1600" i="1">
                <a:solidFill>
                  <a:srgbClr val="000000"/>
                </a:solidFill>
                <a:latin typeface="Times New Roman" pitchFamily="18" charset="0"/>
              </a:rPr>
              <a:t>Image Computer Systems Ltd</a:t>
            </a:r>
            <a:r>
              <a:rPr lang="en-US" sz="16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600" b="1">
                <a:solidFill>
                  <a:srgbClr val="000000"/>
                </a:solidFill>
                <a:latin typeface="Times New Roman" pitchFamily="18" charset="0"/>
              </a:rPr>
              <a:t>1989. </a:t>
            </a:r>
            <a:r>
              <a:rPr lang="en-US" sz="1600">
                <a:solidFill>
                  <a:srgbClr val="000000"/>
                </a:solidFill>
                <a:latin typeface="Times New Roman" pitchFamily="18" charset="0"/>
              </a:rPr>
              <a:t> 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600" i="1">
                <a:solidFill>
                  <a:srgbClr val="000000"/>
                </a:solidFill>
                <a:latin typeface="Times New Roman" pitchFamily="18" charset="0"/>
              </a:rPr>
              <a:t>httpd</a:t>
            </a:r>
            <a:r>
              <a:rPr lang="en-US" sz="1600">
                <a:solidFill>
                  <a:srgbClr val="000000"/>
                </a:solidFill>
                <a:latin typeface="Times New Roman" pitchFamily="18" charset="0"/>
              </a:rPr>
              <a:t>", and the first client, "</a:t>
            </a:r>
            <a:r>
              <a:rPr lang="en-US" sz="1600" i="1">
                <a:solidFill>
                  <a:srgbClr val="000000"/>
                </a:solidFill>
                <a:latin typeface="Times New Roman" pitchFamily="18" charset="0"/>
              </a:rPr>
              <a:t>WorldWideWeb</a:t>
            </a:r>
            <a:r>
              <a:rPr lang="en-US" sz="16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8" name="Text Box 2"/>
          <p:cNvSpPr txBox="1">
            <a:spLocks noChangeArrowheads="1"/>
          </p:cNvSpPr>
          <p:nvPr/>
        </p:nvSpPr>
        <p:spPr bwMode="auto">
          <a:xfrm>
            <a:off x="228600" y="609600"/>
            <a:ext cx="8458200" cy="5410200"/>
          </a:xfrm>
          <a:prstGeom prst="rect">
            <a:avLst/>
          </a:prstGeom>
          <a:noFill/>
          <a:ln w="9525">
            <a:noFill/>
            <a:miter lim="800000"/>
            <a:headEnd/>
            <a:tailEnd/>
          </a:ln>
          <a:effectLst/>
        </p:spPr>
        <p:txBody>
          <a:bodyPr>
            <a:spAutoFit/>
          </a:bodyPr>
          <a:lstStyle/>
          <a:p>
            <a:pPr marL="1027113" indent="-1027113">
              <a:tabLst>
                <a:tab pos="1027113" algn="l"/>
              </a:tabLst>
            </a:pPr>
            <a:r>
              <a:rPr lang="en-US" sz="1400" b="1">
                <a:solidFill>
                  <a:srgbClr val="000000"/>
                </a:solidFill>
                <a:latin typeface="Times New Roman" pitchFamily="18" charset="0"/>
              </a:rPr>
              <a:t>Early Years</a:t>
            </a:r>
            <a:r>
              <a:rPr lang="en-US" sz="1400">
                <a:solidFill>
                  <a:srgbClr val="000000"/>
                </a:solidFill>
                <a:latin typeface="Times New Roman" pitchFamily="18" charset="0"/>
              </a:rPr>
              <a:t>  Tim Berners-Lee graduated from the 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pPr marL="1027113" indent="-1027113">
              <a:tabLst>
                <a:tab pos="1027113" algn="l"/>
              </a:tabLst>
            </a:pPr>
            <a:r>
              <a:rPr lang="en-US" sz="1400" b="1">
                <a:solidFill>
                  <a:srgbClr val="000000"/>
                </a:solidFill>
                <a:latin typeface="Times New Roman" pitchFamily="18" charset="0"/>
              </a:rPr>
              <a:t>1978</a:t>
            </a:r>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2"/>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pPr marL="1027113" indent="-1027113">
              <a:tabLst>
                <a:tab pos="1027113" algn="l"/>
              </a:tabLst>
            </a:pPr>
            <a:r>
              <a:rPr lang="en-US" sz="1400" b="1">
                <a:solidFill>
                  <a:srgbClr val="000000"/>
                </a:solidFill>
                <a:latin typeface="Times New Roman" pitchFamily="18" charset="0"/>
              </a:rPr>
              <a:t>1981</a:t>
            </a:r>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pPr marL="1027113" indent="-1027113">
              <a:tabLst>
                <a:tab pos="1027113" algn="l"/>
              </a:tabLst>
            </a:pPr>
            <a:r>
              <a:rPr lang="en-US" sz="1400" b="1">
                <a:solidFill>
                  <a:srgbClr val="000000"/>
                </a:solidFill>
                <a:latin typeface="Times New Roman" pitchFamily="18" charset="0"/>
              </a:rPr>
              <a:t>1989	</a:t>
            </a:r>
            <a:r>
              <a:rPr lang="en-US" sz="14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228600" y="457200"/>
            <a:ext cx="8458200" cy="6175375"/>
          </a:xfrm>
          <a:prstGeom prst="rect">
            <a:avLst/>
          </a:prstGeom>
          <a:noFill/>
          <a:ln w="9525">
            <a:noFill/>
            <a:miter lim="800000"/>
            <a:headEnd/>
            <a:tailEnd/>
          </a:ln>
          <a:effectLst/>
        </p:spPr>
        <p:txBody>
          <a:bodyPr>
            <a:spAutoFit/>
          </a:bodyPr>
          <a:lstStyle/>
          <a:p>
            <a:pPr marL="1258888" indent="-1258888">
              <a:tabLst>
                <a:tab pos="1258888" algn="l"/>
              </a:tabLst>
            </a:pPr>
            <a:r>
              <a:rPr lang="en-US" sz="1600" b="1">
                <a:solidFill>
                  <a:srgbClr val="000000"/>
                </a:solidFill>
                <a:latin typeface="Times New Roman" pitchFamily="18" charset="0"/>
              </a:rPr>
              <a:t>Early Years</a:t>
            </a:r>
            <a:r>
              <a:rPr lang="en-US" sz="1600">
                <a:solidFill>
                  <a:srgbClr val="000000"/>
                </a:solidFill>
                <a:latin typeface="Times New Roman" pitchFamily="18" charset="0"/>
              </a:rPr>
              <a:t> 	</a:t>
            </a:r>
            <a:r>
              <a:rPr lang="en-US" sz="1400">
                <a:solidFill>
                  <a:srgbClr val="000000"/>
                </a:solidFill>
                <a:latin typeface="Times New Roman" pitchFamily="18" charset="0"/>
              </a:rPr>
              <a:t>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pPr marL="1258888" indent="-1258888">
              <a:tabLst>
                <a:tab pos="1258888" algn="l"/>
              </a:tabLst>
            </a:pPr>
            <a:endParaRPr lang="en-US" sz="1400">
              <a:solidFill>
                <a:srgbClr val="000000"/>
              </a:solidFill>
              <a:latin typeface="Times New Roman" pitchFamily="18" charset="0"/>
            </a:endParaRPr>
          </a:p>
          <a:p>
            <a:pPr marL="1258888" indent="-1258888">
              <a:tabLst>
                <a:tab pos="1258888" algn="l"/>
              </a:tabLst>
            </a:pPr>
            <a:r>
              <a:rPr lang="en-US" sz="1600" b="1">
                <a:solidFill>
                  <a:srgbClr val="000000"/>
                </a:solidFill>
                <a:latin typeface="Times New Roman" pitchFamily="18" charset="0"/>
              </a:rPr>
              <a:t>1978</a:t>
            </a:r>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pPr marL="1258888" indent="-1258888">
              <a:tabLst>
                <a:tab pos="1258888" algn="l"/>
              </a:tabLst>
            </a:pPr>
            <a:endParaRPr lang="en-US" sz="1400">
              <a:solidFill>
                <a:srgbClr val="000000"/>
              </a:solidFill>
              <a:latin typeface="Times New Roman" pitchFamily="18" charset="0"/>
            </a:endParaRPr>
          </a:p>
          <a:p>
            <a:pPr marL="1258888" indent="-1258888">
              <a:tabLst>
                <a:tab pos="1258888" algn="l"/>
              </a:tabLst>
            </a:pPr>
            <a:r>
              <a:rPr lang="en-US" sz="1600" b="1">
                <a:solidFill>
                  <a:srgbClr val="000000"/>
                </a:solidFill>
                <a:latin typeface="Times New Roman" pitchFamily="18" charset="0"/>
              </a:rPr>
              <a:t>1981</a:t>
            </a:r>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pPr marL="1258888" indent="-1258888">
              <a:tabLst>
                <a:tab pos="1258888" algn="l"/>
              </a:tabLst>
            </a:pPr>
            <a:endParaRPr lang="en-US" sz="1400">
              <a:solidFill>
                <a:srgbClr val="000000"/>
              </a:solidFill>
              <a:latin typeface="Times New Roman" pitchFamily="18" charset="0"/>
            </a:endParaRPr>
          </a:p>
          <a:p>
            <a:pPr marL="1258888" indent="-1258888">
              <a:tabLst>
                <a:tab pos="1258888" algn="l"/>
              </a:tabLst>
            </a:pPr>
            <a:r>
              <a:rPr lang="en-US" sz="1600" b="1">
                <a:solidFill>
                  <a:srgbClr val="000000"/>
                </a:solidFill>
                <a:latin typeface="Times New Roman" pitchFamily="18" charset="0"/>
              </a:rPr>
              <a:t>1989</a:t>
            </a:r>
            <a:r>
              <a:rPr lang="en-US" sz="1400" b="1">
                <a:solidFill>
                  <a:srgbClr val="000000"/>
                </a:solidFill>
                <a:latin typeface="Times New Roman" pitchFamily="18" charset="0"/>
              </a:rPr>
              <a:t>	</a:t>
            </a:r>
            <a:r>
              <a:rPr lang="en-US" sz="14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Text Box 2"/>
          <p:cNvSpPr txBox="1">
            <a:spLocks noChangeArrowheads="1"/>
          </p:cNvSpPr>
          <p:nvPr/>
        </p:nvSpPr>
        <p:spPr bwMode="auto">
          <a:xfrm>
            <a:off x="228600" y="457200"/>
            <a:ext cx="8458200" cy="6296025"/>
          </a:xfrm>
          <a:prstGeom prst="rect">
            <a:avLst/>
          </a:prstGeom>
          <a:noFill/>
          <a:ln w="9525">
            <a:noFill/>
            <a:miter lim="800000"/>
            <a:headEnd/>
            <a:tailEnd/>
          </a:ln>
          <a:effectLst/>
        </p:spPr>
        <p:txBody>
          <a:bodyPr>
            <a:spAutoFit/>
          </a:bodyPr>
          <a:lstStyle/>
          <a:p>
            <a:pPr marL="1258888" indent="-1258888">
              <a:tabLst>
                <a:tab pos="1258888" algn="l"/>
              </a:tabLst>
            </a:pPr>
            <a:r>
              <a:rPr lang="en-US" b="1">
                <a:solidFill>
                  <a:srgbClr val="000000"/>
                </a:solidFill>
                <a:latin typeface="Times New Roman" pitchFamily="18" charset="0"/>
              </a:rPr>
              <a:t>Early Years</a:t>
            </a:r>
            <a:r>
              <a:rPr lang="en-US" sz="1600">
                <a:solidFill>
                  <a:srgbClr val="000000"/>
                </a:solidFill>
                <a:latin typeface="Times New Roman" pitchFamily="18" charset="0"/>
              </a:rPr>
              <a:t> 	</a:t>
            </a:r>
            <a:r>
              <a:rPr lang="en-US" sz="1400">
                <a:solidFill>
                  <a:srgbClr val="000000"/>
                </a:solidFill>
                <a:latin typeface="Times New Roman" pitchFamily="18" charset="0"/>
              </a:rPr>
              <a:t>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pPr marL="1258888" indent="-1258888">
              <a:tabLst>
                <a:tab pos="1258888" algn="l"/>
              </a:tabLst>
            </a:pPr>
            <a:endParaRPr lang="en-US" sz="1400">
              <a:solidFill>
                <a:srgbClr val="000000"/>
              </a:solidFill>
              <a:latin typeface="Times New Roman" pitchFamily="18" charset="0"/>
            </a:endParaRPr>
          </a:p>
          <a:p>
            <a:pPr marL="1258888" indent="-1258888">
              <a:tabLst>
                <a:tab pos="1258888" algn="l"/>
              </a:tabLst>
            </a:pPr>
            <a:r>
              <a:rPr lang="en-US" b="1">
                <a:solidFill>
                  <a:srgbClr val="000000"/>
                </a:solidFill>
                <a:latin typeface="Times New Roman" pitchFamily="18" charset="0"/>
              </a:rPr>
              <a:t>1978</a:t>
            </a:r>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pPr marL="1258888" indent="-1258888">
              <a:tabLst>
                <a:tab pos="1258888" algn="l"/>
              </a:tabLst>
            </a:pPr>
            <a:endParaRPr lang="en-US" sz="1400">
              <a:solidFill>
                <a:srgbClr val="000000"/>
              </a:solidFill>
              <a:latin typeface="Times New Roman" pitchFamily="18" charset="0"/>
            </a:endParaRPr>
          </a:p>
          <a:p>
            <a:pPr marL="1258888" indent="-1258888">
              <a:tabLst>
                <a:tab pos="1258888" algn="l"/>
              </a:tabLst>
            </a:pPr>
            <a:r>
              <a:rPr lang="en-US" b="1">
                <a:solidFill>
                  <a:srgbClr val="000000"/>
                </a:solidFill>
                <a:latin typeface="Times New Roman" pitchFamily="18" charset="0"/>
              </a:rPr>
              <a:t>1981</a:t>
            </a:r>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pPr marL="1258888" indent="-1258888">
              <a:tabLst>
                <a:tab pos="1258888" algn="l"/>
              </a:tabLst>
            </a:pPr>
            <a:endParaRPr lang="en-US" sz="1400">
              <a:solidFill>
                <a:srgbClr val="000000"/>
              </a:solidFill>
              <a:latin typeface="Times New Roman" pitchFamily="18" charset="0"/>
            </a:endParaRPr>
          </a:p>
          <a:p>
            <a:pPr marL="1258888" indent="-1258888">
              <a:tabLst>
                <a:tab pos="1258888" algn="l"/>
              </a:tabLst>
            </a:pPr>
            <a:r>
              <a:rPr lang="en-US" b="1">
                <a:solidFill>
                  <a:srgbClr val="000000"/>
                </a:solidFill>
                <a:latin typeface="Times New Roman" pitchFamily="18" charset="0"/>
              </a:rPr>
              <a:t>1989</a:t>
            </a:r>
            <a:r>
              <a:rPr lang="en-US" sz="1400" b="1">
                <a:solidFill>
                  <a:srgbClr val="000000"/>
                </a:solidFill>
                <a:latin typeface="Times New Roman" pitchFamily="18" charset="0"/>
              </a:rPr>
              <a:t>	</a:t>
            </a:r>
            <a:r>
              <a:rPr lang="en-US" sz="14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ext Box 2"/>
          <p:cNvSpPr txBox="1">
            <a:spLocks noChangeArrowheads="1"/>
          </p:cNvSpPr>
          <p:nvPr/>
        </p:nvSpPr>
        <p:spPr bwMode="auto">
          <a:xfrm>
            <a:off x="228600" y="457200"/>
            <a:ext cx="8458200" cy="5878532"/>
          </a:xfrm>
          <a:prstGeom prst="rect">
            <a:avLst/>
          </a:prstGeom>
          <a:noFill/>
          <a:ln w="9525">
            <a:noFill/>
            <a:miter lim="800000"/>
            <a:headEnd/>
            <a:tailEnd/>
          </a:ln>
          <a:effectLst/>
        </p:spPr>
        <p:txBody>
          <a:bodyPr>
            <a:spAutoFit/>
          </a:bodyPr>
          <a:lstStyle/>
          <a:p>
            <a:pPr marL="1258888" indent="-1258888">
              <a:tabLst>
                <a:tab pos="1258888" algn="l"/>
              </a:tabLst>
            </a:pPr>
            <a:r>
              <a:rPr lang="en-US" sz="4000" b="1" dirty="0">
                <a:solidFill>
                  <a:srgbClr val="000000"/>
                </a:solidFill>
                <a:latin typeface="Times New Roman" pitchFamily="18" charset="0"/>
              </a:rPr>
              <a:t>Early Years</a:t>
            </a:r>
            <a:r>
              <a:rPr lang="en-US" sz="4000" dirty="0">
                <a:solidFill>
                  <a:srgbClr val="000000"/>
                </a:solidFill>
                <a:latin typeface="Times New Roman" pitchFamily="18" charset="0"/>
              </a:rPr>
              <a:t> </a:t>
            </a:r>
            <a:r>
              <a:rPr lang="en-US" sz="1200" dirty="0" smtClean="0">
                <a:solidFill>
                  <a:srgbClr val="000000"/>
                </a:solidFill>
                <a:latin typeface="Times New Roman" pitchFamily="18" charset="0"/>
              </a:rPr>
              <a:t>Tim </a:t>
            </a:r>
            <a:r>
              <a:rPr lang="en-US" sz="1200" dirty="0">
                <a:solidFill>
                  <a:srgbClr val="000000"/>
                </a:solidFill>
                <a:latin typeface="Times New Roman" pitchFamily="18" charset="0"/>
              </a:rPr>
              <a:t>Berners-Lee graduated from </a:t>
            </a:r>
            <a:r>
              <a:rPr lang="en-US" sz="1200" dirty="0">
                <a:solidFill>
                  <a:srgbClr val="000000"/>
                </a:solidFill>
                <a:latin typeface="Times New Roman" pitchFamily="18" charset="0"/>
                <a:hlinkClick r:id="rId2"/>
              </a:rPr>
              <a:t>the </a:t>
            </a:r>
            <a:r>
              <a:rPr lang="en-US" sz="1200" dirty="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pPr marL="1258888" indent="-1258888">
              <a:tabLst>
                <a:tab pos="1258888" algn="l"/>
              </a:tabLst>
            </a:pPr>
            <a:r>
              <a:rPr lang="en-US" sz="4400" b="1" dirty="0" smtClean="0">
                <a:solidFill>
                  <a:srgbClr val="000000"/>
                </a:solidFill>
                <a:latin typeface="Times New Roman" pitchFamily="18" charset="0"/>
              </a:rPr>
              <a:t>1978</a:t>
            </a:r>
            <a:r>
              <a:rPr lang="en-US" sz="1200" dirty="0" smtClean="0">
                <a:solidFill>
                  <a:srgbClr val="000000"/>
                </a:solidFill>
                <a:latin typeface="Times New Roman" pitchFamily="18" charset="0"/>
              </a:rPr>
              <a:t>	In </a:t>
            </a:r>
            <a:r>
              <a:rPr lang="en-US" sz="1200" dirty="0">
                <a:solidFill>
                  <a:srgbClr val="000000"/>
                </a:solidFill>
                <a:latin typeface="Times New Roman" pitchFamily="18" charset="0"/>
              </a:rPr>
              <a:t>1978 Tim left Plessey to join D.G Nash Ltd (</a:t>
            </a:r>
            <a:r>
              <a:rPr lang="en-US" sz="1200" dirty="0" err="1">
                <a:solidFill>
                  <a:srgbClr val="000000"/>
                </a:solidFill>
                <a:latin typeface="Times New Roman" pitchFamily="18" charset="0"/>
              </a:rPr>
              <a:t>Ferndown</a:t>
            </a:r>
            <a:r>
              <a:rPr lang="en-US" sz="1200" dirty="0">
                <a:solidFill>
                  <a:srgbClr val="000000"/>
                </a:solidFill>
                <a:latin typeface="Times New Roman" pitchFamily="18" charset="0"/>
              </a:rPr>
              <a:t>, Dorset, UK), where he wrote among other things typesetting software for intelligent printers, and a multitasking operating system.  A year and a half spent as an independent consultant included a six month stint (Jun-Dec 1980)as consultant software engineer at </a:t>
            </a:r>
            <a:r>
              <a:rPr lang="en-US" sz="1200" dirty="0">
                <a:solidFill>
                  <a:srgbClr val="000000"/>
                </a:solidFill>
                <a:latin typeface="Times New Roman" pitchFamily="18" charset="0"/>
                <a:hlinkClick r:id="rId3"/>
              </a:rPr>
              <a:t>CERN</a:t>
            </a:r>
            <a:r>
              <a:rPr lang="en-US" sz="1200" dirty="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pPr marL="1258888" indent="-1258888">
              <a:tabLst>
                <a:tab pos="1258888" algn="l"/>
              </a:tabLst>
            </a:pPr>
            <a:r>
              <a:rPr lang="en-US" sz="4400" b="1" dirty="0" smtClean="0">
                <a:solidFill>
                  <a:srgbClr val="000000"/>
                </a:solidFill>
                <a:latin typeface="Times New Roman" pitchFamily="18" charset="0"/>
              </a:rPr>
              <a:t>1981</a:t>
            </a:r>
            <a:r>
              <a:rPr lang="en-US" sz="1200" dirty="0" smtClean="0">
                <a:solidFill>
                  <a:srgbClr val="000000"/>
                </a:solidFill>
                <a:latin typeface="Times New Roman" pitchFamily="18" charset="0"/>
              </a:rPr>
              <a:t>	From </a:t>
            </a:r>
            <a:r>
              <a:rPr lang="en-US" sz="1200" dirty="0">
                <a:solidFill>
                  <a:srgbClr val="000000"/>
                </a:solidFill>
                <a:latin typeface="Times New Roman" pitchFamily="18" charset="0"/>
              </a:rPr>
              <a:t>1981 until 1984, Tim worked at John Poole's </a:t>
            </a:r>
            <a:r>
              <a:rPr lang="en-US" sz="1200" i="1" dirty="0">
                <a:solidFill>
                  <a:srgbClr val="000000"/>
                </a:solidFill>
                <a:latin typeface="Times New Roman" pitchFamily="18" charset="0"/>
              </a:rPr>
              <a:t>Image Computer Systems Ltd</a:t>
            </a:r>
            <a:r>
              <a:rPr lang="en-US" sz="1200" dirty="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pPr marL="1258888" indent="-1258888">
              <a:tabLst>
                <a:tab pos="1258888" algn="l"/>
              </a:tabLst>
            </a:pPr>
            <a:r>
              <a:rPr lang="en-US" sz="4400" b="1" dirty="0" smtClean="0">
                <a:solidFill>
                  <a:srgbClr val="000000"/>
                </a:solidFill>
                <a:latin typeface="Times New Roman" pitchFamily="18" charset="0"/>
              </a:rPr>
              <a:t>1989</a:t>
            </a:r>
            <a:r>
              <a:rPr lang="en-US" sz="1200" b="1" dirty="0">
                <a:solidFill>
                  <a:srgbClr val="000000"/>
                </a:solidFill>
                <a:latin typeface="Times New Roman" pitchFamily="18" charset="0"/>
              </a:rPr>
              <a:t>	</a:t>
            </a:r>
            <a:r>
              <a:rPr lang="en-US" sz="1200" dirty="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200" i="1" dirty="0" err="1">
                <a:solidFill>
                  <a:srgbClr val="000000"/>
                </a:solidFill>
                <a:latin typeface="Times New Roman" pitchFamily="18" charset="0"/>
              </a:rPr>
              <a:t>httpd</a:t>
            </a:r>
            <a:r>
              <a:rPr lang="en-US" sz="1200" dirty="0">
                <a:solidFill>
                  <a:srgbClr val="000000"/>
                </a:solidFill>
                <a:latin typeface="Times New Roman" pitchFamily="18" charset="0"/>
              </a:rPr>
              <a:t>", and the first client, "</a:t>
            </a:r>
            <a:r>
              <a:rPr lang="en-US" sz="1200" i="1" dirty="0" err="1">
                <a:solidFill>
                  <a:srgbClr val="000000"/>
                </a:solidFill>
                <a:latin typeface="Times New Roman" pitchFamily="18" charset="0"/>
              </a:rPr>
              <a:t>WorldWideWeb</a:t>
            </a:r>
            <a:r>
              <a:rPr lang="en-US" sz="1200" dirty="0">
                <a:solidFill>
                  <a:srgbClr val="000000"/>
                </a:solidFill>
                <a:latin typeface="Times New Roman" pitchFamily="18" charset="0"/>
              </a:rPr>
              <a:t>" a what-you-see-is-what-you-get hypertext browser/editor which ran in the </a:t>
            </a:r>
            <a:r>
              <a:rPr lang="en-US" sz="1200" dirty="0" err="1">
                <a:solidFill>
                  <a:srgbClr val="000000"/>
                </a:solidFill>
                <a:latin typeface="Times New Roman" pitchFamily="18" charset="0"/>
              </a:rPr>
              <a:t>NeXTStep</a:t>
            </a:r>
            <a:r>
              <a:rPr lang="en-US" sz="1200" dirty="0">
                <a:solidFill>
                  <a:srgbClr val="000000"/>
                </a:solidFill>
                <a:latin typeface="Times New Roman" pitchFamily="18" charset="0"/>
              </a:rPr>
              <a:t> environment. This work was started in October 1990, and the program "</a:t>
            </a:r>
            <a:r>
              <a:rPr lang="en-US" sz="1200" dirty="0" err="1">
                <a:solidFill>
                  <a:srgbClr val="000000"/>
                </a:solidFill>
                <a:latin typeface="Times New Roman" pitchFamily="18" charset="0"/>
              </a:rPr>
              <a:t>WorldWideWeb</a:t>
            </a:r>
            <a:r>
              <a:rPr lang="en-US" sz="1200" dirty="0">
                <a:solidFill>
                  <a:srgbClr val="000000"/>
                </a:solidFill>
                <a:latin typeface="Times New Roman" pitchFamily="18" charset="0"/>
              </a:rPr>
              <a:t>"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AutoShape 2"/>
          <p:cNvSpPr>
            <a:spLocks noGrp="1" noChangeArrowheads="1"/>
          </p:cNvSpPr>
          <p:nvPr>
            <p:ph type="title"/>
          </p:nvPr>
        </p:nvSpPr>
        <p:spPr/>
        <p:txBody>
          <a:bodyPr/>
          <a:lstStyle/>
          <a:p>
            <a:r>
              <a:rPr lang="en-US"/>
              <a:t>Guidelines for Site Design</a:t>
            </a:r>
          </a:p>
        </p:txBody>
      </p:sp>
      <p:sp>
        <p:nvSpPr>
          <p:cNvPr id="129027"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Headings should contrast with body text</a:t>
            </a:r>
          </a:p>
          <a:p>
            <a:pPr lvl="1"/>
            <a:r>
              <a:rPr lang="en-US"/>
              <a:t>Separate paragraphs</a:t>
            </a:r>
          </a:p>
          <a:p>
            <a:pPr lvl="2"/>
            <a:r>
              <a:rPr lang="en-US"/>
              <a:t>Blank line</a:t>
            </a:r>
          </a:p>
          <a:p>
            <a:pPr lvl="2"/>
            <a:r>
              <a:rPr lang="en-US"/>
              <a:t>Indented first line</a:t>
            </a:r>
          </a:p>
          <a:p>
            <a:pPr lvl="2"/>
            <a:r>
              <a:rPr lang="en-US"/>
              <a:t>Don’t use both</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Text Box 2"/>
          <p:cNvSpPr txBox="1">
            <a:spLocks noChangeArrowheads="1"/>
          </p:cNvSpPr>
          <p:nvPr/>
        </p:nvSpPr>
        <p:spPr bwMode="auto">
          <a:xfrm>
            <a:off x="228600" y="304800"/>
            <a:ext cx="8458200" cy="6203950"/>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Tim Berners-Lee graduated from </a:t>
            </a:r>
            <a:r>
              <a:rPr lang="en-US" sz="1600">
                <a:solidFill>
                  <a:srgbClr val="000000"/>
                </a:solidFill>
                <a:latin typeface="Times New Roman" pitchFamily="18" charset="0"/>
                <a:hlinkClick r:id="rId2"/>
              </a:rPr>
              <a:t>the </a:t>
            </a:r>
            <a:r>
              <a:rPr lang="en-US" sz="16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600">
                <a:solidFill>
                  <a:srgbClr val="000000"/>
                </a:solidFill>
                <a:latin typeface="Times New Roman" pitchFamily="18" charset="0"/>
              </a:rPr>
              <a:t>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600">
                <a:solidFill>
                  <a:srgbClr val="000000"/>
                </a:solidFill>
                <a:latin typeface="Times New Roman" pitchFamily="18" charset="0"/>
                <a:hlinkClick r:id="rId3"/>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600">
                <a:solidFill>
                  <a:srgbClr val="000000"/>
                </a:solidFill>
                <a:latin typeface="Times New Roman" pitchFamily="18" charset="0"/>
              </a:rPr>
              <a:t>From 1981 until 1984, Tim worked at John Poole's </a:t>
            </a:r>
            <a:r>
              <a:rPr lang="en-US" sz="1600" i="1">
                <a:solidFill>
                  <a:srgbClr val="000000"/>
                </a:solidFill>
                <a:latin typeface="Times New Roman" pitchFamily="18" charset="0"/>
              </a:rPr>
              <a:t>Image Computer Systems Ltd</a:t>
            </a:r>
            <a:r>
              <a:rPr lang="en-US" sz="16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6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600" i="1">
                <a:solidFill>
                  <a:srgbClr val="000000"/>
                </a:solidFill>
                <a:latin typeface="Times New Roman" pitchFamily="18" charset="0"/>
              </a:rPr>
              <a:t>httpd</a:t>
            </a:r>
            <a:r>
              <a:rPr lang="en-US" sz="1600">
                <a:solidFill>
                  <a:srgbClr val="000000"/>
                </a:solidFill>
                <a:latin typeface="Times New Roman" pitchFamily="18" charset="0"/>
              </a:rPr>
              <a:t>", and the first client, "</a:t>
            </a:r>
            <a:r>
              <a:rPr lang="en-US" sz="1600" i="1">
                <a:solidFill>
                  <a:srgbClr val="000000"/>
                </a:solidFill>
                <a:latin typeface="Times New Roman" pitchFamily="18" charset="0"/>
              </a:rPr>
              <a:t>WorldWideWeb</a:t>
            </a:r>
            <a:r>
              <a:rPr lang="en-US" sz="16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AutoShape 2"/>
          <p:cNvSpPr>
            <a:spLocks noGrp="1" noChangeArrowheads="1"/>
          </p:cNvSpPr>
          <p:nvPr>
            <p:ph type="title"/>
          </p:nvPr>
        </p:nvSpPr>
        <p:spPr/>
        <p:txBody>
          <a:bodyPr/>
          <a:lstStyle/>
          <a:p>
            <a:r>
              <a:rPr lang="en-US"/>
              <a:t>Observing and Critiquing</a:t>
            </a:r>
          </a:p>
        </p:txBody>
      </p:sp>
      <p:sp>
        <p:nvSpPr>
          <p:cNvPr id="84995" name="Rectangle 3"/>
          <p:cNvSpPr>
            <a:spLocks noGrp="1" noChangeArrowheads="1"/>
          </p:cNvSpPr>
          <p:nvPr>
            <p:ph type="body" idx="1"/>
          </p:nvPr>
        </p:nvSpPr>
        <p:spPr/>
        <p:txBody>
          <a:bodyPr/>
          <a:lstStyle/>
          <a:p>
            <a:r>
              <a:rPr lang="en-US"/>
              <a:t>Choosing and Finding</a:t>
            </a:r>
          </a:p>
          <a:p>
            <a:pPr lvl="1"/>
            <a:r>
              <a:rPr lang="en-US"/>
              <a:t>How do I select items to view?</a:t>
            </a:r>
          </a:p>
          <a:p>
            <a:pPr lvl="1"/>
            <a:r>
              <a:rPr lang="en-US"/>
              <a:t>How do I search the site’s contents?</a:t>
            </a:r>
          </a:p>
          <a:p>
            <a:pPr lvl="1"/>
            <a:r>
              <a:rPr lang="en-US"/>
              <a:t>Is there a site map?</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Text Box 2"/>
          <p:cNvSpPr txBox="1">
            <a:spLocks noChangeArrowheads="1"/>
          </p:cNvSpPr>
          <p:nvPr/>
        </p:nvSpPr>
        <p:spPr bwMode="auto">
          <a:xfrm>
            <a:off x="304800" y="685800"/>
            <a:ext cx="8458200" cy="5197475"/>
          </a:xfrm>
          <a:prstGeom prst="rect">
            <a:avLst/>
          </a:prstGeom>
          <a:noFill/>
          <a:ln w="9525">
            <a:noFill/>
            <a:miter lim="800000"/>
            <a:headEnd/>
            <a:tailEnd/>
          </a:ln>
          <a:effectLst/>
        </p:spPr>
        <p:txBody>
          <a:bodyPr>
            <a:spAutoFit/>
          </a:bodyPr>
          <a:lstStyle/>
          <a:p>
            <a:r>
              <a:rPr lang="en-US" sz="1400">
                <a:solidFill>
                  <a:srgbClr val="000000"/>
                </a:solidFill>
                <a:latin typeface="Times New Roman" pitchFamily="18" charset="0"/>
              </a:rPr>
              <a:t>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endParaRPr lang="en-US" sz="1400">
              <a:solidFill>
                <a:srgbClr val="000000"/>
              </a:solidFill>
              <a:latin typeface="Times New Roman" pitchFamily="18" charset="0"/>
            </a:endParaRPr>
          </a:p>
          <a:p>
            <a:r>
              <a:rPr lang="en-US" sz="1400">
                <a:solidFill>
                  <a:srgbClr val="000000"/>
                </a:solidFill>
                <a:latin typeface="Times New Roman" pitchFamily="18" charset="0"/>
              </a:rPr>
              <a:t>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endParaRPr lang="en-US" sz="1400">
              <a:solidFill>
                <a:srgbClr val="000000"/>
              </a:solidFill>
              <a:latin typeface="Times New Roman" pitchFamily="18" charset="0"/>
            </a:endParaRPr>
          </a:p>
          <a:p>
            <a:r>
              <a:rPr lang="en-US" sz="1400">
                <a:solidFill>
                  <a:srgbClr val="000000"/>
                </a:solidFill>
                <a:latin typeface="Times New Roman" pitchFamily="18" charset="0"/>
              </a:rPr>
              <a:t>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endParaRPr lang="en-US" sz="1400">
              <a:solidFill>
                <a:srgbClr val="000000"/>
              </a:solidFill>
              <a:latin typeface="Times New Roman" pitchFamily="18" charset="0"/>
            </a:endParaRPr>
          </a:p>
          <a:p>
            <a:r>
              <a:rPr lang="en-US" sz="14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304800" y="990600"/>
            <a:ext cx="8458200" cy="4559300"/>
          </a:xfrm>
          <a:prstGeom prst="rect">
            <a:avLst/>
          </a:prstGeom>
          <a:noFill/>
          <a:ln w="9525">
            <a:noFill/>
            <a:miter lim="800000"/>
            <a:headEnd/>
            <a:tailEnd/>
          </a:ln>
          <a:effectLst/>
        </p:spPr>
        <p:txBody>
          <a:bodyPr>
            <a:spAutoFit/>
          </a:bodyPr>
          <a:lstStyle/>
          <a:p>
            <a:r>
              <a:rPr lang="en-US" sz="1400">
                <a:solidFill>
                  <a:srgbClr val="000000"/>
                </a:solidFill>
                <a:latin typeface="Times New Roman" pitchFamily="18" charset="0"/>
              </a:rPr>
              <a:t>	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400">
                <a:solidFill>
                  <a:srgbClr val="000000"/>
                </a:solidFill>
                <a:latin typeface="Times New Roman" pitchFamily="18" charset="0"/>
              </a:rPr>
              <a:t>	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ext Box 2"/>
          <p:cNvSpPr txBox="1">
            <a:spLocks noChangeArrowheads="1"/>
          </p:cNvSpPr>
          <p:nvPr/>
        </p:nvSpPr>
        <p:spPr bwMode="auto">
          <a:xfrm>
            <a:off x="304800" y="990600"/>
            <a:ext cx="8458200" cy="4559300"/>
          </a:xfrm>
          <a:prstGeom prst="rect">
            <a:avLst/>
          </a:prstGeom>
          <a:noFill/>
          <a:ln w="9525">
            <a:noFill/>
            <a:miter lim="800000"/>
            <a:headEnd/>
            <a:tailEnd/>
          </a:ln>
          <a:effectLst/>
        </p:spPr>
        <p:txBody>
          <a:bodyPr>
            <a:spAutoFit/>
          </a:bodyPr>
          <a:lstStyle/>
          <a:p>
            <a:r>
              <a:rPr lang="en-US" sz="1400">
                <a:solidFill>
                  <a:srgbClr val="000000"/>
                </a:solidFill>
                <a:latin typeface="Times New Roman" pitchFamily="18" charset="0"/>
              </a:rPr>
              <a:t>      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400">
                <a:solidFill>
                  <a:srgbClr val="000000"/>
                </a:solidFill>
                <a:latin typeface="Times New Roman" pitchFamily="18" charset="0"/>
              </a:rPr>
              <a:t>      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Text Box 2"/>
          <p:cNvSpPr txBox="1">
            <a:spLocks noChangeArrowheads="1"/>
          </p:cNvSpPr>
          <p:nvPr/>
        </p:nvSpPr>
        <p:spPr bwMode="auto">
          <a:xfrm>
            <a:off x="304800" y="990600"/>
            <a:ext cx="8458200" cy="5197475"/>
          </a:xfrm>
          <a:prstGeom prst="rect">
            <a:avLst/>
          </a:prstGeom>
          <a:noFill/>
          <a:ln w="9525">
            <a:noFill/>
            <a:miter lim="800000"/>
            <a:headEnd/>
            <a:tailEnd/>
          </a:ln>
          <a:effectLst/>
        </p:spPr>
        <p:txBody>
          <a:bodyPr>
            <a:spAutoFit/>
          </a:bodyPr>
          <a:lstStyle/>
          <a:p>
            <a:r>
              <a:rPr lang="en-US" sz="1400">
                <a:solidFill>
                  <a:srgbClr val="000000"/>
                </a:solidFill>
                <a:latin typeface="Times New Roman" pitchFamily="18" charset="0"/>
              </a:rPr>
              <a:t>	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endParaRPr lang="en-US" sz="1400">
              <a:solidFill>
                <a:srgbClr val="000000"/>
              </a:solidFill>
              <a:latin typeface="Times New Roman" pitchFamily="18" charset="0"/>
            </a:endParaRPr>
          </a:p>
          <a:p>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endParaRPr lang="en-US" sz="1400">
              <a:solidFill>
                <a:srgbClr val="000000"/>
              </a:solidFill>
              <a:latin typeface="Times New Roman" pitchFamily="18" charset="0"/>
            </a:endParaRPr>
          </a:p>
          <a:p>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endParaRPr lang="en-US" sz="1400">
              <a:solidFill>
                <a:srgbClr val="000000"/>
              </a:solidFill>
              <a:latin typeface="Times New Roman" pitchFamily="18" charset="0"/>
            </a:endParaRPr>
          </a:p>
          <a:p>
            <a:r>
              <a:rPr lang="en-US" sz="1400">
                <a:solidFill>
                  <a:srgbClr val="000000"/>
                </a:solidFill>
                <a:latin typeface="Times New Roman" pitchFamily="18" charset="0"/>
              </a:rPr>
              <a:t>	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
        <p:nvSpPr>
          <p:cNvPr id="133123" name="Line 3"/>
          <p:cNvSpPr>
            <a:spLocks noChangeShapeType="1"/>
          </p:cNvSpPr>
          <p:nvPr/>
        </p:nvSpPr>
        <p:spPr bwMode="auto">
          <a:xfrm>
            <a:off x="533400" y="381000"/>
            <a:ext cx="7696200" cy="5867400"/>
          </a:xfrm>
          <a:prstGeom prst="line">
            <a:avLst/>
          </a:prstGeom>
          <a:noFill/>
          <a:ln w="25400">
            <a:solidFill>
              <a:srgbClr val="FF0000"/>
            </a:solidFill>
            <a:round/>
            <a:headEnd/>
            <a:tailEnd/>
          </a:ln>
          <a:effectLst/>
        </p:spPr>
        <p:txBody>
          <a:bodyPr/>
          <a:lstStyle/>
          <a:p>
            <a:endParaRPr lang="en-US"/>
          </a:p>
        </p:txBody>
      </p:sp>
      <p:sp>
        <p:nvSpPr>
          <p:cNvPr id="133124" name="Line 4"/>
          <p:cNvSpPr>
            <a:spLocks noChangeShapeType="1"/>
          </p:cNvSpPr>
          <p:nvPr/>
        </p:nvSpPr>
        <p:spPr bwMode="auto">
          <a:xfrm flipV="1">
            <a:off x="381000" y="381000"/>
            <a:ext cx="8305800" cy="5867400"/>
          </a:xfrm>
          <a:prstGeom prst="line">
            <a:avLst/>
          </a:prstGeom>
          <a:noFill/>
          <a:ln w="25400">
            <a:solidFill>
              <a:srgbClr val="FF0000"/>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AutoShape 2"/>
          <p:cNvSpPr>
            <a:spLocks noGrp="1" noChangeArrowheads="1"/>
          </p:cNvSpPr>
          <p:nvPr>
            <p:ph type="title"/>
          </p:nvPr>
        </p:nvSpPr>
        <p:spPr/>
        <p:txBody>
          <a:bodyPr/>
          <a:lstStyle/>
          <a:p>
            <a:r>
              <a:rPr lang="en-US"/>
              <a:t>Guidelines for Site Design</a:t>
            </a:r>
          </a:p>
        </p:txBody>
      </p:sp>
      <p:sp>
        <p:nvSpPr>
          <p:cNvPr id="134147"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Headings should contrast with body text</a:t>
            </a:r>
          </a:p>
          <a:p>
            <a:pPr lvl="1"/>
            <a:r>
              <a:rPr lang="en-US">
                <a:solidFill>
                  <a:srgbClr val="B2B2B2"/>
                </a:solidFill>
              </a:rPr>
              <a:t>Separate paragraphs</a:t>
            </a:r>
          </a:p>
          <a:p>
            <a:pPr lvl="1"/>
            <a:r>
              <a:rPr lang="en-US"/>
              <a:t>Leave white space around text</a:t>
            </a:r>
          </a:p>
          <a:p>
            <a:pPr lvl="2"/>
            <a:r>
              <a:rPr lang="en-US"/>
              <a:t>Always left and right</a:t>
            </a:r>
          </a:p>
          <a:p>
            <a:pPr lvl="2"/>
            <a:r>
              <a:rPr lang="en-US"/>
              <a:t>Above and below as necessary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Text Box 2"/>
          <p:cNvSpPr txBox="1">
            <a:spLocks noChangeArrowheads="1"/>
          </p:cNvSpPr>
          <p:nvPr/>
        </p:nvSpPr>
        <p:spPr bwMode="auto">
          <a:xfrm>
            <a:off x="685800" y="152400"/>
            <a:ext cx="4038600" cy="6448425"/>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Tim Berners-Lee graduated from </a:t>
            </a:r>
            <a:r>
              <a:rPr lang="en-US" sz="1600">
                <a:solidFill>
                  <a:srgbClr val="000000"/>
                </a:solidFill>
                <a:latin typeface="Times New Roman" pitchFamily="18" charset="0"/>
                <a:hlinkClick r:id="rId2"/>
              </a:rPr>
              <a:t>the </a:t>
            </a:r>
            <a:r>
              <a:rPr lang="en-US" sz="16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600">
                <a:solidFill>
                  <a:srgbClr val="000000"/>
                </a:solidFill>
                <a:latin typeface="Times New Roman" pitchFamily="18" charset="0"/>
              </a:rPr>
              <a:t>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600">
                <a:solidFill>
                  <a:srgbClr val="000000"/>
                </a:solidFill>
                <a:latin typeface="Times New Roman" pitchFamily="18" charset="0"/>
                <a:hlinkClick r:id="rId3"/>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p:txBody>
      </p:sp>
      <p:sp>
        <p:nvSpPr>
          <p:cNvPr id="135171" name="Text Box 3"/>
          <p:cNvSpPr txBox="1">
            <a:spLocks noChangeArrowheads="1"/>
          </p:cNvSpPr>
          <p:nvPr/>
        </p:nvSpPr>
        <p:spPr bwMode="auto">
          <a:xfrm>
            <a:off x="4648200" y="165100"/>
            <a:ext cx="3962400" cy="6692900"/>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From 1981 until 1984, Tim worked at John Poole's Image Computer Systems Ltd,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6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"httpd", and the first client, "WorldWideWeb" a what-you-see-is-what-you-get hypertext browser/editor which ran in the NeXTStep environment. This work was started in October 1990, and the program "WorldWideWeb" first made available within CERN in December, and on the Internet at large in the summer of 1991.</a:t>
            </a:r>
          </a:p>
          <a:p>
            <a:endParaRPr lang="en-US" sz="1600">
              <a:solidFill>
                <a:srgbClr val="000000"/>
              </a:solidFill>
              <a:latin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4" name="Text Box 2"/>
          <p:cNvSpPr txBox="1">
            <a:spLocks noChangeArrowheads="1"/>
          </p:cNvSpPr>
          <p:nvPr/>
        </p:nvSpPr>
        <p:spPr bwMode="auto">
          <a:xfrm>
            <a:off x="381000" y="152400"/>
            <a:ext cx="4038600" cy="6692900"/>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Tim Berners-Lee graduated from </a:t>
            </a:r>
            <a:r>
              <a:rPr lang="en-US" sz="1600">
                <a:solidFill>
                  <a:srgbClr val="000000"/>
                </a:solidFill>
                <a:latin typeface="Times New Roman" pitchFamily="18" charset="0"/>
                <a:hlinkClick r:id="rId2"/>
              </a:rPr>
              <a:t>the </a:t>
            </a:r>
            <a:r>
              <a:rPr lang="en-US" sz="16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endParaRPr lang="en-US" sz="1600">
              <a:solidFill>
                <a:srgbClr val="000000"/>
              </a:solidFill>
              <a:latin typeface="Times New Roman" pitchFamily="18" charset="0"/>
            </a:endParaRPr>
          </a:p>
          <a:p>
            <a:r>
              <a:rPr lang="en-US" sz="1600">
                <a:solidFill>
                  <a:srgbClr val="000000"/>
                </a:solidFill>
                <a:latin typeface="Times New Roman" pitchFamily="18" charset="0"/>
              </a:rPr>
              <a:t>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600">
                <a:solidFill>
                  <a:srgbClr val="000000"/>
                </a:solidFill>
                <a:latin typeface="Times New Roman" pitchFamily="18" charset="0"/>
                <a:hlinkClick r:id="rId3"/>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p:txBody>
      </p:sp>
      <p:sp>
        <p:nvSpPr>
          <p:cNvPr id="136195" name="Text Box 3"/>
          <p:cNvSpPr txBox="1">
            <a:spLocks noChangeArrowheads="1"/>
          </p:cNvSpPr>
          <p:nvPr/>
        </p:nvSpPr>
        <p:spPr bwMode="auto">
          <a:xfrm>
            <a:off x="4953000" y="165100"/>
            <a:ext cx="3962400" cy="6937375"/>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From 1981 until 1984, Tim worked at John Poole's Image Computer Systems Ltd,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endParaRPr lang="en-US" sz="1600">
              <a:solidFill>
                <a:srgbClr val="000000"/>
              </a:solidFill>
              <a:latin typeface="Times New Roman" pitchFamily="18" charset="0"/>
            </a:endParaRPr>
          </a:p>
          <a:p>
            <a:r>
              <a:rPr lang="en-US" sz="16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"httpd", and the first client, "WorldWideWeb" a what-you-see-is-what-you-get hypertext browser/editor which ran in the NeXTStep environment. This work was started in October 1990, and the program "WorldWideWeb" first made available within CERN in December, and on the Internet at large in the summer of 1991.</a:t>
            </a:r>
          </a:p>
          <a:p>
            <a:endParaRPr lang="en-US" sz="1600">
              <a:solidFill>
                <a:srgbClr val="000000"/>
              </a:solidFill>
              <a:latin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AutoShape 2"/>
          <p:cNvSpPr>
            <a:spLocks noGrp="1" noChangeArrowheads="1"/>
          </p:cNvSpPr>
          <p:nvPr>
            <p:ph type="title"/>
          </p:nvPr>
        </p:nvSpPr>
        <p:spPr/>
        <p:txBody>
          <a:bodyPr/>
          <a:lstStyle/>
          <a:p>
            <a:r>
              <a:rPr lang="en-US"/>
              <a:t>Guidelines for Site Design</a:t>
            </a:r>
          </a:p>
        </p:txBody>
      </p:sp>
      <p:sp>
        <p:nvSpPr>
          <p:cNvPr id="137219"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Headings should contrast with body text</a:t>
            </a:r>
          </a:p>
          <a:p>
            <a:pPr lvl="1"/>
            <a:r>
              <a:rPr lang="en-US">
                <a:solidFill>
                  <a:srgbClr val="B2B2B2"/>
                </a:solidFill>
              </a:rPr>
              <a:t>Separate paragraphs</a:t>
            </a:r>
          </a:p>
          <a:p>
            <a:pPr lvl="1"/>
            <a:r>
              <a:rPr lang="en-US">
                <a:solidFill>
                  <a:srgbClr val="B2B2B2"/>
                </a:solidFill>
              </a:rPr>
              <a:t>Leave white space around text</a:t>
            </a:r>
          </a:p>
          <a:p>
            <a:pPr lvl="1"/>
            <a:r>
              <a:rPr lang="en-US"/>
              <a:t>Organize around a single axis</a:t>
            </a:r>
          </a:p>
          <a:p>
            <a:pPr lvl="2"/>
            <a:r>
              <a:rPr lang="en-US"/>
              <a:t>Line up text, graphics, images, etc.</a:t>
            </a:r>
          </a:p>
          <a:p>
            <a:pPr lvl="2"/>
            <a:r>
              <a:rPr lang="en-US"/>
              <a:t>Left, center, or right</a:t>
            </a:r>
          </a:p>
          <a:p>
            <a:pPr lvl="2"/>
            <a:r>
              <a:rPr lang="en-US"/>
              <a:t>Only one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AutoShape 2"/>
          <p:cNvSpPr>
            <a:spLocks noGrp="1" noChangeArrowheads="1"/>
          </p:cNvSpPr>
          <p:nvPr>
            <p:ph type="title"/>
          </p:nvPr>
        </p:nvSpPr>
        <p:spPr/>
        <p:txBody>
          <a:bodyPr/>
          <a:lstStyle/>
          <a:p>
            <a:r>
              <a:rPr lang="en-US"/>
              <a:t>Guidelines for Site Design</a:t>
            </a:r>
          </a:p>
        </p:txBody>
      </p:sp>
      <p:sp>
        <p:nvSpPr>
          <p:cNvPr id="138243"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Headings should contrast with body text</a:t>
            </a:r>
          </a:p>
          <a:p>
            <a:pPr lvl="1"/>
            <a:r>
              <a:rPr lang="en-US">
                <a:solidFill>
                  <a:srgbClr val="B2B2B2"/>
                </a:solidFill>
              </a:rPr>
              <a:t>Separate paragraphs</a:t>
            </a:r>
          </a:p>
          <a:p>
            <a:pPr lvl="1"/>
            <a:r>
              <a:rPr lang="en-US">
                <a:solidFill>
                  <a:srgbClr val="B2B2B2"/>
                </a:solidFill>
              </a:rPr>
              <a:t>Leave white space around text</a:t>
            </a:r>
          </a:p>
          <a:p>
            <a:pPr lvl="1"/>
            <a:r>
              <a:rPr lang="en-US">
                <a:solidFill>
                  <a:srgbClr val="B2B2B2"/>
                </a:solidFill>
              </a:rPr>
              <a:t>Organize around a single axis</a:t>
            </a:r>
          </a:p>
          <a:p>
            <a:pPr lvl="1"/>
            <a:r>
              <a:rPr lang="en-US"/>
              <a:t>Balance visually</a:t>
            </a:r>
          </a:p>
          <a:p>
            <a:pPr lvl="2"/>
            <a:r>
              <a:rPr lang="en-US"/>
              <a:t>Top – bottom</a:t>
            </a:r>
          </a:p>
          <a:p>
            <a:pPr lvl="2"/>
            <a:r>
              <a:rPr lang="en-US"/>
              <a:t>Left – right</a:t>
            </a:r>
          </a:p>
          <a:p>
            <a:pPr lvl="2"/>
            <a:r>
              <a:rPr lang="en-US"/>
              <a:t>Don’t concentrate items in one area</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AutoShape 2"/>
          <p:cNvSpPr>
            <a:spLocks noGrp="1" noChangeArrowheads="1"/>
          </p:cNvSpPr>
          <p:nvPr>
            <p:ph type="title"/>
          </p:nvPr>
        </p:nvSpPr>
        <p:spPr/>
        <p:txBody>
          <a:bodyPr/>
          <a:lstStyle/>
          <a:p>
            <a:r>
              <a:rPr lang="en-US"/>
              <a:t>Guidelines for Site Design</a:t>
            </a:r>
          </a:p>
        </p:txBody>
      </p:sp>
      <p:sp>
        <p:nvSpPr>
          <p:cNvPr id="139267"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Headings should contrast with body text</a:t>
            </a:r>
          </a:p>
          <a:p>
            <a:pPr lvl="1"/>
            <a:r>
              <a:rPr lang="en-US">
                <a:solidFill>
                  <a:srgbClr val="B2B2B2"/>
                </a:solidFill>
              </a:rPr>
              <a:t>Separate paragraphs</a:t>
            </a:r>
          </a:p>
          <a:p>
            <a:pPr lvl="1"/>
            <a:r>
              <a:rPr lang="en-US">
                <a:solidFill>
                  <a:srgbClr val="B2B2B2"/>
                </a:solidFill>
              </a:rPr>
              <a:t>Leave white space around text</a:t>
            </a:r>
          </a:p>
          <a:p>
            <a:pPr lvl="1"/>
            <a:r>
              <a:rPr lang="en-US">
                <a:solidFill>
                  <a:srgbClr val="B2B2B2"/>
                </a:solidFill>
              </a:rPr>
              <a:t>Organize around a single axis</a:t>
            </a:r>
          </a:p>
          <a:p>
            <a:pPr lvl="1"/>
            <a:r>
              <a:rPr lang="en-US">
                <a:solidFill>
                  <a:srgbClr val="B2B2B2"/>
                </a:solidFill>
              </a:rPr>
              <a:t>Balance visually</a:t>
            </a:r>
          </a:p>
          <a:p>
            <a:pPr lvl="1"/>
            <a:r>
              <a:rPr lang="en-US"/>
              <a:t>The simpler the better</a:t>
            </a:r>
          </a:p>
          <a:p>
            <a:pPr lvl="2"/>
            <a:r>
              <a:rPr lang="en-US"/>
              <a:t>Every element you add competes for the user’s attention</a:t>
            </a:r>
          </a:p>
          <a:p>
            <a:pPr lvl="2"/>
            <a:r>
              <a:rPr lang="en-US"/>
              <a:t>Don’t </a:t>
            </a:r>
            <a:r>
              <a:rPr lang="en-US">
                <a:hlinkClick r:id="rId2"/>
              </a:rPr>
              <a:t>distract</a:t>
            </a:r>
            <a:r>
              <a:rPr lang="en-US"/>
              <a:t> the user from the page’s central idea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AutoShape 2"/>
          <p:cNvSpPr>
            <a:spLocks noGrp="1" noChangeArrowheads="1"/>
          </p:cNvSpPr>
          <p:nvPr>
            <p:ph type="title"/>
          </p:nvPr>
        </p:nvSpPr>
        <p:spPr/>
        <p:txBody>
          <a:bodyPr/>
          <a:lstStyle/>
          <a:p>
            <a:r>
              <a:rPr lang="en-US"/>
              <a:t>Observing and Critiquing</a:t>
            </a:r>
          </a:p>
        </p:txBody>
      </p:sp>
      <p:sp>
        <p:nvSpPr>
          <p:cNvPr id="86019" name="Rectangle 3"/>
          <p:cNvSpPr>
            <a:spLocks noGrp="1" noChangeArrowheads="1"/>
          </p:cNvSpPr>
          <p:nvPr>
            <p:ph type="body" idx="1"/>
          </p:nvPr>
        </p:nvSpPr>
        <p:spPr/>
        <p:txBody>
          <a:bodyPr/>
          <a:lstStyle/>
          <a:p>
            <a:r>
              <a:rPr lang="en-US"/>
              <a:t>Organization’s Identity</a:t>
            </a:r>
          </a:p>
          <a:p>
            <a:pPr lvl="1"/>
            <a:r>
              <a:rPr lang="en-US"/>
              <a:t>Use of color</a:t>
            </a:r>
          </a:p>
          <a:p>
            <a:pPr lvl="1"/>
            <a:r>
              <a:rPr lang="en-US"/>
              <a:t>Fonts</a:t>
            </a:r>
          </a:p>
          <a:p>
            <a:pPr lvl="1"/>
            <a:r>
              <a:rPr lang="en-US"/>
              <a:t>Logos</a:t>
            </a:r>
          </a:p>
          <a:p>
            <a:pPr lvl="1"/>
            <a:r>
              <a:rPr lang="en-US"/>
              <a:t>Design features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0300" name="Picture 12" descr="12part"/>
          <p:cNvPicPr>
            <a:picLocks noChangeAspect="1" noChangeArrowheads="1"/>
          </p:cNvPicPr>
          <p:nvPr/>
        </p:nvPicPr>
        <p:blipFill>
          <a:blip r:embed="rId2" cstate="print"/>
          <a:srcRect/>
          <a:stretch>
            <a:fillRect/>
          </a:stretch>
        </p:blipFill>
        <p:spPr bwMode="auto">
          <a:xfrm>
            <a:off x="4572000" y="2819400"/>
            <a:ext cx="3276600" cy="3276600"/>
          </a:xfrm>
          <a:prstGeom prst="rect">
            <a:avLst/>
          </a:prstGeom>
          <a:noFill/>
        </p:spPr>
      </p:pic>
      <p:pic>
        <p:nvPicPr>
          <p:cNvPr id="140299" name="Picture 11" descr="6partwheel"/>
          <p:cNvPicPr>
            <a:picLocks noGrp="1" noChangeAspect="1" noChangeArrowheads="1"/>
          </p:cNvPicPr>
          <p:nvPr>
            <p:ph sz="quarter" idx="3"/>
          </p:nvPr>
        </p:nvPicPr>
        <p:blipFill>
          <a:blip r:embed="rId3" cstate="print"/>
          <a:srcRect/>
          <a:stretch>
            <a:fillRect/>
          </a:stretch>
        </p:blipFill>
        <p:spPr>
          <a:xfrm>
            <a:off x="4495800" y="2819400"/>
            <a:ext cx="3276600" cy="3276600"/>
          </a:xfrm>
          <a:noFill/>
          <a:ln/>
        </p:spPr>
      </p:pic>
      <p:sp>
        <p:nvSpPr>
          <p:cNvPr id="140290" name="AutoShape 2"/>
          <p:cNvSpPr>
            <a:spLocks noGrp="1" noChangeArrowheads="1"/>
          </p:cNvSpPr>
          <p:nvPr>
            <p:ph type="title"/>
          </p:nvPr>
        </p:nvSpPr>
        <p:spPr/>
        <p:txBody>
          <a:bodyPr/>
          <a:lstStyle/>
          <a:p>
            <a:r>
              <a:rPr lang="en-US"/>
              <a:t>Designing for Eye Appeal</a:t>
            </a:r>
          </a:p>
        </p:txBody>
      </p:sp>
      <p:sp>
        <p:nvSpPr>
          <p:cNvPr id="140291" name="Rectangle 3"/>
          <p:cNvSpPr>
            <a:spLocks noGrp="1" noChangeArrowheads="1"/>
          </p:cNvSpPr>
          <p:nvPr>
            <p:ph type="body" sz="half" idx="1"/>
          </p:nvPr>
        </p:nvSpPr>
        <p:spPr>
          <a:xfrm>
            <a:off x="838200" y="2362200"/>
            <a:ext cx="3770313" cy="533400"/>
          </a:xfrm>
        </p:spPr>
        <p:txBody>
          <a:bodyPr/>
          <a:lstStyle/>
          <a:p>
            <a:r>
              <a:rPr lang="en-US" sz="2400"/>
              <a:t>Color Wheel</a:t>
            </a:r>
          </a:p>
        </p:txBody>
      </p:sp>
      <p:pic>
        <p:nvPicPr>
          <p:cNvPr id="140292" name="Picture 4" descr="3partwheel"/>
          <p:cNvPicPr>
            <a:picLocks noGrp="1" noChangeAspect="1" noChangeArrowheads="1"/>
          </p:cNvPicPr>
          <p:nvPr>
            <p:ph sz="quarter" idx="2"/>
          </p:nvPr>
        </p:nvPicPr>
        <p:blipFill>
          <a:blip r:embed="rId4" cstate="print"/>
          <a:srcRect/>
          <a:stretch>
            <a:fillRect/>
          </a:stretch>
        </p:blipFill>
        <p:spPr>
          <a:xfrm>
            <a:off x="4343400" y="2743200"/>
            <a:ext cx="3581400" cy="3581400"/>
          </a:xfrm>
          <a:noFill/>
          <a:ln/>
        </p:spPr>
      </p:pic>
      <p:sp>
        <p:nvSpPr>
          <p:cNvPr id="140301" name="Rectangle 13"/>
          <p:cNvSpPr>
            <a:spLocks noChangeArrowheads="1"/>
          </p:cNvSpPr>
          <p:nvPr/>
        </p:nvSpPr>
        <p:spPr bwMode="auto">
          <a:xfrm>
            <a:off x="838200" y="2819400"/>
            <a:ext cx="3770313" cy="1524000"/>
          </a:xfrm>
          <a:prstGeom prst="rect">
            <a:avLst/>
          </a:prstGeom>
          <a:noFill/>
          <a:ln w="9525">
            <a:noFill/>
            <a:miter lim="800000"/>
            <a:headEnd/>
            <a:tailEnd/>
          </a:ln>
          <a:effectLst/>
        </p:spPr>
        <p:txBody>
          <a:bodyPr/>
          <a:lstStyle/>
          <a:p>
            <a:pPr marL="342900" indent="-342900" eaLnBrk="1" hangingPunct="1">
              <a:lnSpc>
                <a:spcPct val="90000"/>
              </a:lnSpc>
              <a:spcBef>
                <a:spcPct val="20000"/>
              </a:spcBef>
              <a:buClr>
                <a:schemeClr val="tx1"/>
              </a:buClr>
              <a:buSzPct val="75000"/>
              <a:buFont typeface="Wingdings" pitchFamily="2" charset="2"/>
              <a:buChar char="l"/>
            </a:pPr>
            <a:r>
              <a:rPr lang="en-US" sz="2400"/>
              <a:t>Primary colors (paints)</a:t>
            </a:r>
          </a:p>
          <a:p>
            <a:pPr marL="742950" lvl="1" indent="-285750" eaLnBrk="1" hangingPunct="1">
              <a:lnSpc>
                <a:spcPct val="90000"/>
              </a:lnSpc>
              <a:spcBef>
                <a:spcPct val="20000"/>
              </a:spcBef>
              <a:buClr>
                <a:schemeClr val="tx1"/>
              </a:buClr>
              <a:buSzPct val="75000"/>
              <a:buFontTx/>
              <a:buChar char="–"/>
            </a:pPr>
            <a:r>
              <a:rPr lang="en-US" sz="2000"/>
              <a:t>Yellow</a:t>
            </a:r>
          </a:p>
          <a:p>
            <a:pPr marL="742950" lvl="1" indent="-285750" eaLnBrk="1" hangingPunct="1">
              <a:lnSpc>
                <a:spcPct val="90000"/>
              </a:lnSpc>
              <a:spcBef>
                <a:spcPct val="20000"/>
              </a:spcBef>
              <a:buClr>
                <a:schemeClr val="tx1"/>
              </a:buClr>
              <a:buSzPct val="75000"/>
              <a:buFontTx/>
              <a:buChar char="–"/>
            </a:pPr>
            <a:r>
              <a:rPr lang="en-US" sz="2000"/>
              <a:t>Blue</a:t>
            </a:r>
          </a:p>
          <a:p>
            <a:pPr marL="742950" lvl="1" indent="-285750" eaLnBrk="1" hangingPunct="1">
              <a:lnSpc>
                <a:spcPct val="90000"/>
              </a:lnSpc>
              <a:spcBef>
                <a:spcPct val="20000"/>
              </a:spcBef>
              <a:buClr>
                <a:schemeClr val="tx1"/>
              </a:buClr>
              <a:buSzPct val="75000"/>
              <a:buFontTx/>
              <a:buChar char="–"/>
            </a:pPr>
            <a:r>
              <a:rPr lang="en-US" sz="2000"/>
              <a:t>Red</a:t>
            </a:r>
          </a:p>
        </p:txBody>
      </p:sp>
      <p:sp>
        <p:nvSpPr>
          <p:cNvPr id="140302" name="Rectangle 14"/>
          <p:cNvSpPr>
            <a:spLocks noChangeArrowheads="1"/>
          </p:cNvSpPr>
          <p:nvPr/>
        </p:nvSpPr>
        <p:spPr bwMode="auto">
          <a:xfrm>
            <a:off x="838200" y="4191000"/>
            <a:ext cx="3770313" cy="1447800"/>
          </a:xfrm>
          <a:prstGeom prst="rect">
            <a:avLst/>
          </a:prstGeom>
          <a:noFill/>
          <a:ln w="9525">
            <a:noFill/>
            <a:miter lim="800000"/>
            <a:headEnd/>
            <a:tailEnd/>
          </a:ln>
          <a:effectLst/>
        </p:spPr>
        <p:txBody>
          <a:bodyPr/>
          <a:lstStyle/>
          <a:p>
            <a:pPr marL="342900" indent="-342900" eaLnBrk="1" hangingPunct="1">
              <a:lnSpc>
                <a:spcPct val="90000"/>
              </a:lnSpc>
              <a:spcBef>
                <a:spcPct val="20000"/>
              </a:spcBef>
              <a:buClr>
                <a:schemeClr val="tx1"/>
              </a:buClr>
              <a:buSzPct val="75000"/>
              <a:buFont typeface="Wingdings" pitchFamily="2" charset="2"/>
              <a:buChar char="l"/>
            </a:pPr>
            <a:r>
              <a:rPr lang="en-US" sz="2400"/>
              <a:t>Secondary colors</a:t>
            </a:r>
          </a:p>
          <a:p>
            <a:pPr marL="742950" lvl="1" indent="-285750" eaLnBrk="1" hangingPunct="1">
              <a:lnSpc>
                <a:spcPct val="90000"/>
              </a:lnSpc>
              <a:spcBef>
                <a:spcPct val="20000"/>
              </a:spcBef>
              <a:buClr>
                <a:schemeClr val="tx1"/>
              </a:buClr>
              <a:buSzPct val="75000"/>
              <a:buFontTx/>
              <a:buChar char="–"/>
            </a:pPr>
            <a:r>
              <a:rPr lang="en-US" sz="2000"/>
              <a:t>Orange</a:t>
            </a:r>
          </a:p>
          <a:p>
            <a:pPr marL="742950" lvl="1" indent="-285750" eaLnBrk="1" hangingPunct="1">
              <a:lnSpc>
                <a:spcPct val="90000"/>
              </a:lnSpc>
              <a:spcBef>
                <a:spcPct val="20000"/>
              </a:spcBef>
              <a:buClr>
                <a:schemeClr val="tx1"/>
              </a:buClr>
              <a:buSzPct val="75000"/>
              <a:buFontTx/>
              <a:buChar char="–"/>
            </a:pPr>
            <a:r>
              <a:rPr lang="en-US" sz="2000"/>
              <a:t>Green</a:t>
            </a:r>
          </a:p>
          <a:p>
            <a:pPr marL="742950" lvl="1" indent="-285750" eaLnBrk="1" hangingPunct="1">
              <a:lnSpc>
                <a:spcPct val="90000"/>
              </a:lnSpc>
              <a:spcBef>
                <a:spcPct val="20000"/>
              </a:spcBef>
              <a:buClr>
                <a:schemeClr val="tx1"/>
              </a:buClr>
              <a:buSzPct val="75000"/>
              <a:buFontTx/>
              <a:buChar char="–"/>
            </a:pPr>
            <a:r>
              <a:rPr lang="en-US" sz="2000"/>
              <a:t>Violet</a:t>
            </a:r>
          </a:p>
        </p:txBody>
      </p:sp>
      <p:sp>
        <p:nvSpPr>
          <p:cNvPr id="140303" name="Rectangle 15"/>
          <p:cNvSpPr>
            <a:spLocks noChangeArrowheads="1"/>
          </p:cNvSpPr>
          <p:nvPr/>
        </p:nvSpPr>
        <p:spPr bwMode="auto">
          <a:xfrm>
            <a:off x="877888" y="5638800"/>
            <a:ext cx="3770312" cy="533400"/>
          </a:xfrm>
          <a:prstGeom prst="rect">
            <a:avLst/>
          </a:prstGeom>
          <a:noFill/>
          <a:ln w="9525">
            <a:noFill/>
            <a:miter lim="800000"/>
            <a:headEnd/>
            <a:tailEnd/>
          </a:ln>
          <a:effectLst/>
        </p:spPr>
        <p:txBody>
          <a:bodyPr/>
          <a:lstStyle/>
          <a:p>
            <a:pPr marL="342900" indent="-342900" eaLnBrk="1" hangingPunct="1">
              <a:lnSpc>
                <a:spcPct val="90000"/>
              </a:lnSpc>
              <a:spcBef>
                <a:spcPct val="20000"/>
              </a:spcBef>
              <a:buClr>
                <a:schemeClr val="tx1"/>
              </a:buClr>
              <a:buSzPct val="75000"/>
              <a:buFont typeface="Wingdings" pitchFamily="2" charset="2"/>
              <a:buChar char="l"/>
            </a:pPr>
            <a:r>
              <a:rPr lang="en-US" sz="2400"/>
              <a:t>Tertiary colors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0301">
                                            <p:txEl>
                                              <p:pRg st="0" end="0"/>
                                            </p:txEl>
                                          </p:spTgt>
                                        </p:tgtEl>
                                        <p:attrNameLst>
                                          <p:attrName>style.visibility</p:attrName>
                                        </p:attrNameLst>
                                      </p:cBhvr>
                                      <p:to>
                                        <p:strVal val="visible"/>
                                      </p:to>
                                    </p:set>
                                    <p:animEffect transition="in" filter="dissolve">
                                      <p:cBhvr>
                                        <p:cTn id="7" dur="500"/>
                                        <p:tgtEl>
                                          <p:spTgt spid="140301">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40301">
                                            <p:txEl>
                                              <p:pRg st="1" end="1"/>
                                            </p:txEl>
                                          </p:spTgt>
                                        </p:tgtEl>
                                        <p:attrNameLst>
                                          <p:attrName>style.visibility</p:attrName>
                                        </p:attrNameLst>
                                      </p:cBhvr>
                                      <p:to>
                                        <p:strVal val="visible"/>
                                      </p:to>
                                    </p:set>
                                    <p:animEffect transition="in" filter="dissolve">
                                      <p:cBhvr>
                                        <p:cTn id="10" dur="500"/>
                                        <p:tgtEl>
                                          <p:spTgt spid="140301">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40301">
                                            <p:txEl>
                                              <p:pRg st="2" end="2"/>
                                            </p:txEl>
                                          </p:spTgt>
                                        </p:tgtEl>
                                        <p:attrNameLst>
                                          <p:attrName>style.visibility</p:attrName>
                                        </p:attrNameLst>
                                      </p:cBhvr>
                                      <p:to>
                                        <p:strVal val="visible"/>
                                      </p:to>
                                    </p:set>
                                    <p:animEffect transition="in" filter="dissolve">
                                      <p:cBhvr>
                                        <p:cTn id="13" dur="500"/>
                                        <p:tgtEl>
                                          <p:spTgt spid="140301">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40301">
                                            <p:txEl>
                                              <p:pRg st="3" end="3"/>
                                            </p:txEl>
                                          </p:spTgt>
                                        </p:tgtEl>
                                        <p:attrNameLst>
                                          <p:attrName>style.visibility</p:attrName>
                                        </p:attrNameLst>
                                      </p:cBhvr>
                                      <p:to>
                                        <p:strVal val="visible"/>
                                      </p:to>
                                    </p:set>
                                    <p:animEffect transition="in" filter="dissolve">
                                      <p:cBhvr>
                                        <p:cTn id="16" dur="500"/>
                                        <p:tgtEl>
                                          <p:spTgt spid="140301">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40292"/>
                                        </p:tgtEl>
                                        <p:attrNameLst>
                                          <p:attrName>style.visibility</p:attrName>
                                        </p:attrNameLst>
                                      </p:cBhvr>
                                      <p:to>
                                        <p:strVal val="visible"/>
                                      </p:to>
                                    </p:set>
                                    <p:animEffect transition="in" filter="dissolve">
                                      <p:cBhvr>
                                        <p:cTn id="19" dur="500"/>
                                        <p:tgtEl>
                                          <p:spTgt spid="140292"/>
                                        </p:tgtEl>
                                      </p:cBhvr>
                                    </p:animEffect>
                                  </p:childTnLst>
                                  <p:subTnLst>
                                    <p:set>
                                      <p:cBhvr override="childStyle">
                                        <p:cTn dur="1" fill="hold" display="0" masterRel="nextClick" afterEffect="1"/>
                                        <p:tgtEl>
                                          <p:spTgt spid="140292"/>
                                        </p:tgtEl>
                                        <p:attrNameLst>
                                          <p:attrName>style.visibility</p:attrName>
                                        </p:attrNameLst>
                                      </p:cBhvr>
                                      <p:to>
                                        <p:strVal val="hidden"/>
                                      </p:to>
                                    </p:set>
                                  </p:sub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40302">
                                            <p:txEl>
                                              <p:pRg st="0" end="0"/>
                                            </p:txEl>
                                          </p:spTgt>
                                        </p:tgtEl>
                                        <p:attrNameLst>
                                          <p:attrName>style.visibility</p:attrName>
                                        </p:attrNameLst>
                                      </p:cBhvr>
                                      <p:to>
                                        <p:strVal val="visible"/>
                                      </p:to>
                                    </p:set>
                                    <p:animEffect transition="in" filter="dissolve">
                                      <p:cBhvr>
                                        <p:cTn id="24" dur="500"/>
                                        <p:tgtEl>
                                          <p:spTgt spid="140302">
                                            <p:txEl>
                                              <p:pRg st="0" end="0"/>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40302">
                                            <p:txEl>
                                              <p:pRg st="1" end="1"/>
                                            </p:txEl>
                                          </p:spTgt>
                                        </p:tgtEl>
                                        <p:attrNameLst>
                                          <p:attrName>style.visibility</p:attrName>
                                        </p:attrNameLst>
                                      </p:cBhvr>
                                      <p:to>
                                        <p:strVal val="visible"/>
                                      </p:to>
                                    </p:set>
                                    <p:animEffect transition="in" filter="dissolve">
                                      <p:cBhvr>
                                        <p:cTn id="27" dur="500"/>
                                        <p:tgtEl>
                                          <p:spTgt spid="140302">
                                            <p:txEl>
                                              <p:pRg st="1" end="1"/>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40302">
                                            <p:txEl>
                                              <p:pRg st="2" end="2"/>
                                            </p:txEl>
                                          </p:spTgt>
                                        </p:tgtEl>
                                        <p:attrNameLst>
                                          <p:attrName>style.visibility</p:attrName>
                                        </p:attrNameLst>
                                      </p:cBhvr>
                                      <p:to>
                                        <p:strVal val="visible"/>
                                      </p:to>
                                    </p:set>
                                    <p:animEffect transition="in" filter="dissolve">
                                      <p:cBhvr>
                                        <p:cTn id="30" dur="500"/>
                                        <p:tgtEl>
                                          <p:spTgt spid="140302">
                                            <p:txEl>
                                              <p:pRg st="2" end="2"/>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40302">
                                            <p:txEl>
                                              <p:pRg st="3" end="3"/>
                                            </p:txEl>
                                          </p:spTgt>
                                        </p:tgtEl>
                                        <p:attrNameLst>
                                          <p:attrName>style.visibility</p:attrName>
                                        </p:attrNameLst>
                                      </p:cBhvr>
                                      <p:to>
                                        <p:strVal val="visible"/>
                                      </p:to>
                                    </p:set>
                                    <p:animEffect transition="in" filter="dissolve">
                                      <p:cBhvr>
                                        <p:cTn id="33" dur="500"/>
                                        <p:tgtEl>
                                          <p:spTgt spid="140302">
                                            <p:txEl>
                                              <p:pRg st="3" end="3"/>
                                            </p:txEl>
                                          </p:spTgt>
                                        </p:tgtEl>
                                      </p:cBhvr>
                                    </p:animEffect>
                                  </p:childTnLst>
                                </p:cTn>
                              </p:par>
                              <p:par>
                                <p:cTn id="34" presetID="9" presetClass="entr" presetSubtype="0" fill="hold" nodeType="withEffect">
                                  <p:stCondLst>
                                    <p:cond delay="0"/>
                                  </p:stCondLst>
                                  <p:childTnLst>
                                    <p:set>
                                      <p:cBhvr>
                                        <p:cTn id="35" dur="1" fill="hold">
                                          <p:stCondLst>
                                            <p:cond delay="0"/>
                                          </p:stCondLst>
                                        </p:cTn>
                                        <p:tgtEl>
                                          <p:spTgt spid="140299"/>
                                        </p:tgtEl>
                                        <p:attrNameLst>
                                          <p:attrName>style.visibility</p:attrName>
                                        </p:attrNameLst>
                                      </p:cBhvr>
                                      <p:to>
                                        <p:strVal val="visible"/>
                                      </p:to>
                                    </p:set>
                                    <p:animEffect transition="in" filter="dissolve">
                                      <p:cBhvr>
                                        <p:cTn id="36" dur="500"/>
                                        <p:tgtEl>
                                          <p:spTgt spid="140299"/>
                                        </p:tgtEl>
                                      </p:cBhvr>
                                    </p:animEffect>
                                  </p:childTnLst>
                                  <p:subTnLst>
                                    <p:set>
                                      <p:cBhvr override="childStyle">
                                        <p:cTn dur="1" fill="hold" display="0" masterRel="nextClick" afterEffect="1"/>
                                        <p:tgtEl>
                                          <p:spTgt spid="140299"/>
                                        </p:tgtEl>
                                        <p:attrNameLst>
                                          <p:attrName>style.visibility</p:attrName>
                                        </p:attrNameLst>
                                      </p:cBhvr>
                                      <p:to>
                                        <p:strVal val="hidden"/>
                                      </p:to>
                                    </p:set>
                                  </p:sub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140303">
                                            <p:txEl>
                                              <p:pRg st="0" end="0"/>
                                            </p:txEl>
                                          </p:spTgt>
                                        </p:tgtEl>
                                        <p:attrNameLst>
                                          <p:attrName>style.visibility</p:attrName>
                                        </p:attrNameLst>
                                      </p:cBhvr>
                                      <p:to>
                                        <p:strVal val="visible"/>
                                      </p:to>
                                    </p:set>
                                    <p:animEffect transition="in" filter="dissolve">
                                      <p:cBhvr>
                                        <p:cTn id="41" dur="500"/>
                                        <p:tgtEl>
                                          <p:spTgt spid="140303">
                                            <p:txEl>
                                              <p:pRg st="0" end="0"/>
                                            </p:txEl>
                                          </p:spTgt>
                                        </p:tgtEl>
                                      </p:cBhvr>
                                    </p:animEffect>
                                  </p:childTnLst>
                                </p:cTn>
                              </p:par>
                              <p:par>
                                <p:cTn id="42" presetID="9" presetClass="entr" presetSubtype="0" fill="hold" nodeType="withEffect">
                                  <p:stCondLst>
                                    <p:cond delay="0"/>
                                  </p:stCondLst>
                                  <p:childTnLst>
                                    <p:set>
                                      <p:cBhvr>
                                        <p:cTn id="43" dur="1" fill="hold">
                                          <p:stCondLst>
                                            <p:cond delay="0"/>
                                          </p:stCondLst>
                                        </p:cTn>
                                        <p:tgtEl>
                                          <p:spTgt spid="140300"/>
                                        </p:tgtEl>
                                        <p:attrNameLst>
                                          <p:attrName>style.visibility</p:attrName>
                                        </p:attrNameLst>
                                      </p:cBhvr>
                                      <p:to>
                                        <p:strVal val="visible"/>
                                      </p:to>
                                    </p:set>
                                    <p:animEffect transition="in" filter="dissolve">
                                      <p:cBhvr>
                                        <p:cTn id="44" dur="500"/>
                                        <p:tgtEl>
                                          <p:spTgt spid="140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301" grpId="0" build="p"/>
      <p:bldP spid="140302" grpId="0" build="p"/>
      <p:bldP spid="14030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AutoShape 2"/>
          <p:cNvSpPr>
            <a:spLocks noGrp="1" noChangeArrowheads="1"/>
          </p:cNvSpPr>
          <p:nvPr>
            <p:ph type="title"/>
          </p:nvPr>
        </p:nvSpPr>
        <p:spPr/>
        <p:txBody>
          <a:bodyPr/>
          <a:lstStyle/>
          <a:p>
            <a:r>
              <a:rPr lang="en-US"/>
              <a:t>Designing for Eye Appeal</a:t>
            </a:r>
          </a:p>
        </p:txBody>
      </p:sp>
      <p:sp>
        <p:nvSpPr>
          <p:cNvPr id="151555" name="Rectangle 3"/>
          <p:cNvSpPr>
            <a:spLocks noGrp="1" noChangeArrowheads="1"/>
          </p:cNvSpPr>
          <p:nvPr>
            <p:ph type="body" idx="1"/>
          </p:nvPr>
        </p:nvSpPr>
        <p:spPr>
          <a:xfrm>
            <a:off x="838200" y="2362200"/>
            <a:ext cx="7693025" cy="4114800"/>
          </a:xfrm>
        </p:spPr>
        <p:txBody>
          <a:bodyPr/>
          <a:lstStyle/>
          <a:p>
            <a:r>
              <a:rPr lang="en-US"/>
              <a:t>Harmony is pleasing to the eye</a:t>
            </a:r>
          </a:p>
          <a:p>
            <a:pPr lvl="1"/>
            <a:r>
              <a:rPr lang="en-US"/>
              <a:t>Visually balanced</a:t>
            </a:r>
          </a:p>
          <a:p>
            <a:pPr lvl="1"/>
            <a:r>
              <a:rPr lang="en-US"/>
              <a:t>Engages viewer</a:t>
            </a:r>
          </a:p>
          <a:p>
            <a:pPr lvl="1"/>
            <a:r>
              <a:rPr lang="en-US"/>
              <a:t>Creates a sense of order</a:t>
            </a:r>
          </a:p>
          <a:p>
            <a:r>
              <a:rPr lang="en-US"/>
              <a:t>Not harmonious</a:t>
            </a:r>
          </a:p>
          <a:p>
            <a:pPr lvl="1"/>
            <a:r>
              <a:rPr lang="en-US"/>
              <a:t>Boring</a:t>
            </a:r>
          </a:p>
          <a:p>
            <a:pPr lvl="2"/>
            <a:r>
              <a:rPr lang="en-US"/>
              <a:t>Bland, under-stimulating</a:t>
            </a:r>
          </a:p>
          <a:p>
            <a:pPr lvl="1"/>
            <a:r>
              <a:rPr lang="en-US"/>
              <a:t>Chaotic</a:t>
            </a:r>
          </a:p>
          <a:p>
            <a:pPr lvl="2"/>
            <a:r>
              <a:rPr lang="en-US"/>
              <a:t>Cannot be organized</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AutoShape 2"/>
          <p:cNvSpPr>
            <a:spLocks noGrp="1" noChangeArrowheads="1"/>
          </p:cNvSpPr>
          <p:nvPr>
            <p:ph type="title"/>
          </p:nvPr>
        </p:nvSpPr>
        <p:spPr/>
        <p:txBody>
          <a:bodyPr/>
          <a:lstStyle/>
          <a:p>
            <a:r>
              <a:rPr lang="en-US"/>
              <a:t>Designing for Eye Appeal</a:t>
            </a:r>
          </a:p>
        </p:txBody>
      </p:sp>
      <p:sp>
        <p:nvSpPr>
          <p:cNvPr id="152579" name="Rectangle 3"/>
          <p:cNvSpPr>
            <a:spLocks noGrp="1" noChangeArrowheads="1"/>
          </p:cNvSpPr>
          <p:nvPr>
            <p:ph type="body" idx="1"/>
          </p:nvPr>
        </p:nvSpPr>
        <p:spPr>
          <a:xfrm>
            <a:off x="838200" y="2362200"/>
            <a:ext cx="7693025" cy="4114800"/>
          </a:xfrm>
        </p:spPr>
        <p:txBody>
          <a:bodyPr/>
          <a:lstStyle/>
          <a:p>
            <a:r>
              <a:rPr lang="en-US"/>
              <a:t>Extreme unity = under stimulation</a:t>
            </a:r>
          </a:p>
          <a:p>
            <a:r>
              <a:rPr lang="en-US"/>
              <a:t>Extreme complexity = over stimulation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AutoShape 2"/>
          <p:cNvSpPr>
            <a:spLocks noGrp="1" noChangeArrowheads="1"/>
          </p:cNvSpPr>
          <p:nvPr>
            <p:ph type="title"/>
          </p:nvPr>
        </p:nvSpPr>
        <p:spPr/>
        <p:txBody>
          <a:bodyPr/>
          <a:lstStyle/>
          <a:p>
            <a:r>
              <a:rPr lang="en-US"/>
              <a:t>Designing for Eye Appeal</a:t>
            </a:r>
          </a:p>
        </p:txBody>
      </p:sp>
      <p:sp>
        <p:nvSpPr>
          <p:cNvPr id="148483" name="Rectangle 3"/>
          <p:cNvSpPr>
            <a:spLocks noGrp="1" noChangeArrowheads="1"/>
          </p:cNvSpPr>
          <p:nvPr>
            <p:ph type="body" sz="half" idx="1"/>
          </p:nvPr>
        </p:nvSpPr>
        <p:spPr/>
        <p:txBody>
          <a:bodyPr/>
          <a:lstStyle/>
          <a:p>
            <a:r>
              <a:rPr lang="en-US"/>
              <a:t>Cool colors</a:t>
            </a:r>
          </a:p>
          <a:p>
            <a:pPr lvl="1"/>
            <a:r>
              <a:rPr lang="en-US"/>
              <a:t>Blue, green, violet</a:t>
            </a:r>
          </a:p>
          <a:p>
            <a:pPr lvl="1"/>
            <a:r>
              <a:rPr lang="en-US"/>
              <a:t>Business-like, detached</a:t>
            </a:r>
          </a:p>
          <a:p>
            <a:r>
              <a:rPr lang="en-US"/>
              <a:t>Warm colors</a:t>
            </a:r>
          </a:p>
          <a:p>
            <a:pPr lvl="1"/>
            <a:r>
              <a:rPr lang="en-US"/>
              <a:t>Red, yellow, orange</a:t>
            </a:r>
          </a:p>
          <a:p>
            <a:pPr lvl="1"/>
            <a:r>
              <a:rPr lang="en-US"/>
              <a:t>Fiery, provocative</a:t>
            </a:r>
          </a:p>
        </p:txBody>
      </p:sp>
      <p:pic>
        <p:nvPicPr>
          <p:cNvPr id="148484" name="Picture 4" descr="12part"/>
          <p:cNvPicPr>
            <a:picLocks noGrp="1" noChangeAspect="1" noChangeArrowheads="1"/>
          </p:cNvPicPr>
          <p:nvPr>
            <p:ph sz="quarter" idx="2"/>
          </p:nvPr>
        </p:nvPicPr>
        <p:blipFill>
          <a:blip r:embed="rId2" cstate="print"/>
          <a:srcRect/>
          <a:stretch>
            <a:fillRect/>
          </a:stretch>
        </p:blipFill>
        <p:spPr>
          <a:xfrm>
            <a:off x="5105400" y="2438400"/>
            <a:ext cx="3692525" cy="3692525"/>
          </a:xfrm>
          <a:noFill/>
          <a:ln/>
        </p:spPr>
      </p:pic>
      <p:sp>
        <p:nvSpPr>
          <p:cNvPr id="148493" name="Line 13"/>
          <p:cNvSpPr>
            <a:spLocks noChangeShapeType="1"/>
          </p:cNvSpPr>
          <p:nvPr/>
        </p:nvSpPr>
        <p:spPr bwMode="auto">
          <a:xfrm>
            <a:off x="6953250" y="2333625"/>
            <a:ext cx="0" cy="1981200"/>
          </a:xfrm>
          <a:prstGeom prst="line">
            <a:avLst/>
          </a:prstGeom>
          <a:noFill/>
          <a:ln w="38100">
            <a:solidFill>
              <a:schemeClr val="tx1"/>
            </a:solidFill>
            <a:round/>
            <a:headEnd/>
            <a:tailEnd/>
          </a:ln>
          <a:effectLst/>
        </p:spPr>
        <p:txBody>
          <a:bodyPr/>
          <a:lstStyle/>
          <a:p>
            <a:endParaRPr lang="en-US"/>
          </a:p>
        </p:txBody>
      </p:sp>
      <p:sp>
        <p:nvSpPr>
          <p:cNvPr id="148494" name="Line 14"/>
          <p:cNvSpPr>
            <a:spLocks noChangeShapeType="1"/>
          </p:cNvSpPr>
          <p:nvPr/>
        </p:nvSpPr>
        <p:spPr bwMode="auto">
          <a:xfrm>
            <a:off x="6953250" y="4310063"/>
            <a:ext cx="990600" cy="1676400"/>
          </a:xfrm>
          <a:prstGeom prst="line">
            <a:avLst/>
          </a:prstGeom>
          <a:noFill/>
          <a:ln w="38100">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AutoShape 2"/>
          <p:cNvSpPr>
            <a:spLocks noGrp="1" noChangeArrowheads="1"/>
          </p:cNvSpPr>
          <p:nvPr>
            <p:ph type="title"/>
          </p:nvPr>
        </p:nvSpPr>
        <p:spPr/>
        <p:txBody>
          <a:bodyPr/>
          <a:lstStyle/>
          <a:p>
            <a:r>
              <a:rPr lang="en-US"/>
              <a:t>Designing for Eye Appeal</a:t>
            </a:r>
          </a:p>
        </p:txBody>
      </p:sp>
      <p:sp>
        <p:nvSpPr>
          <p:cNvPr id="150531" name="Rectangle 3"/>
          <p:cNvSpPr>
            <a:spLocks noGrp="1" noChangeArrowheads="1"/>
          </p:cNvSpPr>
          <p:nvPr>
            <p:ph type="body" sz="half" idx="1"/>
          </p:nvPr>
        </p:nvSpPr>
        <p:spPr>
          <a:xfrm>
            <a:off x="838200" y="2362200"/>
            <a:ext cx="4800600" cy="3724275"/>
          </a:xfrm>
        </p:spPr>
        <p:txBody>
          <a:bodyPr/>
          <a:lstStyle/>
          <a:p>
            <a:r>
              <a:rPr lang="en-US"/>
              <a:t>Complementary colors</a:t>
            </a:r>
          </a:p>
          <a:p>
            <a:pPr lvl="1"/>
            <a:r>
              <a:rPr lang="en-US"/>
              <a:t>Opposite each other</a:t>
            </a:r>
          </a:p>
          <a:p>
            <a:pPr lvl="1"/>
            <a:r>
              <a:rPr lang="en-US"/>
              <a:t>Maximum contrast</a:t>
            </a:r>
          </a:p>
        </p:txBody>
      </p:sp>
      <p:pic>
        <p:nvPicPr>
          <p:cNvPr id="150532" name="Picture 4" descr="12part"/>
          <p:cNvPicPr>
            <a:picLocks noGrp="1" noChangeAspect="1" noChangeArrowheads="1"/>
          </p:cNvPicPr>
          <p:nvPr>
            <p:ph sz="half" idx="2"/>
          </p:nvPr>
        </p:nvPicPr>
        <p:blipFill>
          <a:blip r:embed="rId2" cstate="print"/>
          <a:srcRect/>
          <a:stretch>
            <a:fillRect/>
          </a:stretch>
        </p:blipFill>
        <p:spPr>
          <a:xfrm>
            <a:off x="5562600" y="2819400"/>
            <a:ext cx="3124200" cy="3124200"/>
          </a:xfrm>
          <a:noFill/>
          <a:ln/>
        </p:spPr>
      </p:pic>
      <p:sp>
        <p:nvSpPr>
          <p:cNvPr id="150533" name="Line 5"/>
          <p:cNvSpPr>
            <a:spLocks noChangeShapeType="1"/>
          </p:cNvSpPr>
          <p:nvPr/>
        </p:nvSpPr>
        <p:spPr bwMode="auto">
          <a:xfrm>
            <a:off x="6934200" y="3657600"/>
            <a:ext cx="381000" cy="1447800"/>
          </a:xfrm>
          <a:prstGeom prst="line">
            <a:avLst/>
          </a:prstGeom>
          <a:noFill/>
          <a:ln w="57150">
            <a:solidFill>
              <a:schemeClr val="bg1"/>
            </a:solidFill>
            <a:round/>
            <a:headEnd type="triangle" w="med" len="me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AutoShape 2"/>
          <p:cNvSpPr>
            <a:spLocks noGrp="1" noChangeArrowheads="1"/>
          </p:cNvSpPr>
          <p:nvPr>
            <p:ph type="title"/>
          </p:nvPr>
        </p:nvSpPr>
        <p:spPr/>
        <p:txBody>
          <a:bodyPr/>
          <a:lstStyle/>
          <a:p>
            <a:r>
              <a:rPr lang="en-US"/>
              <a:t>Designing for Eye Appeal</a:t>
            </a:r>
          </a:p>
        </p:txBody>
      </p:sp>
      <p:sp>
        <p:nvSpPr>
          <p:cNvPr id="153603" name="Rectangle 3"/>
          <p:cNvSpPr>
            <a:spLocks noGrp="1" noChangeArrowheads="1"/>
          </p:cNvSpPr>
          <p:nvPr>
            <p:ph type="body" sz="half" idx="1"/>
          </p:nvPr>
        </p:nvSpPr>
        <p:spPr>
          <a:xfrm>
            <a:off x="838200" y="2362200"/>
            <a:ext cx="4800600" cy="3724275"/>
          </a:xfrm>
        </p:spPr>
        <p:txBody>
          <a:bodyPr/>
          <a:lstStyle/>
          <a:p>
            <a:r>
              <a:rPr lang="en-US"/>
              <a:t>Analogous colors</a:t>
            </a:r>
          </a:p>
          <a:p>
            <a:pPr lvl="1"/>
            <a:r>
              <a:rPr lang="en-US"/>
              <a:t>3 adjacent colors</a:t>
            </a:r>
          </a:p>
        </p:txBody>
      </p:sp>
      <p:pic>
        <p:nvPicPr>
          <p:cNvPr id="153604" name="Picture 4" descr="12part"/>
          <p:cNvPicPr>
            <a:picLocks noGrp="1" noChangeAspect="1" noChangeArrowheads="1"/>
          </p:cNvPicPr>
          <p:nvPr>
            <p:ph sz="half" idx="2"/>
          </p:nvPr>
        </p:nvPicPr>
        <p:blipFill>
          <a:blip r:embed="rId2" cstate="print"/>
          <a:srcRect/>
          <a:stretch>
            <a:fillRect/>
          </a:stretch>
        </p:blipFill>
        <p:spPr>
          <a:xfrm>
            <a:off x="5562600" y="2819400"/>
            <a:ext cx="3124200" cy="3124200"/>
          </a:xfrm>
          <a:noFill/>
          <a:ln/>
        </p:spPr>
      </p:pic>
      <p:sp>
        <p:nvSpPr>
          <p:cNvPr id="153605" name="Line 5"/>
          <p:cNvSpPr>
            <a:spLocks noChangeShapeType="1"/>
          </p:cNvSpPr>
          <p:nvPr/>
        </p:nvSpPr>
        <p:spPr bwMode="auto">
          <a:xfrm flipH="1" flipV="1">
            <a:off x="6705600" y="3886200"/>
            <a:ext cx="419100" cy="520700"/>
          </a:xfrm>
          <a:prstGeom prst="line">
            <a:avLst/>
          </a:prstGeom>
          <a:noFill/>
          <a:ln w="57150">
            <a:solidFill>
              <a:schemeClr val="bg1"/>
            </a:solidFill>
            <a:round/>
            <a:headEnd/>
            <a:tailEnd type="triangle" w="med" len="med"/>
          </a:ln>
          <a:effectLst/>
        </p:spPr>
        <p:txBody>
          <a:bodyPr/>
          <a:lstStyle/>
          <a:p>
            <a:endParaRPr lang="en-US"/>
          </a:p>
        </p:txBody>
      </p:sp>
      <p:sp>
        <p:nvSpPr>
          <p:cNvPr id="153606" name="Line 6"/>
          <p:cNvSpPr>
            <a:spLocks noChangeShapeType="1"/>
          </p:cNvSpPr>
          <p:nvPr/>
        </p:nvSpPr>
        <p:spPr bwMode="auto">
          <a:xfrm flipH="1" flipV="1">
            <a:off x="7004050" y="3790950"/>
            <a:ext cx="111125" cy="603250"/>
          </a:xfrm>
          <a:prstGeom prst="line">
            <a:avLst/>
          </a:prstGeom>
          <a:noFill/>
          <a:ln w="57150">
            <a:solidFill>
              <a:schemeClr val="bg1"/>
            </a:solidFill>
            <a:round/>
            <a:headEnd/>
            <a:tailEnd type="triangle" w="med" len="med"/>
          </a:ln>
          <a:effectLst/>
        </p:spPr>
        <p:txBody>
          <a:bodyPr/>
          <a:lstStyle/>
          <a:p>
            <a:endParaRPr lang="en-US"/>
          </a:p>
        </p:txBody>
      </p:sp>
      <p:sp>
        <p:nvSpPr>
          <p:cNvPr id="153607" name="Line 7"/>
          <p:cNvSpPr>
            <a:spLocks noChangeShapeType="1"/>
          </p:cNvSpPr>
          <p:nvPr/>
        </p:nvSpPr>
        <p:spPr bwMode="auto">
          <a:xfrm flipV="1">
            <a:off x="7118350" y="3784600"/>
            <a:ext cx="196850" cy="623888"/>
          </a:xfrm>
          <a:prstGeom prst="line">
            <a:avLst/>
          </a:prstGeom>
          <a:noFill/>
          <a:ln w="57150">
            <a:solidFill>
              <a:schemeClr val="bg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AutoShape 2"/>
          <p:cNvSpPr>
            <a:spLocks noGrp="1" noChangeArrowheads="1"/>
          </p:cNvSpPr>
          <p:nvPr>
            <p:ph type="title"/>
          </p:nvPr>
        </p:nvSpPr>
        <p:spPr/>
        <p:txBody>
          <a:bodyPr/>
          <a:lstStyle/>
          <a:p>
            <a:r>
              <a:rPr lang="en-US"/>
              <a:t>Sidebar: Colors</a:t>
            </a:r>
          </a:p>
        </p:txBody>
      </p:sp>
      <p:sp>
        <p:nvSpPr>
          <p:cNvPr id="181251" name="Rectangle 3"/>
          <p:cNvSpPr>
            <a:spLocks noGrp="1" noChangeArrowheads="1"/>
          </p:cNvSpPr>
          <p:nvPr>
            <p:ph type="body" idx="1"/>
          </p:nvPr>
        </p:nvSpPr>
        <p:spPr/>
        <p:txBody>
          <a:bodyPr/>
          <a:lstStyle/>
          <a:p>
            <a:r>
              <a:rPr lang="en-US" dirty="0">
                <a:hlinkClick r:id="rId2"/>
              </a:rPr>
              <a:t>Traditional Primary Colors - Paint</a:t>
            </a:r>
            <a:endParaRPr lang="en-US" dirty="0"/>
          </a:p>
          <a:p>
            <a:r>
              <a:rPr lang="en-US" dirty="0">
                <a:hlinkClick r:id="rId3"/>
              </a:rPr>
              <a:t>Paint Colors - Inkjet</a:t>
            </a:r>
            <a:endParaRPr lang="en-US" dirty="0"/>
          </a:p>
          <a:p>
            <a:pPr lvl="1"/>
            <a:r>
              <a:rPr lang="en-US" dirty="0"/>
              <a:t>Mixing Paints</a:t>
            </a:r>
          </a:p>
          <a:p>
            <a:r>
              <a:rPr lang="en-US" dirty="0">
                <a:hlinkClick r:id="rId4"/>
              </a:rPr>
              <a:t>Light Colors</a:t>
            </a:r>
            <a:endParaRPr lang="en-US" dirty="0"/>
          </a:p>
          <a:p>
            <a:pPr lvl="1"/>
            <a:r>
              <a:rPr lang="en-US" dirty="0"/>
              <a:t>Mixing lights</a:t>
            </a:r>
          </a:p>
          <a:p>
            <a:r>
              <a:rPr lang="en-US" dirty="0">
                <a:hlinkClick r:id="rId5"/>
              </a:rPr>
              <a:t>Color Information</a:t>
            </a:r>
            <a:endParaRPr lang="en-US" dirty="0"/>
          </a:p>
          <a:p>
            <a:pPr lvl="1"/>
            <a:r>
              <a:rPr lang="en-US" dirty="0"/>
              <a:t>Monitor vs. Printing</a:t>
            </a:r>
          </a:p>
          <a:p>
            <a:pPr lvl="1"/>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AutoShape 2"/>
          <p:cNvSpPr>
            <a:spLocks noGrp="1" noChangeArrowheads="1"/>
          </p:cNvSpPr>
          <p:nvPr>
            <p:ph type="title"/>
          </p:nvPr>
        </p:nvSpPr>
        <p:spPr/>
        <p:txBody>
          <a:bodyPr/>
          <a:lstStyle/>
          <a:p>
            <a:r>
              <a:rPr lang="en-US"/>
              <a:t>Designing for Eye Appeal</a:t>
            </a:r>
          </a:p>
        </p:txBody>
      </p:sp>
      <p:sp>
        <p:nvSpPr>
          <p:cNvPr id="154627" name="Rectangle 3"/>
          <p:cNvSpPr>
            <a:spLocks noGrp="1" noChangeArrowheads="1"/>
          </p:cNvSpPr>
          <p:nvPr>
            <p:ph type="body" sz="half" idx="1"/>
          </p:nvPr>
        </p:nvSpPr>
        <p:spPr>
          <a:xfrm>
            <a:off x="838200" y="2362200"/>
            <a:ext cx="4800600" cy="3724275"/>
          </a:xfrm>
        </p:spPr>
        <p:txBody>
          <a:bodyPr/>
          <a:lstStyle/>
          <a:p>
            <a:r>
              <a:rPr lang="en-US" dirty="0"/>
              <a:t>Shade</a:t>
            </a:r>
          </a:p>
          <a:p>
            <a:pPr lvl="1"/>
            <a:r>
              <a:rPr lang="en-US" dirty="0"/>
              <a:t>Add black</a:t>
            </a:r>
          </a:p>
          <a:p>
            <a:r>
              <a:rPr lang="en-US" dirty="0"/>
              <a:t>Tint</a:t>
            </a:r>
          </a:p>
          <a:p>
            <a:pPr lvl="1"/>
            <a:r>
              <a:rPr lang="en-US" dirty="0"/>
              <a:t>Add white</a:t>
            </a:r>
          </a:p>
          <a:p>
            <a:r>
              <a:rPr lang="en-US" dirty="0"/>
              <a:t>About color in </a:t>
            </a:r>
            <a:r>
              <a:rPr lang="en-US" dirty="0">
                <a:hlinkClick r:id="rId2"/>
              </a:rPr>
              <a:t>general</a:t>
            </a:r>
            <a:endParaRPr lang="en-US" dirty="0"/>
          </a:p>
        </p:txBody>
      </p:sp>
      <p:pic>
        <p:nvPicPr>
          <p:cNvPr id="154633" name="Picture 9"/>
          <p:cNvPicPr>
            <a:picLocks noGrp="1" noChangeAspect="1" noChangeArrowheads="1"/>
          </p:cNvPicPr>
          <p:nvPr>
            <p:ph sz="half" idx="2"/>
          </p:nvPr>
        </p:nvPicPr>
        <p:blipFill>
          <a:blip r:embed="rId3" cstate="print"/>
          <a:srcRect l="37143" t="26508" r="37207" b="32019"/>
          <a:stretch>
            <a:fillRect/>
          </a:stretch>
        </p:blipFill>
        <p:spPr>
          <a:xfrm>
            <a:off x="5334000" y="2362200"/>
            <a:ext cx="3179763" cy="4111625"/>
          </a:xfrm>
          <a:noFill/>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AutoShape 2"/>
          <p:cNvSpPr>
            <a:spLocks noGrp="1" noChangeArrowheads="1"/>
          </p:cNvSpPr>
          <p:nvPr>
            <p:ph type="title"/>
          </p:nvPr>
        </p:nvSpPr>
        <p:spPr/>
        <p:txBody>
          <a:bodyPr/>
          <a:lstStyle/>
          <a:p>
            <a:r>
              <a:rPr lang="en-US"/>
              <a:t>Designing for Eye Appeal</a:t>
            </a:r>
          </a:p>
        </p:txBody>
      </p:sp>
      <p:sp>
        <p:nvSpPr>
          <p:cNvPr id="155651" name="Rectangle 3"/>
          <p:cNvSpPr>
            <a:spLocks noGrp="1" noChangeArrowheads="1"/>
          </p:cNvSpPr>
          <p:nvPr>
            <p:ph type="body" idx="1"/>
          </p:nvPr>
        </p:nvSpPr>
        <p:spPr/>
        <p:txBody>
          <a:bodyPr/>
          <a:lstStyle/>
          <a:p>
            <a:r>
              <a:rPr lang="en-US" dirty="0"/>
              <a:t>Frames</a:t>
            </a:r>
          </a:p>
          <a:p>
            <a:pPr lvl="1"/>
            <a:r>
              <a:rPr lang="en-US" dirty="0"/>
              <a:t>Divide a single browser window into separate, independent windows</a:t>
            </a:r>
          </a:p>
          <a:p>
            <a:pPr lvl="1"/>
            <a:r>
              <a:rPr lang="en-US" dirty="0"/>
              <a:t>Keep certain elements </a:t>
            </a:r>
            <a:r>
              <a:rPr lang="en-US" dirty="0" smtClean="0"/>
              <a:t>(such as menus</a:t>
            </a:r>
            <a:r>
              <a:rPr lang="en-US" dirty="0"/>
              <a:t>):</a:t>
            </a:r>
          </a:p>
          <a:p>
            <a:pPr lvl="2"/>
            <a:r>
              <a:rPr lang="en-US" dirty="0"/>
              <a:t>always visible and </a:t>
            </a:r>
          </a:p>
          <a:p>
            <a:pPr lvl="2"/>
            <a:r>
              <a:rPr lang="en-US" dirty="0"/>
              <a:t>in the same place</a:t>
            </a:r>
          </a:p>
          <a:p>
            <a:pPr lvl="1"/>
            <a:r>
              <a:rPr lang="en-US" dirty="0"/>
              <a:t>Maintain identify (title on every page)</a:t>
            </a:r>
          </a:p>
          <a:p>
            <a:pPr lvl="1"/>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AutoShape 2"/>
          <p:cNvSpPr>
            <a:spLocks noGrp="1" noChangeArrowheads="1"/>
          </p:cNvSpPr>
          <p:nvPr>
            <p:ph type="title"/>
          </p:nvPr>
        </p:nvSpPr>
        <p:spPr/>
        <p:txBody>
          <a:bodyPr/>
          <a:lstStyle/>
          <a:p>
            <a:r>
              <a:rPr lang="en-US"/>
              <a:t>Designing for Eye Appeal</a:t>
            </a:r>
          </a:p>
        </p:txBody>
      </p:sp>
      <p:sp>
        <p:nvSpPr>
          <p:cNvPr id="156675" name="Rectangle 3"/>
          <p:cNvSpPr>
            <a:spLocks noGrp="1" noChangeArrowheads="1"/>
          </p:cNvSpPr>
          <p:nvPr>
            <p:ph type="body" idx="1"/>
          </p:nvPr>
        </p:nvSpPr>
        <p:spPr>
          <a:xfrm>
            <a:off x="838200" y="2362200"/>
            <a:ext cx="7693025" cy="4114800"/>
          </a:xfrm>
        </p:spPr>
        <p:txBody>
          <a:bodyPr/>
          <a:lstStyle/>
          <a:p>
            <a:pPr>
              <a:lnSpc>
                <a:spcPct val="90000"/>
              </a:lnSpc>
            </a:pPr>
            <a:r>
              <a:rPr lang="en-US"/>
              <a:t>Scrolling</a:t>
            </a:r>
          </a:p>
          <a:p>
            <a:pPr lvl="1">
              <a:lnSpc>
                <a:spcPct val="90000"/>
              </a:lnSpc>
            </a:pPr>
            <a:r>
              <a:rPr lang="en-US"/>
              <a:t>Inefficient process (requires too many steps)</a:t>
            </a:r>
          </a:p>
          <a:p>
            <a:pPr lvl="1">
              <a:lnSpc>
                <a:spcPct val="90000"/>
              </a:lnSpc>
            </a:pPr>
            <a:r>
              <a:rPr lang="en-US"/>
              <a:t>Web pages are more like TVs than newspapers</a:t>
            </a:r>
          </a:p>
          <a:p>
            <a:pPr>
              <a:lnSpc>
                <a:spcPct val="90000"/>
              </a:lnSpc>
            </a:pPr>
            <a:r>
              <a:rPr lang="en-US"/>
              <a:t>User control</a:t>
            </a:r>
          </a:p>
          <a:p>
            <a:pPr lvl="1">
              <a:lnSpc>
                <a:spcPct val="90000"/>
              </a:lnSpc>
            </a:pPr>
            <a:r>
              <a:rPr lang="en-US"/>
              <a:t>24-hour, all-you-can-eat buffet</a:t>
            </a:r>
          </a:p>
          <a:p>
            <a:pPr lvl="1">
              <a:lnSpc>
                <a:spcPct val="90000"/>
              </a:lnSpc>
            </a:pPr>
            <a:r>
              <a:rPr lang="en-US"/>
              <a:t>“Life is short, start with dessert”</a:t>
            </a:r>
          </a:p>
          <a:p>
            <a:pPr>
              <a:lnSpc>
                <a:spcPct val="90000"/>
              </a:lnSpc>
            </a:pPr>
            <a:r>
              <a:rPr lang="en-US"/>
              <a:t>Simplicity and courtesy</a:t>
            </a:r>
          </a:p>
          <a:p>
            <a:pPr lvl="1">
              <a:lnSpc>
                <a:spcPct val="90000"/>
              </a:lnSpc>
            </a:pPr>
            <a:r>
              <a:rPr lang="en-US"/>
              <a:t>Straight-forward designs</a:t>
            </a:r>
          </a:p>
          <a:p>
            <a:pPr lvl="1">
              <a:lnSpc>
                <a:spcPct val="90000"/>
              </a:lnSpc>
            </a:pPr>
            <a:r>
              <a:rPr lang="en-US"/>
              <a:t>Make sense to the user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AutoShape 2"/>
          <p:cNvSpPr>
            <a:spLocks noGrp="1" noChangeArrowheads="1"/>
          </p:cNvSpPr>
          <p:nvPr>
            <p:ph type="title"/>
          </p:nvPr>
        </p:nvSpPr>
        <p:spPr/>
        <p:txBody>
          <a:bodyPr/>
          <a:lstStyle/>
          <a:p>
            <a:r>
              <a:rPr lang="en-US"/>
              <a:t>Observing and Critiquing</a:t>
            </a:r>
          </a:p>
        </p:txBody>
      </p:sp>
      <p:sp>
        <p:nvSpPr>
          <p:cNvPr id="87043" name="Rectangle 3"/>
          <p:cNvSpPr>
            <a:spLocks noGrp="1" noChangeArrowheads="1"/>
          </p:cNvSpPr>
          <p:nvPr>
            <p:ph type="body" idx="1"/>
          </p:nvPr>
        </p:nvSpPr>
        <p:spPr/>
        <p:txBody>
          <a:bodyPr/>
          <a:lstStyle/>
          <a:p>
            <a:r>
              <a:rPr lang="en-US"/>
              <a:t>Feedback and Interaction</a:t>
            </a:r>
          </a:p>
          <a:p>
            <a:pPr lvl="1"/>
            <a:r>
              <a:rPr lang="en-US"/>
              <a:t>Forms</a:t>
            </a:r>
          </a:p>
          <a:p>
            <a:pPr lvl="1"/>
            <a:r>
              <a:rPr lang="en-US"/>
              <a:t>Discussion forums</a:t>
            </a:r>
          </a:p>
          <a:p>
            <a:pPr lvl="1"/>
            <a:r>
              <a:rPr lang="en-US"/>
              <a:t>Chat rooms</a:t>
            </a:r>
          </a:p>
          <a:p>
            <a:pPr lvl="1"/>
            <a:r>
              <a:rPr lang="en-US"/>
              <a:t>Other?</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AutoShape 2"/>
          <p:cNvSpPr>
            <a:spLocks noGrp="1" noChangeArrowheads="1"/>
          </p:cNvSpPr>
          <p:nvPr>
            <p:ph type="title"/>
          </p:nvPr>
        </p:nvSpPr>
        <p:spPr>
          <a:xfrm>
            <a:off x="762000" y="762000"/>
            <a:ext cx="8153400" cy="1143000"/>
          </a:xfrm>
        </p:spPr>
        <p:txBody>
          <a:bodyPr/>
          <a:lstStyle/>
          <a:p>
            <a:r>
              <a:rPr lang="en-US"/>
              <a:t>Sketching, Prototyping, and Testing</a:t>
            </a:r>
          </a:p>
        </p:txBody>
      </p:sp>
      <p:sp>
        <p:nvSpPr>
          <p:cNvPr id="157699" name="Rectangle 3"/>
          <p:cNvSpPr>
            <a:spLocks noGrp="1" noChangeArrowheads="1"/>
          </p:cNvSpPr>
          <p:nvPr>
            <p:ph type="body" idx="1"/>
          </p:nvPr>
        </p:nvSpPr>
        <p:spPr/>
        <p:txBody>
          <a:bodyPr/>
          <a:lstStyle/>
          <a:p>
            <a:r>
              <a:rPr lang="en-US"/>
              <a:t>Sketching</a:t>
            </a:r>
          </a:p>
          <a:p>
            <a:pPr lvl="1"/>
            <a:r>
              <a:rPr lang="en-US"/>
              <a:t>Do it </a:t>
            </a:r>
          </a:p>
          <a:p>
            <a:pPr lvl="2"/>
            <a:r>
              <a:rPr lang="en-US"/>
              <a:t>Paper</a:t>
            </a:r>
          </a:p>
          <a:p>
            <a:pPr lvl="2"/>
            <a:r>
              <a:rPr lang="en-US"/>
              <a:t>Whiteboard</a:t>
            </a:r>
          </a:p>
          <a:p>
            <a:pPr lvl="2"/>
            <a:r>
              <a:rPr lang="en-US"/>
              <a:t>Word</a:t>
            </a:r>
          </a:p>
          <a:p>
            <a:pPr lvl="2"/>
            <a:r>
              <a:rPr lang="en-US"/>
              <a:t>Photoshop</a:t>
            </a:r>
          </a:p>
          <a:p>
            <a:pPr lvl="2"/>
            <a:r>
              <a:rPr lang="en-US"/>
              <a:t>Paint!</a:t>
            </a:r>
          </a:p>
        </p:txBody>
      </p:sp>
      <p:pic>
        <p:nvPicPr>
          <p:cNvPr id="149506" name="Picture 2"/>
          <p:cNvPicPr>
            <a:picLocks noChangeAspect="1" noChangeArrowheads="1"/>
          </p:cNvPicPr>
          <p:nvPr/>
        </p:nvPicPr>
        <p:blipFill>
          <a:blip r:embed="rId2" cstate="print"/>
          <a:srcRect/>
          <a:stretch>
            <a:fillRect/>
          </a:stretch>
        </p:blipFill>
        <p:spPr bwMode="auto">
          <a:xfrm>
            <a:off x="5257800" y="2819400"/>
            <a:ext cx="3352800" cy="26103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AutoShape 2"/>
          <p:cNvSpPr>
            <a:spLocks noGrp="1" noChangeArrowheads="1"/>
          </p:cNvSpPr>
          <p:nvPr>
            <p:ph type="title"/>
          </p:nvPr>
        </p:nvSpPr>
        <p:spPr>
          <a:xfrm>
            <a:off x="762000" y="762000"/>
            <a:ext cx="8153400" cy="1143000"/>
          </a:xfrm>
        </p:spPr>
        <p:txBody>
          <a:bodyPr/>
          <a:lstStyle/>
          <a:p>
            <a:r>
              <a:rPr lang="en-US"/>
              <a:t>Sketching, Prototyping, and Testing</a:t>
            </a:r>
          </a:p>
        </p:txBody>
      </p:sp>
      <p:sp>
        <p:nvSpPr>
          <p:cNvPr id="182275" name="Rectangle 3"/>
          <p:cNvSpPr>
            <a:spLocks noGrp="1" noChangeArrowheads="1"/>
          </p:cNvSpPr>
          <p:nvPr>
            <p:ph type="body" idx="1"/>
          </p:nvPr>
        </p:nvSpPr>
        <p:spPr/>
        <p:txBody>
          <a:bodyPr/>
          <a:lstStyle/>
          <a:p>
            <a:r>
              <a:rPr lang="en-US"/>
              <a:t>Prototyping</a:t>
            </a:r>
          </a:p>
          <a:p>
            <a:pPr lvl="1"/>
            <a:r>
              <a:rPr lang="en-US"/>
              <a:t>Excellent way to test concept</a:t>
            </a:r>
          </a:p>
          <a:p>
            <a:pPr lvl="1"/>
            <a:r>
              <a:rPr lang="en-US"/>
              <a:t>Don’t be pressured to turn prototype into final product!</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AutoShape 2"/>
          <p:cNvSpPr>
            <a:spLocks noGrp="1" noChangeArrowheads="1"/>
          </p:cNvSpPr>
          <p:nvPr>
            <p:ph type="title"/>
          </p:nvPr>
        </p:nvSpPr>
        <p:spPr>
          <a:xfrm>
            <a:off x="762000" y="762000"/>
            <a:ext cx="8229600" cy="1143000"/>
          </a:xfrm>
        </p:spPr>
        <p:txBody>
          <a:bodyPr/>
          <a:lstStyle/>
          <a:p>
            <a:r>
              <a:rPr lang="en-US"/>
              <a:t>Sketching, Prototyping, and Testing</a:t>
            </a:r>
          </a:p>
        </p:txBody>
      </p:sp>
      <p:sp>
        <p:nvSpPr>
          <p:cNvPr id="158723" name="Rectangle 3"/>
          <p:cNvSpPr>
            <a:spLocks noGrp="1" noChangeArrowheads="1"/>
          </p:cNvSpPr>
          <p:nvPr>
            <p:ph type="body" idx="1"/>
          </p:nvPr>
        </p:nvSpPr>
        <p:spPr/>
        <p:txBody>
          <a:bodyPr/>
          <a:lstStyle/>
          <a:p>
            <a:r>
              <a:rPr lang="en-US"/>
              <a:t>Testing</a:t>
            </a:r>
          </a:p>
          <a:p>
            <a:pPr lvl="1"/>
            <a:r>
              <a:rPr lang="en-US"/>
              <a:t>Select reviewers</a:t>
            </a:r>
          </a:p>
          <a:p>
            <a:pPr lvl="2"/>
            <a:r>
              <a:rPr lang="en-US"/>
              <a:t>Sponsor</a:t>
            </a:r>
          </a:p>
          <a:p>
            <a:pPr lvl="2"/>
            <a:r>
              <a:rPr lang="en-US"/>
              <a:t>Audience</a:t>
            </a:r>
          </a:p>
          <a:p>
            <a:pPr lvl="2"/>
            <a:r>
              <a:rPr lang="en-US"/>
              <a:t>Colleague</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AutoShape 2"/>
          <p:cNvSpPr>
            <a:spLocks noGrp="1" noChangeArrowheads="1"/>
          </p:cNvSpPr>
          <p:nvPr>
            <p:ph type="title"/>
          </p:nvPr>
        </p:nvSpPr>
        <p:spPr>
          <a:xfrm>
            <a:off x="762000" y="762000"/>
            <a:ext cx="8229600" cy="1143000"/>
          </a:xfrm>
        </p:spPr>
        <p:txBody>
          <a:bodyPr/>
          <a:lstStyle/>
          <a:p>
            <a:r>
              <a:rPr lang="en-US"/>
              <a:t>Sketching, Prototyping, and Testing</a:t>
            </a:r>
          </a:p>
        </p:txBody>
      </p:sp>
      <p:sp>
        <p:nvSpPr>
          <p:cNvPr id="159747" name="Rectangle 3"/>
          <p:cNvSpPr>
            <a:spLocks noGrp="1" noChangeArrowheads="1"/>
          </p:cNvSpPr>
          <p:nvPr>
            <p:ph type="body" idx="1"/>
          </p:nvPr>
        </p:nvSpPr>
        <p:spPr/>
        <p:txBody>
          <a:bodyPr/>
          <a:lstStyle/>
          <a:p>
            <a:r>
              <a:rPr lang="en-US"/>
              <a:t>Testing</a:t>
            </a:r>
          </a:p>
          <a:p>
            <a:pPr lvl="1"/>
            <a:r>
              <a:rPr lang="en-US">
                <a:solidFill>
                  <a:srgbClr val="B2B2B2"/>
                </a:solidFill>
              </a:rPr>
              <a:t>Select reviewers</a:t>
            </a:r>
          </a:p>
          <a:p>
            <a:pPr lvl="1"/>
            <a:r>
              <a:rPr lang="en-US"/>
              <a:t>Explain the purpose of the site</a:t>
            </a:r>
          </a:p>
          <a:p>
            <a:pPr lvl="2"/>
            <a:r>
              <a:rPr lang="en-US"/>
              <a:t>Copy of Statement of Purpose</a:t>
            </a:r>
          </a:p>
          <a:p>
            <a:pPr lvl="2"/>
            <a:r>
              <a:rPr lang="en-US"/>
              <a:t>Explain special functions of site</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AutoShape 2"/>
          <p:cNvSpPr>
            <a:spLocks noGrp="1" noChangeArrowheads="1"/>
          </p:cNvSpPr>
          <p:nvPr>
            <p:ph type="title"/>
          </p:nvPr>
        </p:nvSpPr>
        <p:spPr>
          <a:xfrm>
            <a:off x="762000" y="762000"/>
            <a:ext cx="8229600" cy="1143000"/>
          </a:xfrm>
        </p:spPr>
        <p:txBody>
          <a:bodyPr/>
          <a:lstStyle/>
          <a:p>
            <a:r>
              <a:rPr lang="en-US"/>
              <a:t>Sketching, Prototyping, and Testing</a:t>
            </a:r>
          </a:p>
        </p:txBody>
      </p:sp>
      <p:sp>
        <p:nvSpPr>
          <p:cNvPr id="160771" name="Rectangle 3"/>
          <p:cNvSpPr>
            <a:spLocks noGrp="1" noChangeArrowheads="1"/>
          </p:cNvSpPr>
          <p:nvPr>
            <p:ph type="body" idx="1"/>
          </p:nvPr>
        </p:nvSpPr>
        <p:spPr/>
        <p:txBody>
          <a:bodyPr/>
          <a:lstStyle/>
          <a:p>
            <a:r>
              <a:rPr lang="en-US"/>
              <a:t>Testing</a:t>
            </a:r>
          </a:p>
          <a:p>
            <a:pPr lvl="1"/>
            <a:r>
              <a:rPr lang="en-US">
                <a:solidFill>
                  <a:srgbClr val="B2B2B2"/>
                </a:solidFill>
              </a:rPr>
              <a:t>Select reviewers</a:t>
            </a:r>
          </a:p>
          <a:p>
            <a:pPr lvl="1"/>
            <a:r>
              <a:rPr lang="en-US">
                <a:solidFill>
                  <a:srgbClr val="B2B2B2"/>
                </a:solidFill>
              </a:rPr>
              <a:t>Explain the purpose of the site</a:t>
            </a:r>
          </a:p>
          <a:p>
            <a:pPr lvl="1"/>
            <a:r>
              <a:rPr lang="en-US"/>
              <a:t>List of questions</a:t>
            </a:r>
          </a:p>
          <a:p>
            <a:pPr lvl="2"/>
            <a:r>
              <a:rPr lang="en-US"/>
              <a:t>Specific yet open-ended</a:t>
            </a:r>
          </a:p>
          <a:p>
            <a:pPr lvl="2"/>
            <a:r>
              <a:rPr lang="en-US"/>
              <a:t>“What might be added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AutoShape 2"/>
          <p:cNvSpPr>
            <a:spLocks noGrp="1" noChangeArrowheads="1"/>
          </p:cNvSpPr>
          <p:nvPr>
            <p:ph type="title"/>
          </p:nvPr>
        </p:nvSpPr>
        <p:spPr>
          <a:xfrm>
            <a:off x="762000" y="762000"/>
            <a:ext cx="8229600" cy="1143000"/>
          </a:xfrm>
        </p:spPr>
        <p:txBody>
          <a:bodyPr/>
          <a:lstStyle/>
          <a:p>
            <a:r>
              <a:rPr lang="en-US"/>
              <a:t>Sketching, Prototyping, and Testing</a:t>
            </a:r>
          </a:p>
        </p:txBody>
      </p:sp>
      <p:sp>
        <p:nvSpPr>
          <p:cNvPr id="161795" name="Rectangle 3"/>
          <p:cNvSpPr>
            <a:spLocks noGrp="1" noChangeArrowheads="1"/>
          </p:cNvSpPr>
          <p:nvPr>
            <p:ph type="body" idx="1"/>
          </p:nvPr>
        </p:nvSpPr>
        <p:spPr/>
        <p:txBody>
          <a:bodyPr/>
          <a:lstStyle/>
          <a:p>
            <a:r>
              <a:rPr lang="en-US"/>
              <a:t>Testing</a:t>
            </a:r>
          </a:p>
          <a:p>
            <a:pPr lvl="1"/>
            <a:r>
              <a:rPr lang="en-US">
                <a:solidFill>
                  <a:srgbClr val="B2B2B2"/>
                </a:solidFill>
              </a:rPr>
              <a:t>Select reviewers</a:t>
            </a:r>
          </a:p>
          <a:p>
            <a:pPr lvl="1"/>
            <a:r>
              <a:rPr lang="en-US">
                <a:solidFill>
                  <a:srgbClr val="B2B2B2"/>
                </a:solidFill>
              </a:rPr>
              <a:t>Explain the purpose of the site</a:t>
            </a:r>
          </a:p>
          <a:p>
            <a:pPr lvl="1"/>
            <a:r>
              <a:rPr lang="en-US">
                <a:solidFill>
                  <a:srgbClr val="B2B2B2"/>
                </a:solidFill>
              </a:rPr>
              <a:t>List of questions</a:t>
            </a:r>
          </a:p>
          <a:p>
            <a:pPr lvl="1"/>
            <a:r>
              <a:rPr lang="en-US"/>
              <a:t>Make it easy to respond</a:t>
            </a:r>
          </a:p>
          <a:p>
            <a:pPr lvl="2"/>
            <a:r>
              <a:rPr lang="en-US"/>
              <a:t>Post online form, take phone calls, self-addressed envelope to return surveys</a:t>
            </a:r>
          </a:p>
          <a:p>
            <a:pPr lvl="2"/>
            <a:r>
              <a:rPr lang="en-US"/>
              <a:t>Make simple Yes/No, scale of 1-5 type choices.</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AutoShape 2"/>
          <p:cNvSpPr>
            <a:spLocks noGrp="1" noChangeArrowheads="1"/>
          </p:cNvSpPr>
          <p:nvPr>
            <p:ph type="title"/>
          </p:nvPr>
        </p:nvSpPr>
        <p:spPr>
          <a:xfrm>
            <a:off x="762000" y="762000"/>
            <a:ext cx="8229600" cy="1143000"/>
          </a:xfrm>
        </p:spPr>
        <p:txBody>
          <a:bodyPr/>
          <a:lstStyle/>
          <a:p>
            <a:r>
              <a:rPr lang="en-US"/>
              <a:t>Sketching, Prototyping, and Testing</a:t>
            </a:r>
          </a:p>
        </p:txBody>
      </p:sp>
      <p:sp>
        <p:nvSpPr>
          <p:cNvPr id="162819" name="Rectangle 3"/>
          <p:cNvSpPr>
            <a:spLocks noGrp="1" noChangeArrowheads="1"/>
          </p:cNvSpPr>
          <p:nvPr>
            <p:ph type="body" idx="1"/>
          </p:nvPr>
        </p:nvSpPr>
        <p:spPr/>
        <p:txBody>
          <a:bodyPr/>
          <a:lstStyle/>
          <a:p>
            <a:r>
              <a:rPr lang="en-US"/>
              <a:t>Testing</a:t>
            </a:r>
          </a:p>
          <a:p>
            <a:pPr lvl="1"/>
            <a:r>
              <a:rPr lang="en-US">
                <a:solidFill>
                  <a:srgbClr val="B2B2B2"/>
                </a:solidFill>
              </a:rPr>
              <a:t>Select reviewers</a:t>
            </a:r>
          </a:p>
          <a:p>
            <a:pPr lvl="1"/>
            <a:r>
              <a:rPr lang="en-US">
                <a:solidFill>
                  <a:srgbClr val="B2B2B2"/>
                </a:solidFill>
              </a:rPr>
              <a:t>Explain the purpose of the site</a:t>
            </a:r>
          </a:p>
          <a:p>
            <a:pPr lvl="1"/>
            <a:r>
              <a:rPr lang="en-US">
                <a:solidFill>
                  <a:srgbClr val="B2B2B2"/>
                </a:solidFill>
              </a:rPr>
              <a:t>List of questions</a:t>
            </a:r>
          </a:p>
          <a:p>
            <a:pPr lvl="1"/>
            <a:r>
              <a:rPr lang="en-US">
                <a:solidFill>
                  <a:srgbClr val="B2B2B2"/>
                </a:solidFill>
              </a:rPr>
              <a:t>Make it easy to respond</a:t>
            </a:r>
          </a:p>
          <a:p>
            <a:pPr lvl="1"/>
            <a:r>
              <a:rPr lang="en-US"/>
              <a:t>Deliver package (go ahead and post site?)</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AutoShape 2"/>
          <p:cNvSpPr>
            <a:spLocks noGrp="1" noChangeArrowheads="1"/>
          </p:cNvSpPr>
          <p:nvPr>
            <p:ph type="title"/>
          </p:nvPr>
        </p:nvSpPr>
        <p:spPr>
          <a:xfrm>
            <a:off x="762000" y="762000"/>
            <a:ext cx="8229600" cy="1143000"/>
          </a:xfrm>
        </p:spPr>
        <p:txBody>
          <a:bodyPr/>
          <a:lstStyle/>
          <a:p>
            <a:r>
              <a:rPr lang="en-US"/>
              <a:t>Sketching, Prototyping, and Testing</a:t>
            </a:r>
          </a:p>
        </p:txBody>
      </p:sp>
      <p:sp>
        <p:nvSpPr>
          <p:cNvPr id="163843" name="Rectangle 3"/>
          <p:cNvSpPr>
            <a:spLocks noGrp="1" noChangeArrowheads="1"/>
          </p:cNvSpPr>
          <p:nvPr>
            <p:ph type="body" idx="1"/>
          </p:nvPr>
        </p:nvSpPr>
        <p:spPr/>
        <p:txBody>
          <a:bodyPr/>
          <a:lstStyle/>
          <a:p>
            <a:r>
              <a:rPr lang="en-US"/>
              <a:t>Testing</a:t>
            </a:r>
          </a:p>
          <a:p>
            <a:pPr lvl="1"/>
            <a:r>
              <a:rPr lang="en-US">
                <a:solidFill>
                  <a:srgbClr val="B2B2B2"/>
                </a:solidFill>
              </a:rPr>
              <a:t>Select reviewers</a:t>
            </a:r>
          </a:p>
          <a:p>
            <a:pPr lvl="1"/>
            <a:r>
              <a:rPr lang="en-US">
                <a:solidFill>
                  <a:srgbClr val="B2B2B2"/>
                </a:solidFill>
              </a:rPr>
              <a:t>Explain the purpose of the site</a:t>
            </a:r>
          </a:p>
          <a:p>
            <a:pPr lvl="1"/>
            <a:r>
              <a:rPr lang="en-US">
                <a:solidFill>
                  <a:srgbClr val="B2B2B2"/>
                </a:solidFill>
              </a:rPr>
              <a:t>List of questions</a:t>
            </a:r>
          </a:p>
          <a:p>
            <a:pPr lvl="1"/>
            <a:r>
              <a:rPr lang="en-US">
                <a:solidFill>
                  <a:srgbClr val="B2B2B2"/>
                </a:solidFill>
              </a:rPr>
              <a:t>Make it easy to respond</a:t>
            </a:r>
          </a:p>
          <a:p>
            <a:pPr lvl="1"/>
            <a:r>
              <a:rPr lang="en-US">
                <a:solidFill>
                  <a:srgbClr val="B2B2B2"/>
                </a:solidFill>
              </a:rPr>
              <a:t>Deliver package (go ahead and post site?)</a:t>
            </a:r>
          </a:p>
          <a:p>
            <a:pPr lvl="1"/>
            <a:r>
              <a:rPr lang="en-US"/>
              <a:t>Thank reviewers</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AutoShape 2"/>
          <p:cNvSpPr>
            <a:spLocks noGrp="1" noChangeArrowheads="1"/>
          </p:cNvSpPr>
          <p:nvPr>
            <p:ph type="title"/>
          </p:nvPr>
        </p:nvSpPr>
        <p:spPr>
          <a:xfrm>
            <a:off x="762000" y="762000"/>
            <a:ext cx="8229600" cy="1143000"/>
          </a:xfrm>
        </p:spPr>
        <p:txBody>
          <a:bodyPr/>
          <a:lstStyle/>
          <a:p>
            <a:r>
              <a:rPr lang="en-US"/>
              <a:t>Sketching, Prototyping, and Testing</a:t>
            </a:r>
          </a:p>
        </p:txBody>
      </p:sp>
      <p:sp>
        <p:nvSpPr>
          <p:cNvPr id="164867" name="Rectangle 3"/>
          <p:cNvSpPr>
            <a:spLocks noGrp="1" noChangeArrowheads="1"/>
          </p:cNvSpPr>
          <p:nvPr>
            <p:ph type="body" idx="1"/>
          </p:nvPr>
        </p:nvSpPr>
        <p:spPr/>
        <p:txBody>
          <a:bodyPr/>
          <a:lstStyle/>
          <a:p>
            <a:r>
              <a:rPr lang="en-US"/>
              <a:t>Testing</a:t>
            </a:r>
          </a:p>
          <a:p>
            <a:pPr lvl="1"/>
            <a:r>
              <a:rPr lang="en-US">
                <a:solidFill>
                  <a:srgbClr val="B2B2B2"/>
                </a:solidFill>
              </a:rPr>
              <a:t>Select reviewers</a:t>
            </a:r>
          </a:p>
          <a:p>
            <a:pPr lvl="1"/>
            <a:r>
              <a:rPr lang="en-US">
                <a:solidFill>
                  <a:srgbClr val="B2B2B2"/>
                </a:solidFill>
              </a:rPr>
              <a:t>Explain the purpose of the site</a:t>
            </a:r>
          </a:p>
          <a:p>
            <a:pPr lvl="1"/>
            <a:r>
              <a:rPr lang="en-US">
                <a:solidFill>
                  <a:srgbClr val="B2B2B2"/>
                </a:solidFill>
              </a:rPr>
              <a:t>List of questions</a:t>
            </a:r>
          </a:p>
          <a:p>
            <a:pPr lvl="1"/>
            <a:r>
              <a:rPr lang="en-US">
                <a:solidFill>
                  <a:srgbClr val="B2B2B2"/>
                </a:solidFill>
              </a:rPr>
              <a:t>Make it easy to respond</a:t>
            </a:r>
          </a:p>
          <a:p>
            <a:pPr lvl="1"/>
            <a:r>
              <a:rPr lang="en-US">
                <a:solidFill>
                  <a:srgbClr val="B2B2B2"/>
                </a:solidFill>
              </a:rPr>
              <a:t>Deliver package (go ahead and post site?)</a:t>
            </a:r>
          </a:p>
          <a:p>
            <a:pPr lvl="1"/>
            <a:r>
              <a:rPr lang="en-US">
                <a:solidFill>
                  <a:srgbClr val="B2B2B2"/>
                </a:solidFill>
              </a:rPr>
              <a:t>Thank reviewers</a:t>
            </a:r>
          </a:p>
          <a:p>
            <a:pPr lvl="1"/>
            <a:r>
              <a:rPr lang="en-US"/>
              <a:t>Consider all suggestions</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AutoShape 2"/>
          <p:cNvSpPr>
            <a:spLocks noGrp="1" noChangeArrowheads="1"/>
          </p:cNvSpPr>
          <p:nvPr>
            <p:ph type="title"/>
          </p:nvPr>
        </p:nvSpPr>
        <p:spPr>
          <a:xfrm>
            <a:off x="762000" y="762000"/>
            <a:ext cx="8229600" cy="1143000"/>
          </a:xfrm>
        </p:spPr>
        <p:txBody>
          <a:bodyPr/>
          <a:lstStyle/>
          <a:p>
            <a:r>
              <a:rPr lang="en-US"/>
              <a:t>Sketching, Prototyping, and Testing</a:t>
            </a:r>
          </a:p>
        </p:txBody>
      </p:sp>
      <p:sp>
        <p:nvSpPr>
          <p:cNvPr id="165891" name="Rectangle 3"/>
          <p:cNvSpPr>
            <a:spLocks noGrp="1" noChangeArrowheads="1"/>
          </p:cNvSpPr>
          <p:nvPr>
            <p:ph type="body" idx="1"/>
          </p:nvPr>
        </p:nvSpPr>
        <p:spPr>
          <a:xfrm>
            <a:off x="838200" y="2362200"/>
            <a:ext cx="7693025" cy="4038600"/>
          </a:xfrm>
        </p:spPr>
        <p:txBody>
          <a:bodyPr/>
          <a:lstStyle/>
          <a:p>
            <a:r>
              <a:rPr lang="en-US"/>
              <a:t>Testing</a:t>
            </a:r>
          </a:p>
          <a:p>
            <a:pPr lvl="1"/>
            <a:r>
              <a:rPr lang="en-US">
                <a:solidFill>
                  <a:srgbClr val="B2B2B2"/>
                </a:solidFill>
              </a:rPr>
              <a:t>Select reviewers</a:t>
            </a:r>
          </a:p>
          <a:p>
            <a:pPr lvl="1"/>
            <a:r>
              <a:rPr lang="en-US">
                <a:solidFill>
                  <a:srgbClr val="B2B2B2"/>
                </a:solidFill>
              </a:rPr>
              <a:t>Explain the purpose of the site</a:t>
            </a:r>
          </a:p>
          <a:p>
            <a:pPr lvl="1"/>
            <a:r>
              <a:rPr lang="en-US">
                <a:solidFill>
                  <a:srgbClr val="B2B2B2"/>
                </a:solidFill>
              </a:rPr>
              <a:t>List of questions</a:t>
            </a:r>
          </a:p>
          <a:p>
            <a:pPr lvl="1"/>
            <a:r>
              <a:rPr lang="en-US">
                <a:solidFill>
                  <a:srgbClr val="B2B2B2"/>
                </a:solidFill>
              </a:rPr>
              <a:t>Make it easy to respond</a:t>
            </a:r>
          </a:p>
          <a:p>
            <a:pPr lvl="1"/>
            <a:r>
              <a:rPr lang="en-US">
                <a:solidFill>
                  <a:srgbClr val="B2B2B2"/>
                </a:solidFill>
              </a:rPr>
              <a:t>Deliver package (go ahead and post site?)</a:t>
            </a:r>
          </a:p>
          <a:p>
            <a:pPr lvl="1"/>
            <a:r>
              <a:rPr lang="en-US">
                <a:solidFill>
                  <a:srgbClr val="B2B2B2"/>
                </a:solidFill>
              </a:rPr>
              <a:t>Thank reviewers</a:t>
            </a:r>
          </a:p>
          <a:p>
            <a:pPr lvl="1"/>
            <a:r>
              <a:rPr lang="en-US">
                <a:solidFill>
                  <a:srgbClr val="B2B2B2"/>
                </a:solidFill>
              </a:rPr>
              <a:t>Consider all suggestions</a:t>
            </a:r>
          </a:p>
          <a:p>
            <a:pPr lvl="1"/>
            <a:r>
              <a:rPr lang="en-US"/>
              <a:t>Revise &amp; test again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AutoShape 2"/>
          <p:cNvSpPr>
            <a:spLocks noGrp="1" noChangeArrowheads="1"/>
          </p:cNvSpPr>
          <p:nvPr>
            <p:ph type="title"/>
          </p:nvPr>
        </p:nvSpPr>
        <p:spPr/>
        <p:txBody>
          <a:bodyPr/>
          <a:lstStyle/>
          <a:p>
            <a:r>
              <a:rPr lang="en-US"/>
              <a:t>Observing and Critiquing</a:t>
            </a:r>
          </a:p>
        </p:txBody>
      </p:sp>
      <p:sp>
        <p:nvSpPr>
          <p:cNvPr id="88067" name="Rectangle 3"/>
          <p:cNvSpPr>
            <a:spLocks noGrp="1" noChangeArrowheads="1"/>
          </p:cNvSpPr>
          <p:nvPr>
            <p:ph type="body" idx="1"/>
          </p:nvPr>
        </p:nvSpPr>
        <p:spPr/>
        <p:txBody>
          <a:bodyPr/>
          <a:lstStyle/>
          <a:p>
            <a:pPr marL="0" indent="0" algn="ctr">
              <a:buFont typeface="Wingdings" pitchFamily="2" charset="2"/>
              <a:buNone/>
            </a:pPr>
            <a:endParaRPr lang="en-US" sz="4000"/>
          </a:p>
          <a:p>
            <a:pPr marL="0" indent="0" algn="ctr">
              <a:buFont typeface="Wingdings" pitchFamily="2" charset="2"/>
              <a:buNone/>
            </a:pPr>
            <a:r>
              <a:rPr lang="en-US" sz="4000"/>
              <a:t>Analysis of other sites</a:t>
            </a:r>
          </a:p>
          <a:p>
            <a:pPr marL="0" indent="0" algn="ctr">
              <a:buFont typeface="Wingdings" pitchFamily="2" charset="2"/>
              <a:buNone/>
            </a:pPr>
            <a:r>
              <a:rPr lang="en-US" sz="4000"/>
              <a:t>(especially competitors)</a:t>
            </a:r>
          </a:p>
          <a:p>
            <a:pPr marL="0" indent="0" algn="ctr">
              <a:buFont typeface="Wingdings" pitchFamily="2" charset="2"/>
              <a:buNone/>
            </a:pPr>
            <a:r>
              <a:rPr lang="en-US" sz="4000"/>
              <a:t>helps you plan your own</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AutoShape 2"/>
          <p:cNvSpPr>
            <a:spLocks noGrp="1" noChangeArrowheads="1"/>
          </p:cNvSpPr>
          <p:nvPr>
            <p:ph type="title"/>
          </p:nvPr>
        </p:nvSpPr>
        <p:spPr>
          <a:xfrm>
            <a:off x="762000" y="762000"/>
            <a:ext cx="8077200" cy="1143000"/>
          </a:xfrm>
        </p:spPr>
        <p:txBody>
          <a:bodyPr/>
          <a:lstStyle/>
          <a:p>
            <a:r>
              <a:rPr lang="en-US"/>
              <a:t>Assignment</a:t>
            </a:r>
            <a:endParaRPr lang="en-US" sz="2800"/>
          </a:p>
        </p:txBody>
      </p:sp>
      <p:sp>
        <p:nvSpPr>
          <p:cNvPr id="166915" name="Rectangle 3"/>
          <p:cNvSpPr>
            <a:spLocks noGrp="1" noChangeArrowheads="1"/>
          </p:cNvSpPr>
          <p:nvPr>
            <p:ph type="body" idx="1"/>
          </p:nvPr>
        </p:nvSpPr>
        <p:spPr/>
        <p:txBody>
          <a:bodyPr/>
          <a:lstStyle/>
          <a:p>
            <a:r>
              <a:rPr lang="en-US"/>
              <a:t>Hands-On Exercise #3 &amp; 4, p. 78</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AutoShape 2"/>
          <p:cNvSpPr>
            <a:spLocks noGrp="1" noChangeArrowheads="1"/>
          </p:cNvSpPr>
          <p:nvPr>
            <p:ph type="title"/>
          </p:nvPr>
        </p:nvSpPr>
        <p:spPr/>
        <p:txBody>
          <a:bodyPr/>
          <a:lstStyle/>
          <a:p>
            <a:r>
              <a:rPr lang="en-US"/>
              <a:t>Resources</a:t>
            </a:r>
          </a:p>
        </p:txBody>
      </p:sp>
      <p:sp>
        <p:nvSpPr>
          <p:cNvPr id="167939" name="Rectangle 3"/>
          <p:cNvSpPr>
            <a:spLocks noGrp="1" noChangeArrowheads="1"/>
          </p:cNvSpPr>
          <p:nvPr>
            <p:ph type="body" idx="1"/>
          </p:nvPr>
        </p:nvSpPr>
        <p:spPr>
          <a:xfrm>
            <a:off x="838200" y="2590800"/>
            <a:ext cx="7693025" cy="3352800"/>
          </a:xfrm>
        </p:spPr>
        <p:txBody>
          <a:bodyPr/>
          <a:lstStyle/>
          <a:p>
            <a:r>
              <a:rPr lang="en-US" sz="2400">
                <a:hlinkClick r:id="rId2"/>
              </a:rPr>
              <a:t>Web Content Accessibility Guidelines</a:t>
            </a:r>
            <a:r>
              <a:rPr lang="en-US" sz="2400"/>
              <a:t>: </a:t>
            </a:r>
            <a:r>
              <a:rPr lang="en-US" sz="2000">
                <a:hlinkClick r:id="rId2"/>
              </a:rPr>
              <a:t>http://www.w3.org/TR/WAI-WEBCONTENT/</a:t>
            </a:r>
            <a:endParaRPr lang="en-US" sz="2400"/>
          </a:p>
          <a:p>
            <a:endParaRPr lang="en-US" sz="2400"/>
          </a:p>
          <a:p>
            <a:r>
              <a:rPr lang="en-US" sz="2400">
                <a:hlinkClick r:id="rId3"/>
              </a:rPr>
              <a:t>What makes a great web site?</a:t>
            </a:r>
            <a:r>
              <a:rPr lang="en-US" sz="2400"/>
              <a:t> </a:t>
            </a:r>
            <a:r>
              <a:rPr lang="en-US" sz="2000"/>
              <a:t>http://www.webreference.com/greatsite.html </a:t>
            </a:r>
          </a:p>
          <a:p>
            <a:endParaRPr lang="en-US" sz="2000"/>
          </a:p>
          <a:p>
            <a:r>
              <a:rPr lang="en-US" sz="2400">
                <a:hlinkClick r:id="rId4"/>
              </a:rPr>
              <a:t>Art and the Zen of Web Sites</a:t>
            </a:r>
            <a:endParaRPr lang="en-US" sz="2400"/>
          </a:p>
          <a:p>
            <a:pPr>
              <a:buFont typeface="Wingdings" pitchFamily="2" charset="2"/>
              <a:buNone/>
            </a:pPr>
            <a:r>
              <a:rPr lang="en-US" sz="2000"/>
              <a:t>	http://www.tlc-systems.com/webtips.shtml </a:t>
            </a:r>
          </a:p>
          <a:p>
            <a:endParaRPr lang="en-US" sz="20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AutoShape 2"/>
          <p:cNvSpPr>
            <a:spLocks noGrp="1" noChangeArrowheads="1"/>
          </p:cNvSpPr>
          <p:nvPr>
            <p:ph type="title"/>
          </p:nvPr>
        </p:nvSpPr>
        <p:spPr/>
        <p:txBody>
          <a:bodyPr/>
          <a:lstStyle/>
          <a:p>
            <a:r>
              <a:rPr lang="en-US"/>
              <a:t>Guidelines for Site Design</a:t>
            </a:r>
          </a:p>
        </p:txBody>
      </p:sp>
      <p:sp>
        <p:nvSpPr>
          <p:cNvPr id="89091" name="Rectangle 3"/>
          <p:cNvSpPr>
            <a:spLocks noGrp="1" noChangeArrowheads="1"/>
          </p:cNvSpPr>
          <p:nvPr>
            <p:ph type="body" idx="1"/>
          </p:nvPr>
        </p:nvSpPr>
        <p:spPr/>
        <p:txBody>
          <a:bodyPr/>
          <a:lstStyle/>
          <a:p>
            <a:r>
              <a:rPr lang="en-US"/>
              <a:t>No hard and fast rules</a:t>
            </a:r>
          </a:p>
          <a:p>
            <a:r>
              <a:rPr lang="en-US"/>
              <a:t>Instead, guiding principles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AutoShape 2"/>
          <p:cNvSpPr>
            <a:spLocks noGrp="1" noChangeArrowheads="1"/>
          </p:cNvSpPr>
          <p:nvPr>
            <p:ph type="title"/>
          </p:nvPr>
        </p:nvSpPr>
        <p:spPr/>
        <p:txBody>
          <a:bodyPr/>
          <a:lstStyle/>
          <a:p>
            <a:r>
              <a:rPr lang="en-US"/>
              <a:t>Guidelines for Site Design</a:t>
            </a:r>
          </a:p>
        </p:txBody>
      </p:sp>
      <p:sp>
        <p:nvSpPr>
          <p:cNvPr id="91139" name="Rectangle 3"/>
          <p:cNvSpPr>
            <a:spLocks noGrp="1" noChangeArrowheads="1"/>
          </p:cNvSpPr>
          <p:nvPr>
            <p:ph type="body" idx="1"/>
          </p:nvPr>
        </p:nvSpPr>
        <p:spPr>
          <a:xfrm>
            <a:off x="838200" y="2362200"/>
            <a:ext cx="7693025" cy="4495800"/>
          </a:xfrm>
        </p:spPr>
        <p:txBody>
          <a:bodyPr>
            <a:normAutofit lnSpcReduction="10000"/>
          </a:bodyPr>
          <a:lstStyle/>
          <a:p>
            <a:pPr>
              <a:lnSpc>
                <a:spcPct val="90000"/>
              </a:lnSpc>
            </a:pPr>
            <a:r>
              <a:rPr lang="en-US" sz="2400" dirty="0"/>
              <a:t>Aspect ratio</a:t>
            </a:r>
          </a:p>
          <a:p>
            <a:pPr lvl="1">
              <a:lnSpc>
                <a:spcPct val="90000"/>
              </a:lnSpc>
            </a:pPr>
            <a:r>
              <a:rPr lang="en-US" sz="2000" dirty="0"/>
              <a:t>Width vs. height</a:t>
            </a:r>
          </a:p>
          <a:p>
            <a:pPr lvl="1">
              <a:lnSpc>
                <a:spcPct val="90000"/>
              </a:lnSpc>
            </a:pPr>
            <a:r>
              <a:rPr lang="en-US" sz="2000" dirty="0"/>
              <a:t>Most Computer screens are 4:3</a:t>
            </a:r>
          </a:p>
          <a:p>
            <a:pPr lvl="2">
              <a:lnSpc>
                <a:spcPct val="90000"/>
              </a:lnSpc>
            </a:pPr>
            <a:r>
              <a:rPr lang="en-US" sz="1800" dirty="0"/>
              <a:t>4 units wide by 3 units high</a:t>
            </a:r>
          </a:p>
          <a:p>
            <a:pPr lvl="2">
              <a:lnSpc>
                <a:spcPct val="90000"/>
              </a:lnSpc>
            </a:pPr>
            <a:r>
              <a:rPr lang="en-US" sz="1800" dirty="0"/>
              <a:t>12” wide = 9” high</a:t>
            </a:r>
          </a:p>
          <a:p>
            <a:pPr lvl="2">
              <a:lnSpc>
                <a:spcPct val="90000"/>
              </a:lnSpc>
            </a:pPr>
            <a:r>
              <a:rPr lang="en-US" sz="1800" dirty="0"/>
              <a:t>800 pixels wide = 600 pixels high</a:t>
            </a:r>
          </a:p>
          <a:p>
            <a:pPr lvl="1">
              <a:lnSpc>
                <a:spcPct val="90000"/>
              </a:lnSpc>
            </a:pPr>
            <a:r>
              <a:rPr lang="en-US" sz="2000" dirty="0"/>
              <a:t>Visitors see your site through a “window” that’s wider than it is tall.</a:t>
            </a:r>
          </a:p>
          <a:p>
            <a:pPr lvl="1">
              <a:lnSpc>
                <a:spcPct val="90000"/>
              </a:lnSpc>
            </a:pPr>
            <a:r>
              <a:rPr lang="en-US" sz="2000" dirty="0">
                <a:solidFill>
                  <a:srgbClr val="FF0000"/>
                </a:solidFill>
              </a:rPr>
              <a:t>Trend:</a:t>
            </a:r>
            <a:r>
              <a:rPr lang="en-US" sz="2000" dirty="0"/>
              <a:t> </a:t>
            </a:r>
          </a:p>
          <a:p>
            <a:pPr lvl="2">
              <a:lnSpc>
                <a:spcPct val="90000"/>
              </a:lnSpc>
            </a:pPr>
            <a:r>
              <a:rPr lang="en-US" sz="1800" dirty="0"/>
              <a:t>Base</a:t>
            </a:r>
          </a:p>
          <a:p>
            <a:pPr lvl="3">
              <a:lnSpc>
                <a:spcPct val="90000"/>
              </a:lnSpc>
            </a:pPr>
            <a:r>
              <a:rPr lang="en-US" sz="1600" dirty="0"/>
              <a:t>19” LCD 1280 x </a:t>
            </a:r>
            <a:r>
              <a:rPr lang="en-US" sz="1600" dirty="0" smtClean="0"/>
              <a:t>1024</a:t>
            </a:r>
          </a:p>
          <a:p>
            <a:pPr lvl="3">
              <a:lnSpc>
                <a:spcPct val="90000"/>
              </a:lnSpc>
            </a:pPr>
            <a:r>
              <a:rPr lang="en-US" sz="1600" dirty="0" smtClean="0"/>
              <a:t>20-22” LCD 1680 x 1050 or so</a:t>
            </a:r>
            <a:endParaRPr lang="en-US" sz="1600" dirty="0"/>
          </a:p>
          <a:p>
            <a:pPr lvl="2">
              <a:lnSpc>
                <a:spcPct val="90000"/>
              </a:lnSpc>
            </a:pPr>
            <a:r>
              <a:rPr lang="en-US" sz="1800" dirty="0"/>
              <a:t>High End</a:t>
            </a:r>
          </a:p>
          <a:p>
            <a:pPr lvl="3">
              <a:lnSpc>
                <a:spcPct val="90000"/>
              </a:lnSpc>
            </a:pPr>
            <a:r>
              <a:rPr lang="en-US" sz="1600" dirty="0"/>
              <a:t>16:10 Screens</a:t>
            </a:r>
          </a:p>
          <a:p>
            <a:pPr lvl="3">
              <a:lnSpc>
                <a:spcPct val="90000"/>
              </a:lnSpc>
            </a:pPr>
            <a:r>
              <a:rPr lang="en-US" sz="1600" dirty="0"/>
              <a:t>20 inches or larger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1560</TotalTime>
  <Words>3116</Words>
  <Application>Microsoft Office PowerPoint</Application>
  <PresentationFormat>On-screen Show (4:3)</PresentationFormat>
  <Paragraphs>464</Paragraphs>
  <Slides>71</Slides>
  <Notes>0</Notes>
  <HiddenSlides>0</HiddenSlides>
  <MMClips>0</MMClips>
  <ScaleCrop>false</ScaleCrop>
  <HeadingPairs>
    <vt:vector size="4" baseType="variant">
      <vt:variant>
        <vt:lpstr>Theme</vt:lpstr>
      </vt:variant>
      <vt:variant>
        <vt:i4>2</vt:i4>
      </vt:variant>
      <vt:variant>
        <vt:lpstr>Slide Titles</vt:lpstr>
      </vt:variant>
      <vt:variant>
        <vt:i4>71</vt:i4>
      </vt:variant>
    </vt:vector>
  </HeadingPairs>
  <TitlesOfParts>
    <vt:vector size="73" baseType="lpstr">
      <vt:lpstr>Capsules</vt:lpstr>
      <vt:lpstr>Default Design</vt:lpstr>
      <vt:lpstr>The Web Wizard’s Guide to Web Design</vt:lpstr>
      <vt:lpstr>Observing and Critiquing</vt:lpstr>
      <vt:lpstr>Observing and Critiquing</vt:lpstr>
      <vt:lpstr>Observing and Critiquing</vt:lpstr>
      <vt:lpstr>Observing and Critiquing</vt:lpstr>
      <vt:lpstr>Observing and Critiquing</vt:lpstr>
      <vt:lpstr>Observing and Critiquing</vt:lpstr>
      <vt:lpstr>Guidelines for Site Design</vt:lpstr>
      <vt:lpstr>Guidelines for Site Design</vt:lpstr>
      <vt:lpstr>Guidelines for Site Design</vt:lpstr>
      <vt:lpstr>Guidelines for Site Design</vt:lpstr>
      <vt:lpstr>Guidelines for Site Design</vt:lpstr>
      <vt:lpstr>Guidelines for Site Design</vt:lpstr>
      <vt:lpstr>Guidelines for Site Design</vt:lpstr>
      <vt:lpstr>Guidelines for Site Design</vt:lpstr>
      <vt:lpstr>Guidelines for Site Design</vt:lpstr>
      <vt:lpstr>Slide 17</vt:lpstr>
      <vt:lpstr>Guidelines for Site Design</vt:lpstr>
      <vt:lpstr>Slide 19</vt:lpstr>
      <vt:lpstr>Guidelines for Site Design</vt:lpstr>
      <vt:lpstr>Slide 21</vt:lpstr>
      <vt:lpstr>Guidelines for Site Design</vt:lpstr>
      <vt:lpstr>Slide 23</vt:lpstr>
      <vt:lpstr>Slide 24</vt:lpstr>
      <vt:lpstr>Guidelines for Site Design</vt:lpstr>
      <vt:lpstr>Slide 26</vt:lpstr>
      <vt:lpstr>Guidelines for Site Design</vt:lpstr>
      <vt:lpstr>Slide 28</vt:lpstr>
      <vt:lpstr>Guidelines for Site Design</vt:lpstr>
      <vt:lpstr>Guidelines for Site Design</vt:lpstr>
      <vt:lpstr>Slide 31</vt:lpstr>
      <vt:lpstr>Slide 32</vt:lpstr>
      <vt:lpstr>Slide 33</vt:lpstr>
      <vt:lpstr>Slide 34</vt:lpstr>
      <vt:lpstr>Slide 35</vt:lpstr>
      <vt:lpstr>Slide 36</vt:lpstr>
      <vt:lpstr>Slide 37</vt:lpstr>
      <vt:lpstr>Guidelines for Site Design</vt:lpstr>
      <vt:lpstr>Slide 39</vt:lpstr>
      <vt:lpstr>Slide 40</vt:lpstr>
      <vt:lpstr>Slide 41</vt:lpstr>
      <vt:lpstr>Slide 42</vt:lpstr>
      <vt:lpstr>Slide 43</vt:lpstr>
      <vt:lpstr>Guidelines for Site Design</vt:lpstr>
      <vt:lpstr>Slide 45</vt:lpstr>
      <vt:lpstr>Slide 46</vt:lpstr>
      <vt:lpstr>Guidelines for Site Design</vt:lpstr>
      <vt:lpstr>Guidelines for Site Design</vt:lpstr>
      <vt:lpstr>Guidelines for Site Design</vt:lpstr>
      <vt:lpstr>Designing for Eye Appeal</vt:lpstr>
      <vt:lpstr>Designing for Eye Appeal</vt:lpstr>
      <vt:lpstr>Designing for Eye Appeal</vt:lpstr>
      <vt:lpstr>Designing for Eye Appeal</vt:lpstr>
      <vt:lpstr>Designing for Eye Appeal</vt:lpstr>
      <vt:lpstr>Designing for Eye Appeal</vt:lpstr>
      <vt:lpstr>Sidebar: Colors</vt:lpstr>
      <vt:lpstr>Designing for Eye Appeal</vt:lpstr>
      <vt:lpstr>Designing for Eye Appeal</vt:lpstr>
      <vt:lpstr>Designing for Eye Appeal</vt:lpstr>
      <vt:lpstr>Sketching, Prototyping, and Testing</vt:lpstr>
      <vt:lpstr>Sketching, Prototyping, and Testing</vt:lpstr>
      <vt:lpstr>Sketching, Prototyping, and Testing</vt:lpstr>
      <vt:lpstr>Sketching, Prototyping, and Testing</vt:lpstr>
      <vt:lpstr>Sketching, Prototyping, and Testing</vt:lpstr>
      <vt:lpstr>Sketching, Prototyping, and Testing</vt:lpstr>
      <vt:lpstr>Sketching, Prototyping, and Testing</vt:lpstr>
      <vt:lpstr>Sketching, Prototyping, and Testing</vt:lpstr>
      <vt:lpstr>Sketching, Prototyping, and Testing</vt:lpstr>
      <vt:lpstr>Sketching, Prototyping, and Testing</vt:lpstr>
      <vt:lpstr>Assignment</vt:lpstr>
      <vt:lpstr>Resources</vt:lpstr>
    </vt:vector>
  </TitlesOfParts>
  <Company>%ORGNAME%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nblong</dc:creator>
  <cp:lastModifiedBy>tkombol</cp:lastModifiedBy>
  <cp:revision>74</cp:revision>
  <dcterms:created xsi:type="dcterms:W3CDTF">2003-08-28T16:54:56Z</dcterms:created>
  <dcterms:modified xsi:type="dcterms:W3CDTF">2009-10-01T15:23:54Z</dcterms:modified>
</cp:coreProperties>
</file>