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4"/>
  </p:notesMasterIdLst>
  <p:sldIdLst>
    <p:sldId id="256" r:id="rId2"/>
    <p:sldId id="324" r:id="rId3"/>
    <p:sldId id="325" r:id="rId4"/>
    <p:sldId id="326" r:id="rId5"/>
    <p:sldId id="341" r:id="rId6"/>
    <p:sldId id="327" r:id="rId7"/>
    <p:sldId id="328" r:id="rId8"/>
    <p:sldId id="329" r:id="rId9"/>
    <p:sldId id="330" r:id="rId10"/>
    <p:sldId id="332" r:id="rId11"/>
    <p:sldId id="333" r:id="rId12"/>
    <p:sldId id="343" r:id="rId13"/>
    <p:sldId id="334" r:id="rId14"/>
    <p:sldId id="335" r:id="rId15"/>
    <p:sldId id="336" r:id="rId16"/>
    <p:sldId id="338" r:id="rId17"/>
    <p:sldId id="337" r:id="rId18"/>
    <p:sldId id="339" r:id="rId19"/>
    <p:sldId id="342" r:id="rId20"/>
    <p:sldId id="340" r:id="rId21"/>
    <p:sldId id="322" r:id="rId22"/>
    <p:sldId id="323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00"/>
    <a:srgbClr val="B2B2B2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87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7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7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87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8F5DEE4-068D-4BDC-B3F1-A1F9A805BD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2150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21508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 sz="2400">
                <a:latin typeface="Times New Roman" pitchFamily="18" charset="0"/>
              </a:endParaRPr>
            </a:p>
          </p:txBody>
        </p:sp>
      </p:grp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21510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1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513" name="Rectangle 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1514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 algn="r">
              <a:tabLst/>
              <a:defRPr sz="1400"/>
            </a:lvl1pPr>
          </a:lstStyle>
          <a:p>
            <a:endParaRPr lang="en-US"/>
          </a:p>
        </p:txBody>
      </p:sp>
      <p:sp>
        <p:nvSpPr>
          <p:cNvPr id="215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248400"/>
            <a:ext cx="587375" cy="488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fld id="{6BAB4259-3AB7-450C-82DF-C50084DC1CE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151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ITIS 2300  8/24/2003 7:57 PM	Copyright © 2003 by N. B. Long	</a:t>
            </a:r>
            <a:fld id="{7DE60FDE-7AEB-4369-BDB2-F9D8039D7B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ITIS 2300  8/24/2003 7:57 PM	Copyright © 2003 by N. B. Long	</a:t>
            </a:r>
            <a:fld id="{6B8B10F8-079D-4670-AF9B-36D3E2C7FA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ITIS 2300  8/24/2003 7:57 PM	Copyright © 2003 by N. B. Long	</a:t>
            </a:r>
            <a:fld id="{229BF27C-104B-4C04-9480-FFD1E394E3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ITIS 2300  8/24/2003 7:57 PM	Copyright © 2003 by N. B. Long	</a:t>
            </a:r>
            <a:fld id="{65807E7D-D4A7-474D-8D63-2BCB7A6559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ITIS 2300  8/24/2003 7:57 PM	Copyright © 2003 by N. B. Long	</a:t>
            </a:r>
            <a:fld id="{75E33C8F-0C81-4E38-9E13-690C73B12C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ITIS 2300  8/24/2003 7:57 PM	Copyright © 2003 by N. B. Long	</a:t>
            </a:r>
            <a:fld id="{3E8AD436-F90E-436F-9480-3DB4110D7A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ITIS 2300  8/24/2003 7:57 PM	Copyright © 2003 by N. B. Long	</a:t>
            </a:r>
            <a:fld id="{47425798-64C2-4882-A190-BF3012B9A2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ITIS 2300  8/24/2003 7:57 PM	Copyright © 2003 by N. B. Long	</a:t>
            </a:r>
            <a:fld id="{6BF9210A-F182-463A-A2D4-CA7215ED53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ITIS 2300  8/24/2003 7:57 PM	Copyright © 2003 by N. B. Long	</a:t>
            </a:r>
            <a:fld id="{66F6A190-E503-47A5-945B-9364A93D2D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ITIS 2300  8/24/2003 7:57 PM	Copyright © 2003 by N. B. Long	</a:t>
            </a:r>
            <a:fld id="{50A2A30D-D094-44C1-8016-355412D0DC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048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048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85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486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0487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88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48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248400"/>
            <a:ext cx="7850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tabLst>
                <a:tab pos="3779838" algn="ctr"/>
                <a:tab pos="7656513" algn="r"/>
              </a:tabLst>
              <a:defRPr sz="800"/>
            </a:lvl1pPr>
          </a:lstStyle>
          <a:p>
            <a:r>
              <a:rPr lang="en-US"/>
              <a:t>ITIS 2300  8/24/2003 7:57 PM	Copyright © 2003 by N. B. Long	</a:t>
            </a:r>
            <a:fld id="{4DD43535-F9D7-4BDA-A232-EC8630F477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s.ed.ac.uk/home/mxr/gfx/2d-hi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dorbit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uc.edu/library/copy.html#fairuse" TargetMode="External"/><Relationship Id="rId2" Type="http://schemas.openxmlformats.org/officeDocument/2006/relationships/hyperlink" Target="http://www.legal.uncc.edu/copylaw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reference.com/greatsite.html" TargetMode="External"/><Relationship Id="rId2" Type="http://schemas.openxmlformats.org/officeDocument/2006/relationships/hyperlink" Target="http://www.w3.org/TR/WAI-WEBCONTE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lc-systems.com/webtips.s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Web Wizard’s Guide to Web Design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318000" cy="1822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Chapter 4</a:t>
            </a:r>
          </a:p>
          <a:p>
            <a:pPr>
              <a:lnSpc>
                <a:spcPct val="90000"/>
              </a:lnSpc>
            </a:pPr>
            <a:r>
              <a:rPr lang="en-US" dirty="0"/>
              <a:t>Gathering and Preparing Text, Numbers, and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Preparing Numbers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couple of standards: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Spell out numbers up to nine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 numerals for 10 and above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 comma separators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Or country specific format</a:t>
            </a:r>
          </a:p>
          <a:p>
            <a:pPr>
              <a:lnSpc>
                <a:spcPct val="90000"/>
              </a:lnSpc>
            </a:pPr>
            <a:r>
              <a:rPr lang="en-US" dirty="0"/>
              <a:t>When using </a:t>
            </a:r>
            <a:r>
              <a:rPr lang="en-US" dirty="0" smtClean="0"/>
              <a:t>spreadsheets (tables):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Keep labels short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Eliminate blank rows and columns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Save as tab-delimited text 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267200"/>
            <a:ext cx="231493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 descr="C:\Documents and Settings\tkombol\Local Settings\Temporary Internet Files\Content.IE5\G5YZODY3\MCj030367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343400"/>
            <a:ext cx="1819436" cy="1828800"/>
          </a:xfrm>
          <a:prstGeom prst="rect">
            <a:avLst/>
          </a:prstGeom>
          <a:noFill/>
        </p:spPr>
      </p:pic>
      <p:sp>
        <p:nvSpPr>
          <p:cNvPr id="1792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Preparing Numbers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86000"/>
            <a:ext cx="3124200" cy="2285999"/>
          </a:xfrm>
        </p:spPr>
        <p:txBody>
          <a:bodyPr/>
          <a:lstStyle/>
          <a:p>
            <a:r>
              <a:rPr lang="en-US" dirty="0"/>
              <a:t>Tables</a:t>
            </a:r>
          </a:p>
          <a:p>
            <a:pPr lvl="1"/>
            <a:r>
              <a:rPr lang="en-US" dirty="0" smtClean="0"/>
              <a:t>Good for:</a:t>
            </a:r>
          </a:p>
          <a:p>
            <a:pPr lvl="2"/>
            <a:r>
              <a:rPr lang="en-US" dirty="0" smtClean="0"/>
              <a:t>Reference</a:t>
            </a:r>
          </a:p>
          <a:p>
            <a:pPr lvl="2"/>
            <a:r>
              <a:rPr lang="en-US" dirty="0" smtClean="0"/>
              <a:t>Look-up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514600"/>
            <a:ext cx="5410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6725" y="2362200"/>
            <a:ext cx="4867275" cy="387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92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Preparing Numbers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3429000" cy="3505199"/>
          </a:xfrm>
        </p:spPr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  <a:p>
            <a:pPr lvl="1"/>
            <a:r>
              <a:rPr lang="en-US" dirty="0"/>
              <a:t>Trends over time, comparisons, distributions</a:t>
            </a:r>
          </a:p>
          <a:p>
            <a:pPr lvl="1"/>
            <a:r>
              <a:rPr lang="en-US" dirty="0"/>
              <a:t>Save as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Preparing Images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1" y="2362200"/>
            <a:ext cx="4038599" cy="4495800"/>
          </a:xfrm>
        </p:spPr>
        <p:txBody>
          <a:bodyPr/>
          <a:lstStyle/>
          <a:p>
            <a:r>
              <a:rPr lang="en-US" dirty="0"/>
              <a:t>Photography</a:t>
            </a:r>
          </a:p>
          <a:p>
            <a:pPr lvl="1"/>
            <a:r>
              <a:rPr lang="en-US" dirty="0"/>
              <a:t>Brightly lit subjects photograph better</a:t>
            </a:r>
          </a:p>
          <a:p>
            <a:pPr lvl="1"/>
            <a:r>
              <a:rPr lang="en-US" dirty="0"/>
              <a:t>Indirect lighting</a:t>
            </a:r>
          </a:p>
          <a:p>
            <a:pPr lvl="1"/>
            <a:r>
              <a:rPr lang="en-US" dirty="0"/>
              <a:t>Fill frame with subject</a:t>
            </a:r>
          </a:p>
          <a:p>
            <a:pPr lvl="1"/>
            <a:r>
              <a:rPr lang="en-US" dirty="0"/>
              <a:t>Small groups </a:t>
            </a:r>
          </a:p>
          <a:p>
            <a:pPr lvl="1"/>
            <a:r>
              <a:rPr lang="en-US" dirty="0"/>
              <a:t>Avoid distracting backgrounds</a:t>
            </a:r>
          </a:p>
          <a:p>
            <a:pPr lvl="1"/>
            <a:r>
              <a:rPr lang="en-US" dirty="0"/>
              <a:t>Don’t photograph text</a:t>
            </a:r>
          </a:p>
          <a:p>
            <a:pPr lvl="1"/>
            <a:r>
              <a:rPr lang="en-US" dirty="0"/>
              <a:t>Candid vs. posed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3505200" cy="279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3401" y="2667000"/>
            <a:ext cx="349059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5784" y="5257800"/>
            <a:ext cx="346821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Preparing Images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Formats </a:t>
            </a:r>
            <a:r>
              <a:rPr lang="en-US" dirty="0" smtClean="0"/>
              <a:t>– “Big 3”:</a:t>
            </a:r>
            <a:endParaRPr lang="en-US" dirty="0"/>
          </a:p>
          <a:p>
            <a:pPr lvl="1"/>
            <a:r>
              <a:rPr lang="en-US" dirty="0"/>
              <a:t>GIF – Graphics Interchange Format</a:t>
            </a:r>
          </a:p>
          <a:p>
            <a:pPr lvl="2"/>
            <a:r>
              <a:rPr lang="en-US" dirty="0"/>
              <a:t>Non-photographic images</a:t>
            </a:r>
          </a:p>
          <a:p>
            <a:pPr lvl="2"/>
            <a:r>
              <a:rPr lang="en-US" dirty="0"/>
              <a:t>Images with lines and areas of solid color</a:t>
            </a:r>
          </a:p>
          <a:p>
            <a:pPr lvl="1"/>
            <a:r>
              <a:rPr lang="en-US" dirty="0" smtClean="0"/>
              <a:t>JPEG (or JPG) </a:t>
            </a:r>
            <a:r>
              <a:rPr lang="en-US" dirty="0"/>
              <a:t>– Joint </a:t>
            </a:r>
            <a:r>
              <a:rPr lang="en-US" dirty="0" smtClean="0"/>
              <a:t>Photographic </a:t>
            </a:r>
            <a:r>
              <a:rPr lang="en-US" dirty="0"/>
              <a:t>Experts Group</a:t>
            </a:r>
          </a:p>
          <a:p>
            <a:pPr lvl="2"/>
            <a:r>
              <a:rPr lang="en-US" dirty="0"/>
              <a:t>Photographs</a:t>
            </a:r>
          </a:p>
          <a:p>
            <a:pPr lvl="2"/>
            <a:r>
              <a:rPr lang="en-US" dirty="0"/>
              <a:t>Blended images with complex colors and shapes</a:t>
            </a:r>
          </a:p>
          <a:p>
            <a:pPr lvl="1"/>
            <a:r>
              <a:rPr lang="en-US" dirty="0"/>
              <a:t>PNG – Portable Network </a:t>
            </a:r>
            <a:r>
              <a:rPr lang="en-US" dirty="0" smtClean="0"/>
              <a:t>Graphics</a:t>
            </a:r>
          </a:p>
          <a:p>
            <a:pPr lvl="1"/>
            <a:r>
              <a:rPr lang="en-US" dirty="0" smtClean="0"/>
              <a:t>Dozens of others</a:t>
            </a:r>
          </a:p>
          <a:p>
            <a:pPr lvl="2"/>
            <a:r>
              <a:rPr lang="en-US" dirty="0" smtClean="0">
                <a:hlinkClick r:id="rId2"/>
              </a:rPr>
              <a:t>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Preparing Images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Compression</a:t>
            </a:r>
          </a:p>
          <a:p>
            <a:pPr lvl="1"/>
            <a:r>
              <a:rPr lang="en-US" dirty="0" smtClean="0"/>
              <a:t>Same physical dimensions</a:t>
            </a:r>
          </a:p>
          <a:p>
            <a:pPr lvl="1"/>
            <a:r>
              <a:rPr lang="en-US" dirty="0" smtClean="0"/>
              <a:t>Smaller </a:t>
            </a:r>
            <a:r>
              <a:rPr lang="en-US" dirty="0"/>
              <a:t>in </a:t>
            </a:r>
            <a:r>
              <a:rPr lang="en-US" dirty="0" smtClean="0"/>
              <a:t>byte count but </a:t>
            </a:r>
            <a:r>
              <a:rPr lang="en-US" dirty="0"/>
              <a:t>…</a:t>
            </a:r>
          </a:p>
          <a:p>
            <a:pPr lvl="1"/>
            <a:r>
              <a:rPr lang="en-US" dirty="0" smtClean="0"/>
              <a:t>Might </a:t>
            </a:r>
            <a:r>
              <a:rPr lang="en-US" u="sng" dirty="0"/>
              <a:t>not</a:t>
            </a:r>
            <a:r>
              <a:rPr lang="en-US" dirty="0"/>
              <a:t> contain full information on every pixel</a:t>
            </a:r>
          </a:p>
          <a:p>
            <a:pPr lvl="1"/>
            <a:r>
              <a:rPr lang="en-US" dirty="0"/>
              <a:t>320 x 240 pixel image</a:t>
            </a:r>
          </a:p>
          <a:p>
            <a:pPr lvl="2"/>
            <a:r>
              <a:rPr lang="en-US" dirty="0"/>
              <a:t>225,000 bytes uncompressed … 33 seconds over 56K</a:t>
            </a:r>
          </a:p>
          <a:p>
            <a:pPr lvl="2"/>
            <a:r>
              <a:rPr lang="en-US" dirty="0"/>
              <a:t>  27,000 bytes compressed…….   3 seconds over 56K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Preparing Images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GIF</a:t>
            </a:r>
          </a:p>
          <a:p>
            <a:pPr lvl="1"/>
            <a:r>
              <a:rPr lang="en-US" dirty="0"/>
              <a:t>“Lossless” for simple images</a:t>
            </a:r>
          </a:p>
          <a:p>
            <a:pPr lvl="2"/>
            <a:r>
              <a:rPr lang="en-US" dirty="0"/>
              <a:t>Line drawings</a:t>
            </a:r>
          </a:p>
          <a:p>
            <a:pPr lvl="2"/>
            <a:r>
              <a:rPr lang="en-US" dirty="0"/>
              <a:t>Simple cartoons</a:t>
            </a:r>
          </a:p>
          <a:p>
            <a:pPr lvl="1"/>
            <a:r>
              <a:rPr lang="en-US" dirty="0"/>
              <a:t>Only stores 8 </a:t>
            </a:r>
            <a:r>
              <a:rPr lang="en-US" dirty="0" smtClean="0"/>
              <a:t>bits per </a:t>
            </a:r>
            <a:r>
              <a:rPr lang="en-US" dirty="0"/>
              <a:t>pixel (256 color)</a:t>
            </a:r>
          </a:p>
          <a:p>
            <a:pPr lvl="1"/>
            <a:r>
              <a:rPr lang="en-US" dirty="0"/>
              <a:t>Uses LZW compression algorithm patented by Unisys</a:t>
            </a:r>
          </a:p>
          <a:p>
            <a:pPr lvl="1"/>
            <a:r>
              <a:rPr lang="en-US" dirty="0"/>
              <a:t>Technically, must pay royalties when using 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Preparing Images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JPEG</a:t>
            </a:r>
          </a:p>
          <a:p>
            <a:pPr lvl="1"/>
            <a:r>
              <a:rPr lang="en-US"/>
              <a:t>“Lossy” technique</a:t>
            </a:r>
          </a:p>
          <a:p>
            <a:pPr lvl="1"/>
            <a:r>
              <a:rPr lang="en-US"/>
              <a:t>Decompressed image not same as original</a:t>
            </a:r>
          </a:p>
          <a:p>
            <a:pPr lvl="1"/>
            <a:r>
              <a:rPr lang="en-US"/>
              <a:t>Exploits human vision characteristics</a:t>
            </a:r>
          </a:p>
          <a:p>
            <a:pPr lvl="2"/>
            <a:r>
              <a:rPr lang="en-US"/>
              <a:t>Small changes in brightness more easily perceived than small changes in color</a:t>
            </a:r>
          </a:p>
          <a:p>
            <a:pPr lvl="1"/>
            <a:r>
              <a:rPr lang="en-US"/>
              <a:t>Can trade off size for image quality</a:t>
            </a:r>
          </a:p>
          <a:p>
            <a:pPr lvl="1"/>
            <a:r>
              <a:rPr lang="en-US"/>
              <a:t>Stores 24 bits per pixel (16 million color)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Preparing Images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PNG</a:t>
            </a:r>
          </a:p>
          <a:p>
            <a:pPr lvl="1"/>
            <a:r>
              <a:rPr lang="en-US" dirty="0" smtClean="0"/>
              <a:t>Open format</a:t>
            </a:r>
          </a:p>
          <a:p>
            <a:pPr lvl="1"/>
            <a:r>
              <a:rPr lang="en-US" dirty="0" smtClean="0"/>
              <a:t>Compresses </a:t>
            </a:r>
            <a:r>
              <a:rPr lang="en-US" dirty="0"/>
              <a:t>better than GIF</a:t>
            </a:r>
          </a:p>
          <a:p>
            <a:pPr lvl="1"/>
            <a:r>
              <a:rPr lang="en-US" dirty="0"/>
              <a:t>Lossless</a:t>
            </a:r>
          </a:p>
          <a:p>
            <a:pPr lvl="1"/>
            <a:r>
              <a:rPr lang="en-US" dirty="0"/>
              <a:t>Supports 48-bit true </a:t>
            </a:r>
            <a:r>
              <a:rPr lang="en-US" dirty="0" smtClean="0"/>
              <a:t>color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Preparing Images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Thumbnails</a:t>
            </a:r>
          </a:p>
          <a:p>
            <a:pPr lvl="1"/>
            <a:r>
              <a:rPr lang="en-US" dirty="0"/>
              <a:t>Smaller versions of full </a:t>
            </a:r>
            <a:r>
              <a:rPr lang="en-US" dirty="0" smtClean="0"/>
              <a:t>picture</a:t>
            </a:r>
          </a:p>
          <a:p>
            <a:pPr lvl="2"/>
            <a:r>
              <a:rPr lang="en-US" dirty="0" smtClean="0"/>
              <a:t>Smaller dimensions</a:t>
            </a:r>
          </a:p>
          <a:p>
            <a:pPr lvl="2"/>
            <a:r>
              <a:rPr lang="en-US" dirty="0" smtClean="0"/>
              <a:t>Fewer bytes</a:t>
            </a:r>
            <a:endParaRPr lang="en-US" dirty="0"/>
          </a:p>
          <a:p>
            <a:pPr lvl="1"/>
            <a:r>
              <a:rPr lang="en-US" dirty="0"/>
              <a:t>Use on main page to lessen page load</a:t>
            </a:r>
          </a:p>
          <a:p>
            <a:pPr lvl="1"/>
            <a:r>
              <a:rPr lang="en-US" dirty="0"/>
              <a:t>Use clicks to get full picture when they want to see more details</a:t>
            </a:r>
          </a:p>
          <a:p>
            <a:pPr lvl="1"/>
            <a:endParaRPr lang="en-US" dirty="0"/>
          </a:p>
          <a:p>
            <a:r>
              <a:rPr lang="en-US" dirty="0">
                <a:hlinkClick r:id="rId2"/>
              </a:rPr>
              <a:t>RedOrbit.com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Listing the Elements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After design then what?</a:t>
            </a:r>
          </a:p>
          <a:p>
            <a:r>
              <a:rPr lang="en-US"/>
              <a:t>Content</a:t>
            </a:r>
          </a:p>
          <a:p>
            <a:pPr lvl="1"/>
            <a:r>
              <a:rPr lang="en-US"/>
              <a:t>Text</a:t>
            </a:r>
          </a:p>
          <a:p>
            <a:pPr lvl="1"/>
            <a:r>
              <a:rPr lang="en-US"/>
              <a:t>Graphics</a:t>
            </a:r>
          </a:p>
          <a:p>
            <a:pPr lvl="1"/>
            <a:r>
              <a:rPr lang="en-US"/>
              <a:t>Pictures</a:t>
            </a:r>
          </a:p>
          <a:p>
            <a:pPr lvl="1"/>
            <a:r>
              <a:rPr lang="en-US"/>
              <a:t>Sounds</a:t>
            </a:r>
          </a:p>
          <a:p>
            <a:pPr lvl="1"/>
            <a:r>
              <a:rPr lang="en-US"/>
              <a:t>Videos</a:t>
            </a:r>
          </a:p>
          <a:p>
            <a:pPr lvl="1"/>
            <a:r>
              <a:rPr lang="en-US"/>
              <a:t>Logos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Preparing Images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Copyright</a:t>
            </a:r>
          </a:p>
          <a:p>
            <a:pPr lvl="1"/>
            <a:r>
              <a:rPr lang="en-US" sz="2000" dirty="0"/>
              <a:t>Identify author of every element used</a:t>
            </a:r>
          </a:p>
          <a:p>
            <a:pPr lvl="1"/>
            <a:r>
              <a:rPr lang="en-US" sz="2000" dirty="0"/>
              <a:t>No copyright registration or notice is required</a:t>
            </a:r>
          </a:p>
          <a:p>
            <a:pPr lvl="1"/>
            <a:r>
              <a:rPr lang="en-US" sz="2000" dirty="0"/>
              <a:t>Authors own their work automatically</a:t>
            </a:r>
          </a:p>
          <a:p>
            <a:pPr lvl="2"/>
            <a:r>
              <a:rPr lang="en-US" sz="1600" dirty="0" smtClean="0"/>
              <a:t>Registration </a:t>
            </a:r>
            <a:r>
              <a:rPr lang="en-US" sz="1600" dirty="0"/>
              <a:t>is a good idea for settling legal </a:t>
            </a:r>
            <a:r>
              <a:rPr lang="en-US" sz="1600" dirty="0" smtClean="0"/>
              <a:t>claims</a:t>
            </a:r>
            <a:endParaRPr lang="en-US" sz="1600" dirty="0"/>
          </a:p>
          <a:p>
            <a:pPr lvl="1"/>
            <a:r>
              <a:rPr lang="en-US" sz="2000" dirty="0"/>
              <a:t>“Fair use” </a:t>
            </a:r>
            <a:r>
              <a:rPr lang="en-US" sz="2000" dirty="0" smtClean="0"/>
              <a:t>exceptions</a:t>
            </a:r>
          </a:p>
          <a:p>
            <a:pPr lvl="2"/>
            <a:r>
              <a:rPr lang="en-US" sz="1600" dirty="0" smtClean="0"/>
              <a:t>Students </a:t>
            </a:r>
            <a:r>
              <a:rPr lang="en-US" sz="1600" dirty="0"/>
              <a:t>in class </a:t>
            </a:r>
            <a:r>
              <a:rPr lang="en-US" sz="1600" dirty="0" smtClean="0"/>
              <a:t>settings</a:t>
            </a:r>
          </a:p>
          <a:p>
            <a:pPr lvl="2"/>
            <a:r>
              <a:rPr lang="en-US" sz="1600" dirty="0" smtClean="0"/>
              <a:t>Works </a:t>
            </a:r>
            <a:r>
              <a:rPr lang="en-US" sz="1600" dirty="0"/>
              <a:t>in the public </a:t>
            </a:r>
            <a:r>
              <a:rPr lang="en-US" sz="1600" dirty="0" smtClean="0"/>
              <a:t>domain</a:t>
            </a:r>
          </a:p>
          <a:p>
            <a:pPr lvl="2"/>
            <a:r>
              <a:rPr lang="en-US" sz="1600" dirty="0" smtClean="0"/>
              <a:t>Use in academic environment</a:t>
            </a:r>
          </a:p>
          <a:p>
            <a:pPr lvl="2"/>
            <a:r>
              <a:rPr lang="en-US" sz="1600" dirty="0" smtClean="0"/>
              <a:t>Others</a:t>
            </a:r>
            <a:endParaRPr lang="en-US" sz="1600" dirty="0"/>
          </a:p>
          <a:p>
            <a:pPr lvl="1"/>
            <a:r>
              <a:rPr lang="en-US" sz="2000" dirty="0">
                <a:hlinkClick r:id="rId2"/>
              </a:rPr>
              <a:t>UNCC Guide</a:t>
            </a:r>
            <a:endParaRPr lang="en-US" sz="2000" dirty="0"/>
          </a:p>
          <a:p>
            <a:pPr lvl="1"/>
            <a:r>
              <a:rPr lang="en-US" sz="2000" dirty="0">
                <a:hlinkClick r:id="rId3"/>
              </a:rPr>
              <a:t>UMUC Policy Guide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077200" cy="1143000"/>
          </a:xfrm>
        </p:spPr>
        <p:txBody>
          <a:bodyPr/>
          <a:lstStyle/>
          <a:p>
            <a:r>
              <a:rPr lang="en-US"/>
              <a:t>Assignment</a:t>
            </a:r>
            <a:endParaRPr lang="en-US" sz="280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be combined with WWG Chapter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590800"/>
            <a:ext cx="7693025" cy="3352800"/>
          </a:xfrm>
        </p:spPr>
        <p:txBody>
          <a:bodyPr/>
          <a:lstStyle/>
          <a:p>
            <a:r>
              <a:rPr lang="en-US" sz="2400">
                <a:hlinkClick r:id="rId2"/>
              </a:rPr>
              <a:t>Web Content Accessibility Guidelines</a:t>
            </a:r>
            <a:r>
              <a:rPr lang="en-US" sz="2400"/>
              <a:t>: </a:t>
            </a:r>
            <a:r>
              <a:rPr lang="en-US" sz="2000">
                <a:hlinkClick r:id="rId2"/>
              </a:rPr>
              <a:t>http://www.w3.org/TR/WAI-WEBCONTENT/</a:t>
            </a:r>
            <a:endParaRPr lang="en-US" sz="2400"/>
          </a:p>
          <a:p>
            <a:endParaRPr lang="en-US" sz="2400"/>
          </a:p>
          <a:p>
            <a:r>
              <a:rPr lang="en-US" sz="2400">
                <a:hlinkClick r:id="rId3"/>
              </a:rPr>
              <a:t>What makes a great web site?</a:t>
            </a:r>
            <a:r>
              <a:rPr lang="en-US" sz="2400"/>
              <a:t> </a:t>
            </a:r>
            <a:r>
              <a:rPr lang="en-US" sz="2000"/>
              <a:t>http://www.webreference.com/greatsite.html </a:t>
            </a:r>
          </a:p>
          <a:p>
            <a:endParaRPr lang="en-US" sz="2000"/>
          </a:p>
          <a:p>
            <a:r>
              <a:rPr lang="en-US" sz="2400">
                <a:hlinkClick r:id="rId4"/>
              </a:rPr>
              <a:t>Art and the Zen of Web Sites</a:t>
            </a: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sz="2000"/>
              <a:t>	http://www.tlc-systems.com/webtips.shtml </a:t>
            </a:r>
          </a:p>
          <a:p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Listing the Elements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Remember your flow chart?</a:t>
            </a:r>
          </a:p>
          <a:p>
            <a:r>
              <a:rPr lang="en-US"/>
              <a:t>List the elements on each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Preparing Text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For Large Organizations</a:t>
            </a:r>
          </a:p>
          <a:p>
            <a:pPr lvl="1">
              <a:lnSpc>
                <a:spcPct val="90000"/>
              </a:lnSpc>
            </a:pPr>
            <a:r>
              <a:rPr lang="en-US"/>
              <a:t>You will be supplied</a:t>
            </a:r>
          </a:p>
          <a:p>
            <a:pPr lvl="2">
              <a:lnSpc>
                <a:spcPct val="90000"/>
              </a:lnSpc>
            </a:pPr>
            <a:r>
              <a:rPr lang="en-US"/>
              <a:t>Text</a:t>
            </a:r>
          </a:p>
          <a:p>
            <a:pPr lvl="2">
              <a:lnSpc>
                <a:spcPct val="90000"/>
              </a:lnSpc>
            </a:pPr>
            <a:r>
              <a:rPr lang="en-US"/>
              <a:t>Pictures</a:t>
            </a:r>
          </a:p>
          <a:p>
            <a:pPr lvl="2">
              <a:lnSpc>
                <a:spcPct val="90000"/>
              </a:lnSpc>
            </a:pPr>
            <a:r>
              <a:rPr lang="en-US"/>
              <a:t>Sounds</a:t>
            </a:r>
          </a:p>
          <a:p>
            <a:pPr lvl="2">
              <a:lnSpc>
                <a:spcPct val="90000"/>
              </a:lnSpc>
            </a:pPr>
            <a:r>
              <a:rPr lang="en-US"/>
              <a:t>Data</a:t>
            </a:r>
          </a:p>
          <a:p>
            <a:pPr lvl="1">
              <a:lnSpc>
                <a:spcPct val="90000"/>
              </a:lnSpc>
            </a:pPr>
            <a:r>
              <a:rPr lang="en-US"/>
              <a:t>Your job will be to display it in the best context</a:t>
            </a:r>
          </a:p>
          <a:p>
            <a:pPr>
              <a:lnSpc>
                <a:spcPct val="90000"/>
              </a:lnSpc>
            </a:pPr>
            <a:r>
              <a:rPr lang="en-US"/>
              <a:t>For Smaller Organizations</a:t>
            </a:r>
          </a:p>
          <a:p>
            <a:pPr lvl="1">
              <a:lnSpc>
                <a:spcPct val="90000"/>
              </a:lnSpc>
            </a:pPr>
            <a:r>
              <a:rPr lang="en-US"/>
              <a:t>You may need to create some of the elements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Preparing Text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Sources of text</a:t>
            </a:r>
          </a:p>
          <a:p>
            <a:pPr lvl="1"/>
            <a:r>
              <a:rPr lang="en-US" sz="2000"/>
              <a:t>Corporations: PR, Comm. Dept.</a:t>
            </a:r>
          </a:p>
          <a:p>
            <a:pPr lvl="2"/>
            <a:r>
              <a:rPr lang="en-US" sz="1800"/>
              <a:t>Professional Writers</a:t>
            </a:r>
          </a:p>
          <a:p>
            <a:pPr lvl="1"/>
            <a:r>
              <a:rPr lang="en-US" sz="2000"/>
              <a:t>Brochures, flyers, internal documents, press releases, annual reports</a:t>
            </a:r>
          </a:p>
          <a:p>
            <a:pPr lvl="1"/>
            <a:r>
              <a:rPr lang="en-US" sz="2000"/>
              <a:t>Printed documents (scan to retrieve text)</a:t>
            </a:r>
          </a:p>
          <a:p>
            <a:pPr lvl="1"/>
            <a:r>
              <a:rPr lang="en-US" sz="2000"/>
              <a:t>Retrieve from existing Web pages</a:t>
            </a:r>
          </a:p>
          <a:p>
            <a:pPr lvl="2"/>
            <a:r>
              <a:rPr lang="en-US" sz="1800"/>
              <a:t>View source</a:t>
            </a:r>
          </a:p>
          <a:p>
            <a:pPr lvl="2"/>
            <a:r>
              <a:rPr lang="en-US" sz="1800"/>
              <a:t>Copy from screen</a:t>
            </a:r>
          </a:p>
          <a:p>
            <a:pPr lvl="1"/>
            <a:r>
              <a:rPr lang="en-US" sz="2000"/>
              <a:t>Retrieve from person responsible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Preparing Text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886200"/>
          </a:xfrm>
        </p:spPr>
        <p:txBody>
          <a:bodyPr/>
          <a:lstStyle/>
          <a:p>
            <a:r>
              <a:rPr lang="en-US"/>
              <a:t>Editing</a:t>
            </a:r>
          </a:p>
          <a:p>
            <a:pPr lvl="1"/>
            <a:r>
              <a:rPr lang="en-US"/>
              <a:t>Word processing formats are </a:t>
            </a:r>
            <a:r>
              <a:rPr lang="en-US" u="sng"/>
              <a:t>not</a:t>
            </a:r>
            <a:r>
              <a:rPr lang="en-US"/>
              <a:t> Web formats</a:t>
            </a:r>
          </a:p>
          <a:p>
            <a:pPr lvl="1"/>
            <a:r>
              <a:rPr lang="en-US"/>
              <a:t>Can’t use same techniques for formatting</a:t>
            </a:r>
          </a:p>
          <a:p>
            <a:pPr lvl="1"/>
            <a:r>
              <a:rPr lang="en-US"/>
              <a:t>Remove:</a:t>
            </a:r>
          </a:p>
          <a:p>
            <a:pPr lvl="2"/>
            <a:r>
              <a:rPr lang="en-US"/>
              <a:t>Carriage returns</a:t>
            </a:r>
          </a:p>
          <a:p>
            <a:pPr lvl="2"/>
            <a:r>
              <a:rPr lang="en-US"/>
              <a:t>Tabs</a:t>
            </a:r>
          </a:p>
          <a:p>
            <a:pPr lvl="2"/>
            <a:r>
              <a:rPr lang="en-US"/>
              <a:t>Columns</a:t>
            </a:r>
          </a:p>
          <a:p>
            <a:pPr lvl="2"/>
            <a:r>
              <a:rPr lang="en-US"/>
              <a:t>Indents</a:t>
            </a:r>
          </a:p>
          <a:p>
            <a:pPr lvl="2"/>
            <a:r>
              <a:rPr lang="en-US"/>
              <a:t>Justifications</a:t>
            </a: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1241425" y="4495800"/>
            <a:ext cx="5159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Preparing Text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Editing (cont.)</a:t>
            </a:r>
          </a:p>
          <a:p>
            <a:pPr lvl="1"/>
            <a:r>
              <a:rPr lang="en-US" dirty="0"/>
              <a:t>Place content in plain text form</a:t>
            </a:r>
          </a:p>
          <a:p>
            <a:pPr lvl="1"/>
            <a:r>
              <a:rPr lang="en-US" dirty="0"/>
              <a:t>Eliminate unusual formatting or styles</a:t>
            </a:r>
          </a:p>
          <a:p>
            <a:pPr lvl="1"/>
            <a:r>
              <a:rPr lang="en-US" dirty="0" smtClean="0"/>
              <a:t>CHEK GUD SPELING </a:t>
            </a:r>
            <a:r>
              <a:rPr lang="en-US" dirty="0"/>
              <a:t>AND </a:t>
            </a:r>
            <a:r>
              <a:rPr lang="en-US" dirty="0" err="1" smtClean="0"/>
              <a:t>GRAMeR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Make sure </a:t>
            </a:r>
            <a:r>
              <a:rPr lang="en-US" dirty="0" smtClean="0">
                <a:solidFill>
                  <a:srgbClr val="FF0000"/>
                </a:solidFill>
              </a:rPr>
              <a:t>spill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Czech her haws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knot past you’re core wrecked lea spelt, butt in correct whirred!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for the Web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Reader’s expectations:</a:t>
            </a:r>
          </a:p>
          <a:p>
            <a:pPr lvl="1"/>
            <a:r>
              <a:rPr lang="en-US"/>
              <a:t>Fast, convenient, interactive</a:t>
            </a:r>
          </a:p>
          <a:p>
            <a:r>
              <a:rPr lang="en-US"/>
              <a:t>Web writing tips:</a:t>
            </a:r>
          </a:p>
          <a:p>
            <a:pPr lvl="1"/>
            <a:r>
              <a:rPr lang="en-US"/>
              <a:t>Keep it short, essentials only</a:t>
            </a:r>
          </a:p>
          <a:p>
            <a:pPr lvl="1"/>
            <a:r>
              <a:rPr lang="en-US"/>
              <a:t>Pyramid structure</a:t>
            </a:r>
          </a:p>
          <a:p>
            <a:pPr lvl="2"/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paragraph: who, what, where, why, when</a:t>
            </a:r>
          </a:p>
          <a:p>
            <a:pPr lvl="2"/>
            <a:r>
              <a:rPr lang="en-US"/>
              <a:t>If they’re interested they’ll read on</a:t>
            </a:r>
          </a:p>
          <a:p>
            <a:pPr lvl="2"/>
            <a:r>
              <a:rPr lang="en-US"/>
              <a:t>Tell more of the story in subsequent paragraphs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for the Web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Web writing tips (cont.)</a:t>
            </a:r>
          </a:p>
          <a:p>
            <a:pPr lvl="1"/>
            <a:r>
              <a:rPr lang="en-US"/>
              <a:t>Use subheadings that describe the content</a:t>
            </a:r>
          </a:p>
          <a:p>
            <a:pPr lvl="1"/>
            <a:r>
              <a:rPr lang="en-US"/>
              <a:t>Use bullets to express separate but parallel ideas</a:t>
            </a:r>
          </a:p>
          <a:p>
            <a:pPr lvl="2"/>
            <a:r>
              <a:rPr lang="en-US"/>
              <a:t>Omit transitional phrases</a:t>
            </a:r>
          </a:p>
          <a:p>
            <a:pPr lvl="2"/>
            <a:r>
              <a:rPr lang="en-US"/>
              <a:t>Conserves space</a:t>
            </a:r>
          </a:p>
          <a:p>
            <a:pPr lvl="2"/>
            <a:r>
              <a:rPr lang="en-US"/>
              <a:t>Faster reading</a:t>
            </a:r>
          </a:p>
          <a:p>
            <a:pPr lvl="1"/>
            <a:r>
              <a:rPr lang="en-US"/>
              <a:t>Provide links to relevant materials not essential to your immediate purpose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1454</TotalTime>
  <Words>695</Words>
  <Application>Microsoft Office PowerPoint</Application>
  <PresentationFormat>On-screen Show (4:3)</PresentationFormat>
  <Paragraphs>168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Capsules</vt:lpstr>
      <vt:lpstr>The Web Wizard’s Guide to Web Design</vt:lpstr>
      <vt:lpstr>Listing the Elements</vt:lpstr>
      <vt:lpstr>Listing the Elements</vt:lpstr>
      <vt:lpstr>Preparing Text</vt:lpstr>
      <vt:lpstr>Preparing Text</vt:lpstr>
      <vt:lpstr>Preparing Text</vt:lpstr>
      <vt:lpstr>Preparing Text</vt:lpstr>
      <vt:lpstr>Writing for the Web</vt:lpstr>
      <vt:lpstr>Writing for the Web</vt:lpstr>
      <vt:lpstr>Preparing Numbers</vt:lpstr>
      <vt:lpstr>Preparing Numbers</vt:lpstr>
      <vt:lpstr>Preparing Numbers</vt:lpstr>
      <vt:lpstr>Preparing Images</vt:lpstr>
      <vt:lpstr>Preparing Images</vt:lpstr>
      <vt:lpstr>Preparing Images</vt:lpstr>
      <vt:lpstr>Preparing Images</vt:lpstr>
      <vt:lpstr>Preparing Images</vt:lpstr>
      <vt:lpstr>Preparing Images</vt:lpstr>
      <vt:lpstr>Preparing Images</vt:lpstr>
      <vt:lpstr>Preparing Images</vt:lpstr>
      <vt:lpstr>Assignment</vt:lpstr>
      <vt:lpstr>Resources</vt:lpstr>
    </vt:vector>
  </TitlesOfParts>
  <Company>%ORGNAME%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nblong</dc:creator>
  <cp:lastModifiedBy>tkombol</cp:lastModifiedBy>
  <cp:revision>70</cp:revision>
  <dcterms:created xsi:type="dcterms:W3CDTF">2003-08-28T16:54:56Z</dcterms:created>
  <dcterms:modified xsi:type="dcterms:W3CDTF">2010-02-24T16:35:44Z</dcterms:modified>
</cp:coreProperties>
</file>