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0"/>
  </p:notesMasterIdLst>
  <p:sldIdLst>
    <p:sldId id="256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7" r:id="rId10"/>
    <p:sldId id="331" r:id="rId11"/>
    <p:sldId id="332" r:id="rId12"/>
    <p:sldId id="333" r:id="rId13"/>
    <p:sldId id="334" r:id="rId14"/>
    <p:sldId id="335" r:id="rId15"/>
    <p:sldId id="336" r:id="rId16"/>
    <p:sldId id="338" r:id="rId17"/>
    <p:sldId id="322" r:id="rId18"/>
    <p:sldId id="32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00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0E1D7CF-1279-4FBB-8A5F-8743A4CDE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41DA4A-966C-40AF-AB24-AE31D233C5CD}" type="slidenum">
              <a:rPr lang="en-US"/>
              <a:pPr/>
              <a:t>9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 algn="r">
              <a:tabLst/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02D3182-41F6-469C-89D4-185F1D75A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2003, 2006 by N. B. Long, A. J. Kombol	</a:t>
            </a:r>
            <a:fld id="{A43C4800-5E9F-4175-9E75-F3103CB4C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2003, 2006 by N. B. Long, A. J. Kombol	</a:t>
            </a:r>
            <a:fld id="{A518F9CF-3716-47DE-ADB6-4DC5F6766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2003, 2006 by N. B. Long, A. J. Kombol	</a:t>
            </a:r>
            <a:fld id="{A5F200D4-4B3E-43FC-8FE0-06E6BCEEE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2003, 2006 by N. B. Long, A. J. Kombol	</a:t>
            </a:r>
            <a:fld id="{B571A63D-F725-4883-848D-37F343342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2003, 2006 by N. B. Long, A. J. Kombol	</a:t>
            </a:r>
            <a:fld id="{E6273535-E68E-49C0-A078-C2C2A4259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2003, 2006 by N. B. Long, A. J. Kombol	</a:t>
            </a:r>
            <a:fld id="{0CD615CB-955D-43BD-A542-FD228B06C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2003, 2006 by N. B. Long, A. J. Kombol	</a:t>
            </a:r>
            <a:fld id="{0F7B2E00-1365-41F5-A6C2-892E62262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2003, 2006 by N. B. Long, A. J. Kombol	</a:t>
            </a:r>
            <a:fld id="{7560E95B-AC34-4714-A607-D0552C9B5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2003, 2006 by N. B. Long, A. J. Kombol	</a:t>
            </a:r>
            <a:fld id="{451BDB68-E817-4E9F-BD6B-5E794C94A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2003, 2006 by N. B. Long, A. J. Kombol	</a:t>
            </a:r>
            <a:fld id="{178F05E7-1944-4692-9115-CF117803F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2003, 2006 by N. B. Long, A. J. Kombol	</a:t>
            </a:r>
            <a:fld id="{BAF0E976-97E4-429F-ADEB-D19885A7C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0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1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85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3779838" algn="ctr"/>
                <a:tab pos="7656513" algn="r"/>
              </a:tabLst>
              <a:defRPr sz="800" smtClean="0"/>
            </a:lvl1pPr>
          </a:lstStyle>
          <a:p>
            <a:pPr>
              <a:defRPr/>
            </a:pPr>
            <a:r>
              <a:rPr lang="en-US"/>
              <a:t>ITIS 2300  8/24/2003 7:57 PM	Copyright © 2003, 2006 by N. B. Long, A. J. Kombol	</a:t>
            </a:r>
            <a:fld id="{AB3DB758-BC2D-4120-8DCB-4028A069C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lnetworks.com/" TargetMode="External"/><Relationship Id="rId2" Type="http://schemas.openxmlformats.org/officeDocument/2006/relationships/hyperlink" Target="http://www.apple.com/quicktim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crosoft.com/windows/windowsmedia/default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Web Wizard’s Guide to Web Design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Chapter 5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Gathering and Preparing Multimedia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DC3C952E-7124-43A5-8701-142385907094}" type="slidenum">
              <a:rPr lang="en-US"/>
              <a:pPr/>
              <a:t>10</a:t>
            </a:fld>
            <a:endParaRPr lang="en-US"/>
          </a:p>
        </p:txBody>
      </p:sp>
      <p:sp>
        <p:nvSpPr>
          <p:cNvPr id="1229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Sound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Problem – Lots of numbers take lots of space</a:t>
            </a:r>
          </a:p>
          <a:p>
            <a:pPr eaLnBrk="1" hangingPunct="1"/>
            <a:r>
              <a:rPr lang="en-US" dirty="0" smtClean="0"/>
              <a:t>1 CD track contains 25MB</a:t>
            </a:r>
          </a:p>
          <a:p>
            <a:pPr lvl="1" eaLnBrk="1" hangingPunct="1"/>
            <a:r>
              <a:rPr lang="en-US" dirty="0" smtClean="0"/>
              <a:t>About 10MB per minute</a:t>
            </a:r>
          </a:p>
          <a:p>
            <a:pPr eaLnBrk="1" hangingPunct="1"/>
            <a:r>
              <a:rPr lang="en-US" dirty="0" smtClean="0"/>
              <a:t>210,000,000 bits</a:t>
            </a:r>
          </a:p>
          <a:p>
            <a:pPr eaLnBrk="1" hangingPunct="1"/>
            <a:r>
              <a:rPr lang="en-US" dirty="0" smtClean="0"/>
              <a:t>Over a 56K modem – about an hour!</a:t>
            </a:r>
          </a:p>
          <a:p>
            <a:pPr eaLnBrk="1" hangingPunct="1"/>
            <a:r>
              <a:rPr lang="en-US" dirty="0" smtClean="0"/>
              <a:t>Solution: compress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E3C301F6-3CDD-4858-8F0B-8F6D6A54036F}" type="slidenum">
              <a:rPr lang="en-US"/>
              <a:pPr/>
              <a:t>11</a:t>
            </a:fld>
            <a:endParaRPr lang="en-US"/>
          </a:p>
        </p:txBody>
      </p:sp>
      <p:sp>
        <p:nvSpPr>
          <p:cNvPr id="1331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Sound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Codec:  compressor-decompressor</a:t>
            </a:r>
          </a:p>
          <a:p>
            <a:pPr eaLnBrk="1" hangingPunct="1"/>
            <a:r>
              <a:rPr lang="en-US" smtClean="0"/>
              <a:t>Algorithm used to:</a:t>
            </a:r>
          </a:p>
          <a:p>
            <a:pPr lvl="1" eaLnBrk="1" hangingPunct="1"/>
            <a:r>
              <a:rPr lang="en-US" smtClean="0"/>
              <a:t>Compress sound files before they are sent to user</a:t>
            </a:r>
          </a:p>
          <a:p>
            <a:pPr lvl="1" eaLnBrk="1" hangingPunct="1"/>
            <a:r>
              <a:rPr lang="en-US" smtClean="0"/>
              <a:t>Decompress them before they are played</a:t>
            </a:r>
          </a:p>
          <a:p>
            <a:pPr eaLnBrk="1" hangingPunct="1"/>
            <a:r>
              <a:rPr lang="en-US" smtClean="0"/>
              <a:t>Streaming</a:t>
            </a:r>
          </a:p>
          <a:p>
            <a:pPr lvl="1" eaLnBrk="1" hangingPunct="1"/>
            <a:r>
              <a:rPr lang="en-US" smtClean="0"/>
              <a:t>Sound is transmitted to user continuously instead of in a single file</a:t>
            </a:r>
          </a:p>
          <a:p>
            <a:pPr lvl="1" eaLnBrk="1" hangingPunct="1"/>
            <a:r>
              <a:rPr lang="en-US" smtClean="0"/>
              <a:t>Requires special server and user plug-in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A4142CC3-BE45-4A0C-B69E-D36375E56B3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Sound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Some streaming choices:</a:t>
            </a:r>
          </a:p>
          <a:p>
            <a:pPr lvl="1" eaLnBrk="1" hangingPunct="1"/>
            <a:r>
              <a:rPr lang="en-US" dirty="0" smtClean="0"/>
              <a:t>RealAudio</a:t>
            </a:r>
          </a:p>
          <a:p>
            <a:pPr lvl="1" eaLnBrk="1" hangingPunct="1"/>
            <a:r>
              <a:rPr lang="en-US" dirty="0" smtClean="0"/>
              <a:t>QuickTime</a:t>
            </a:r>
          </a:p>
          <a:p>
            <a:pPr lvl="1" eaLnBrk="1" hangingPunct="1"/>
            <a:r>
              <a:rPr lang="en-US" dirty="0" smtClean="0"/>
              <a:t>Windows Media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5E042461-6AD4-43A8-A565-EE97807A1183}" type="slidenum">
              <a:rPr lang="en-US"/>
              <a:pPr/>
              <a:t>13</a:t>
            </a:fld>
            <a:endParaRPr lang="en-US"/>
          </a:p>
        </p:txBody>
      </p:sp>
      <p:sp>
        <p:nvSpPr>
          <p:cNvPr id="1536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Frame rate</a:t>
            </a:r>
          </a:p>
          <a:p>
            <a:pPr lvl="1" eaLnBrk="1" hangingPunct="1"/>
            <a:r>
              <a:rPr lang="en-US" smtClean="0"/>
              <a:t>TV: 30 frames per second (fps)</a:t>
            </a:r>
          </a:p>
          <a:p>
            <a:pPr lvl="1" eaLnBrk="1" hangingPunct="1"/>
            <a:r>
              <a:rPr lang="en-US" smtClean="0"/>
              <a:t>Web: 12-15 fps</a:t>
            </a:r>
          </a:p>
          <a:p>
            <a:pPr lvl="1" eaLnBrk="1" hangingPunct="1"/>
            <a:r>
              <a:rPr lang="en-US" smtClean="0"/>
              <a:t>Connection controls – cable/DSL vs. dial-up</a:t>
            </a:r>
          </a:p>
          <a:p>
            <a:pPr eaLnBrk="1" hangingPunct="1"/>
            <a:r>
              <a:rPr lang="en-US" smtClean="0"/>
              <a:t>Compression</a:t>
            </a:r>
          </a:p>
          <a:p>
            <a:pPr lvl="1" eaLnBrk="1" hangingPunct="1"/>
            <a:r>
              <a:rPr lang="en-US" smtClean="0"/>
              <a:t>Frame of 320 x 240 pixels = 76,000 pixels</a:t>
            </a:r>
          </a:p>
          <a:p>
            <a:pPr lvl="1" eaLnBrk="1" hangingPunct="1"/>
            <a:r>
              <a:rPr lang="en-US" smtClean="0"/>
              <a:t>1,228,000 bits at 16 bits per pixel</a:t>
            </a:r>
          </a:p>
          <a:p>
            <a:pPr lvl="1" eaLnBrk="1" hangingPunct="1"/>
            <a:r>
              <a:rPr lang="en-US" smtClean="0"/>
              <a:t>At 15 fps, one minute = 1,105,920,000 bits!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B1CC4019-899F-4536-92BB-EB199585FE75}" type="slidenum">
              <a:rPr lang="en-US"/>
              <a:pPr/>
              <a:t>14</a:t>
            </a:fld>
            <a:endParaRPr lang="en-US"/>
          </a:p>
        </p:txBody>
      </p:sp>
      <p:sp>
        <p:nvSpPr>
          <p:cNvPr id="1638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Preparing Forms and Databases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One-way communication with users</a:t>
            </a:r>
          </a:p>
          <a:p>
            <a:pPr lvl="1" eaLnBrk="1" hangingPunct="1"/>
            <a:r>
              <a:rPr lang="en-US" smtClean="0"/>
              <a:t>Collect feedback</a:t>
            </a:r>
          </a:p>
          <a:p>
            <a:pPr lvl="1" eaLnBrk="1" hangingPunct="1"/>
            <a:r>
              <a:rPr lang="en-US" smtClean="0"/>
              <a:t>Survey</a:t>
            </a:r>
          </a:p>
          <a:p>
            <a:pPr lvl="1" eaLnBrk="1" hangingPunct="1"/>
            <a:r>
              <a:rPr lang="en-US" smtClean="0"/>
              <a:t>Request services</a:t>
            </a:r>
          </a:p>
          <a:p>
            <a:pPr eaLnBrk="1" hangingPunct="1"/>
            <a:r>
              <a:rPr lang="en-US" smtClean="0"/>
              <a:t>Form elements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/>
          <p:cNvPicPr>
            <a:picLocks noChangeAspect="1" noChangeArrowheads="1"/>
          </p:cNvPicPr>
          <p:nvPr/>
        </p:nvPicPr>
        <p:blipFill>
          <a:blip r:embed="rId2" cstate="print"/>
          <a:srcRect l="18333" t="17778" r="20833" b="33333"/>
          <a:stretch>
            <a:fillRect/>
          </a:stretch>
        </p:blipFill>
        <p:spPr bwMode="auto">
          <a:xfrm>
            <a:off x="0" y="1143000"/>
            <a:ext cx="9144000" cy="551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352800" y="4695825"/>
            <a:ext cx="3149600" cy="533400"/>
            <a:chOff x="2112" y="2958"/>
            <a:chExt cx="1984" cy="336"/>
          </a:xfrm>
        </p:grpSpPr>
        <p:sp>
          <p:nvSpPr>
            <p:cNvPr id="17421" name="Rectangle 8"/>
            <p:cNvSpPr>
              <a:spLocks noChangeArrowheads="1"/>
            </p:cNvSpPr>
            <p:nvPr/>
          </p:nvSpPr>
          <p:spPr bwMode="auto">
            <a:xfrm>
              <a:off x="2704" y="2958"/>
              <a:ext cx="1392" cy="33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2" name="Text Box 9"/>
            <p:cNvSpPr txBox="1">
              <a:spLocks noChangeArrowheads="1"/>
            </p:cNvSpPr>
            <p:nvPr/>
          </p:nvSpPr>
          <p:spPr bwMode="auto">
            <a:xfrm>
              <a:off x="2112" y="2976"/>
              <a:ext cx="533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Field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95600" y="2514600"/>
            <a:ext cx="2971800" cy="822325"/>
            <a:chOff x="1824" y="1584"/>
            <a:chExt cx="1872" cy="518"/>
          </a:xfrm>
        </p:grpSpPr>
        <p:sp>
          <p:nvSpPr>
            <p:cNvPr id="17419" name="Rectangle 12"/>
            <p:cNvSpPr>
              <a:spLocks noChangeArrowheads="1"/>
            </p:cNvSpPr>
            <p:nvPr/>
          </p:nvSpPr>
          <p:spPr bwMode="auto">
            <a:xfrm>
              <a:off x="2656" y="1680"/>
              <a:ext cx="1040" cy="33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0" name="Text Box 13"/>
            <p:cNvSpPr txBox="1">
              <a:spLocks noChangeArrowheads="1"/>
            </p:cNvSpPr>
            <p:nvPr/>
          </p:nvSpPr>
          <p:spPr bwMode="auto">
            <a:xfrm>
              <a:off x="1824" y="1584"/>
              <a:ext cx="816" cy="51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>
                  <a:solidFill>
                    <a:srgbClr val="FF0000"/>
                  </a:solidFill>
                </a:rPr>
                <a:t>Radio Buttons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835275" y="5137150"/>
            <a:ext cx="5356225" cy="533400"/>
            <a:chOff x="1786" y="3236"/>
            <a:chExt cx="3374" cy="336"/>
          </a:xfrm>
        </p:grpSpPr>
        <p:sp>
          <p:nvSpPr>
            <p:cNvPr id="17417" name="Rectangle 16"/>
            <p:cNvSpPr>
              <a:spLocks noChangeArrowheads="1"/>
            </p:cNvSpPr>
            <p:nvPr/>
          </p:nvSpPr>
          <p:spPr bwMode="auto">
            <a:xfrm>
              <a:off x="2688" y="3236"/>
              <a:ext cx="2472" cy="33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8" name="Text Box 17"/>
            <p:cNvSpPr txBox="1">
              <a:spLocks noChangeArrowheads="1"/>
            </p:cNvSpPr>
            <p:nvPr/>
          </p:nvSpPr>
          <p:spPr bwMode="auto">
            <a:xfrm>
              <a:off x="1786" y="3262"/>
              <a:ext cx="873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Text Box</a:t>
              </a: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2314575" y="3114675"/>
            <a:ext cx="6470650" cy="533400"/>
            <a:chOff x="1458" y="1962"/>
            <a:chExt cx="4076" cy="336"/>
          </a:xfrm>
        </p:grpSpPr>
        <p:sp>
          <p:nvSpPr>
            <p:cNvPr id="17415" name="Rectangle 20"/>
            <p:cNvSpPr>
              <a:spLocks noChangeArrowheads="1"/>
            </p:cNvSpPr>
            <p:nvPr/>
          </p:nvSpPr>
          <p:spPr bwMode="auto">
            <a:xfrm>
              <a:off x="2688" y="1962"/>
              <a:ext cx="2846" cy="33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6" name="Text Box 21"/>
            <p:cNvSpPr txBox="1">
              <a:spLocks noChangeArrowheads="1"/>
            </p:cNvSpPr>
            <p:nvPr/>
          </p:nvSpPr>
          <p:spPr bwMode="auto">
            <a:xfrm>
              <a:off x="1458" y="1988"/>
              <a:ext cx="1216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Option Menu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97E2097B-39BA-4EA4-B0BA-12BFDA56D78D}" type="slidenum">
              <a:rPr lang="en-US"/>
              <a:pPr/>
              <a:t>16</a:t>
            </a:fld>
            <a:endParaRPr lang="en-US"/>
          </a:p>
        </p:txBody>
      </p:sp>
      <p:sp>
        <p:nvSpPr>
          <p:cNvPr id="1843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Preparing Forms and Databases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After form is filled:</a:t>
            </a:r>
          </a:p>
          <a:p>
            <a:pPr lvl="1" eaLnBrk="1" hangingPunct="1"/>
            <a:r>
              <a:rPr lang="en-US" dirty="0" smtClean="0"/>
              <a:t>Submitted to server</a:t>
            </a:r>
          </a:p>
          <a:p>
            <a:pPr lvl="1" eaLnBrk="1" hangingPunct="1"/>
            <a:r>
              <a:rPr lang="en-US" dirty="0" smtClean="0"/>
              <a:t>Program on server reads the data</a:t>
            </a:r>
          </a:p>
          <a:p>
            <a:pPr lvl="1" eaLnBrk="1" hangingPunct="1"/>
            <a:r>
              <a:rPr lang="en-US" dirty="0" smtClean="0"/>
              <a:t>Performs action on data</a:t>
            </a:r>
          </a:p>
          <a:p>
            <a:pPr lvl="2" eaLnBrk="1" hangingPunct="1"/>
            <a:r>
              <a:rPr lang="en-US" dirty="0" smtClean="0"/>
              <a:t>Gets commands from data</a:t>
            </a:r>
          </a:p>
          <a:p>
            <a:pPr lvl="2" eaLnBrk="1" hangingPunct="1"/>
            <a:r>
              <a:rPr lang="en-US" dirty="0" smtClean="0"/>
              <a:t>Stores in a database at the server site</a:t>
            </a:r>
          </a:p>
          <a:p>
            <a:pPr lvl="2" eaLnBrk="1" hangingPunct="1"/>
            <a:r>
              <a:rPr lang="en-US" dirty="0" smtClean="0"/>
              <a:t>Returns request based on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879DE128-4EFE-404C-8F9F-B052995A3031}" type="slidenum">
              <a:rPr lang="en-US"/>
              <a:pPr/>
              <a:t>17</a:t>
            </a:fld>
            <a:endParaRPr lang="en-US"/>
          </a:p>
        </p:txBody>
      </p:sp>
      <p:sp>
        <p:nvSpPr>
          <p:cNvPr id="19459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0772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Assignment</a:t>
            </a:r>
            <a:endParaRPr lang="en-US" sz="3200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Combined WWG Ch. 4 and 5</a:t>
            </a:r>
          </a:p>
          <a:p>
            <a:pPr eaLnBrk="1" hangingPunct="1"/>
            <a:r>
              <a:rPr lang="en-US" smtClean="0"/>
              <a:t>See Assignments web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B2B03CAF-825D-489F-ADFB-BF29B85F90B2}" type="slidenum">
              <a:rPr lang="en-US"/>
              <a:pPr/>
              <a:t>18</a:t>
            </a:fld>
            <a:endParaRPr lang="en-US"/>
          </a:p>
        </p:txBody>
      </p:sp>
      <p:sp>
        <p:nvSpPr>
          <p:cNvPr id="2048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90800"/>
            <a:ext cx="7924800" cy="3352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Apple QuickTime:</a:t>
            </a:r>
          </a:p>
          <a:p>
            <a:pPr lvl="1" eaLnBrk="1" hangingPunct="1">
              <a:buFontTx/>
              <a:buNone/>
            </a:pPr>
            <a:r>
              <a:rPr lang="en-US" sz="1800" dirty="0" smtClean="0">
                <a:hlinkClick r:id="rId2"/>
              </a:rPr>
              <a:t>http://www.apple.com/quicktime/</a:t>
            </a:r>
            <a:endParaRPr lang="en-US" sz="20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RealNetworks</a:t>
            </a:r>
            <a:r>
              <a:rPr lang="en-US" sz="2400" dirty="0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 </a:t>
            </a:r>
            <a:r>
              <a:rPr lang="en-US" sz="2000" dirty="0" smtClean="0">
                <a:hlinkClick r:id="rId3"/>
              </a:rPr>
              <a:t>http://www.realnetworks.com/</a:t>
            </a:r>
            <a:r>
              <a:rPr lang="en-US" sz="2000" dirty="0" smtClean="0"/>
              <a:t> 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400" dirty="0" smtClean="0"/>
              <a:t>Windows Media: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dirty="0" smtClean="0">
                <a:hlinkClick r:id="rId4"/>
              </a:rPr>
              <a:t>http://www.microsoft.com/windows/windowsmedia/default.aspx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14A4322F-1F1B-4035-9C61-7000BCE66692}" type="slidenum">
              <a:rPr lang="en-US"/>
              <a:pPr/>
              <a:t>2</a:t>
            </a:fld>
            <a:endParaRPr lang="en-US"/>
          </a:p>
        </p:txBody>
      </p:sp>
      <p:sp>
        <p:nvSpPr>
          <p:cNvPr id="409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Animation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Images that “move”</a:t>
            </a:r>
          </a:p>
          <a:p>
            <a:pPr eaLnBrk="1" hangingPunct="1"/>
            <a:r>
              <a:rPr lang="en-US" dirty="0" smtClean="0"/>
              <a:t>Attracts viewer’s eye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lvl="1" eaLnBrk="1" hangingPunct="1"/>
            <a:r>
              <a:rPr lang="en-US" dirty="0" smtClean="0"/>
              <a:t>May be distracting rather than enhancing</a:t>
            </a:r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1295400" y="3429000"/>
            <a:ext cx="1609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Warning:</a:t>
            </a:r>
          </a:p>
        </p:txBody>
      </p:sp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2819400" y="3429000"/>
            <a:ext cx="1609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Warning: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47800" y="3581400"/>
            <a:ext cx="1609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Warning: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600200" y="3733800"/>
            <a:ext cx="1929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Warning</a:t>
            </a:r>
            <a:r>
              <a:rPr lang="en-US" sz="2800" dirty="0" smtClean="0">
                <a:solidFill>
                  <a:srgbClr val="FF0000"/>
                </a:solidFill>
              </a:rPr>
              <a:t>:%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uiExpand="1" build="p"/>
      <p:bldP spid="187396" grpId="0"/>
      <p:bldP spid="187396" grpId="1"/>
      <p:bldP spid="187397" grpId="0"/>
      <p:bldP spid="187397" grpId="1"/>
      <p:bldP spid="187397" grpId="2"/>
      <p:bldP spid="7" grpId="0"/>
      <p:bldP spid="7" grpId="1"/>
      <p:bldP spid="8" grpId="0"/>
      <p:bldP spid="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9C655DC9-A66E-4F65-8C6B-C3F3908B4FC0}" type="slidenum">
              <a:rPr lang="en-US"/>
              <a:pPr/>
              <a:t>3</a:t>
            </a:fld>
            <a:endParaRPr lang="en-US"/>
          </a:p>
        </p:txBody>
      </p:sp>
      <p:sp>
        <p:nvSpPr>
          <p:cNvPr id="512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Animation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</a:t>
            </a:r>
          </a:p>
          <a:p>
            <a:pPr lvl="1" eaLnBrk="1" hangingPunct="1"/>
            <a:r>
              <a:rPr lang="en-US" smtClean="0"/>
              <a:t>Photoshop</a:t>
            </a:r>
          </a:p>
          <a:p>
            <a:pPr lvl="1" eaLnBrk="1" hangingPunct="1"/>
            <a:r>
              <a:rPr lang="en-US" smtClean="0"/>
              <a:t>GIF Construction Set</a:t>
            </a:r>
          </a:p>
          <a:p>
            <a:pPr lvl="1" eaLnBrk="1" hangingPunct="1"/>
            <a:r>
              <a:rPr lang="en-US" smtClean="0"/>
              <a:t>Apple QuickTime Player Pro</a:t>
            </a:r>
          </a:p>
          <a:p>
            <a:pPr lvl="1" eaLnBrk="1" hangingPunct="1"/>
            <a:r>
              <a:rPr lang="en-US" smtClean="0"/>
              <a:t>Macromedia</a:t>
            </a:r>
          </a:p>
          <a:p>
            <a:pPr lvl="2" eaLnBrk="1" hangingPunct="1"/>
            <a:r>
              <a:rPr lang="en-US" smtClean="0"/>
              <a:t>Fireworks</a:t>
            </a:r>
          </a:p>
          <a:p>
            <a:pPr lvl="2" eaLnBrk="1" hangingPunct="1"/>
            <a:r>
              <a:rPr lang="en-US" smtClean="0"/>
              <a:t>Flash</a:t>
            </a:r>
          </a:p>
          <a:p>
            <a:pPr lvl="2" eaLnBrk="1" hangingPunct="1"/>
            <a:r>
              <a:rPr lang="en-US" smtClean="0"/>
              <a:t>Director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D7CEC0E1-3C85-4DC5-BCF5-1BFA736AC548}" type="slidenum">
              <a:rPr lang="en-US"/>
              <a:pPr/>
              <a:t>4</a:t>
            </a:fld>
            <a:endParaRPr lang="en-US"/>
          </a:p>
        </p:txBody>
      </p:sp>
      <p:sp>
        <p:nvSpPr>
          <p:cNvPr id="614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Animation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technique</a:t>
            </a:r>
          </a:p>
          <a:p>
            <a:pPr lvl="1" eaLnBrk="1" hangingPunct="1"/>
            <a:r>
              <a:rPr lang="en-US" smtClean="0"/>
              <a:t>Create/import images</a:t>
            </a:r>
          </a:p>
          <a:p>
            <a:pPr lvl="1" eaLnBrk="1" hangingPunct="1"/>
            <a:r>
              <a:rPr lang="en-US" smtClean="0"/>
              <a:t>Arrange in sequence over time &amp; space</a:t>
            </a:r>
          </a:p>
          <a:p>
            <a:pPr lvl="1" eaLnBrk="1" hangingPunct="1"/>
            <a:r>
              <a:rPr lang="en-US" smtClean="0"/>
              <a:t>Determine size, speed, transitions</a:t>
            </a:r>
          </a:p>
          <a:p>
            <a:pPr lvl="1" eaLnBrk="1" hangingPunct="1"/>
            <a:r>
              <a:rPr lang="en-US" smtClean="0"/>
              <a:t>Save in Web-compatible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25014AA9-A30B-460D-87C2-3181C29E51CE}" type="slidenum">
              <a:rPr lang="en-US"/>
              <a:pPr/>
              <a:t>5</a:t>
            </a:fld>
            <a:endParaRPr lang="en-US"/>
          </a:p>
        </p:txBody>
      </p:sp>
      <p:sp>
        <p:nvSpPr>
          <p:cNvPr id="717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Animation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Displaying</a:t>
            </a:r>
          </a:p>
          <a:p>
            <a:pPr lvl="1" eaLnBrk="1" hangingPunct="1"/>
            <a:r>
              <a:rPr lang="en-US" dirty="0" smtClean="0"/>
              <a:t>Not every browser supports every format</a:t>
            </a:r>
          </a:p>
          <a:p>
            <a:pPr lvl="1" eaLnBrk="1" hangingPunct="1"/>
            <a:r>
              <a:rPr lang="en-US" dirty="0" smtClean="0"/>
              <a:t>Plug-ins may be required</a:t>
            </a:r>
          </a:p>
          <a:p>
            <a:pPr lvl="2" eaLnBrk="1" hangingPunct="1"/>
            <a:r>
              <a:rPr lang="en-US" dirty="0" smtClean="0"/>
              <a:t>Some users may not be comfortable downloading or installing</a:t>
            </a:r>
          </a:p>
          <a:p>
            <a:pPr lvl="1" eaLnBrk="1" hangingPunct="1"/>
            <a:r>
              <a:rPr lang="en-US" dirty="0" smtClean="0"/>
              <a:t>Characteristics of target audience help determine choices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362B3459-45FF-488D-88D6-3283E6D74DDC}" type="slidenum">
              <a:rPr lang="en-US"/>
              <a:pPr/>
              <a:t>6</a:t>
            </a:fld>
            <a:endParaRPr lang="en-US"/>
          </a:p>
        </p:txBody>
      </p:sp>
      <p:sp>
        <p:nvSpPr>
          <p:cNvPr id="81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Sound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Sound is continuous</a:t>
            </a:r>
          </a:p>
        </p:txBody>
      </p:sp>
      <p:pic>
        <p:nvPicPr>
          <p:cNvPr id="8197" name="Picture 6" descr="mvc001f_flycom_arr_on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43200" y="2895600"/>
            <a:ext cx="4419600" cy="3314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110DCB10-5DCB-40D6-86D8-8044E941A8FD}" type="slidenum">
              <a:rPr lang="en-US"/>
              <a:pPr/>
              <a:t>7</a:t>
            </a:fld>
            <a:endParaRPr lang="en-US"/>
          </a:p>
        </p:txBody>
      </p:sp>
      <p:sp>
        <p:nvSpPr>
          <p:cNvPr id="92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Sound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4191000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Problem: cannot express continuous data in a digital medium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Instead – sample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Take a reading every so often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Record the reading at that point</a:t>
            </a:r>
          </a:p>
        </p:txBody>
      </p:sp>
      <p:pic>
        <p:nvPicPr>
          <p:cNvPr id="193540" name="Picture 4" descr="detailed_compute_waveform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 t="52998" r="61862" b="3685"/>
          <a:stretch>
            <a:fillRect/>
          </a:stretch>
        </p:blipFill>
        <p:spPr>
          <a:xfrm>
            <a:off x="4953000" y="4648200"/>
            <a:ext cx="3770313" cy="1455738"/>
          </a:xfrm>
          <a:noFill/>
        </p:spPr>
      </p:pic>
      <p:pic>
        <p:nvPicPr>
          <p:cNvPr id="9222" name="Picture 6" descr="compute_waveform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 l="24043" t="45248" r="40984" b="2563"/>
          <a:stretch>
            <a:fillRect/>
          </a:stretch>
        </p:blipFill>
        <p:spPr>
          <a:xfrm>
            <a:off x="5029200" y="2590800"/>
            <a:ext cx="3200400" cy="2035175"/>
          </a:xfrm>
          <a:noFill/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391400" y="3324225"/>
            <a:ext cx="625475" cy="1400175"/>
            <a:chOff x="4656" y="2094"/>
            <a:chExt cx="394" cy="882"/>
          </a:xfrm>
        </p:grpSpPr>
        <p:sp>
          <p:nvSpPr>
            <p:cNvPr id="9224" name="Oval 8"/>
            <p:cNvSpPr>
              <a:spLocks noChangeArrowheads="1"/>
            </p:cNvSpPr>
            <p:nvPr/>
          </p:nvSpPr>
          <p:spPr bwMode="auto">
            <a:xfrm>
              <a:off x="4906" y="2094"/>
              <a:ext cx="144" cy="14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>
              <a:off x="4656" y="2256"/>
              <a:ext cx="288" cy="7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8DDAF941-5EFA-435E-B1A7-0F49003DDD54}" type="slidenum">
              <a:rPr lang="en-US"/>
              <a:pPr/>
              <a:t>8</a:t>
            </a:fld>
            <a:endParaRPr lang="en-US"/>
          </a:p>
        </p:txBody>
      </p:sp>
      <p:sp>
        <p:nvSpPr>
          <p:cNvPr id="1024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Sound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Sample rates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Telephone: 8 kHz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CD: 44 kHz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data ends up being a long series of numbers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44,000 per second for a CD sound track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96,000 per second for DVD sound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192,000 per second allowable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ITIS 2300  8/24/2003 7:57 PM	Copyright © 2003, 2006 by N. B. Long, A. J. Kombol	</a:t>
            </a:r>
            <a:fld id="{8CBE6483-A89C-4930-8090-6159AE62BFE0}" type="slidenum">
              <a:rPr lang="en-US"/>
              <a:pPr/>
              <a:t>9</a:t>
            </a:fld>
            <a:endParaRPr lang="en-US"/>
          </a:p>
        </p:txBody>
      </p:sp>
      <p:sp>
        <p:nvSpPr>
          <p:cNvPr id="1126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Sound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accuracy </a:t>
            </a:r>
          </a:p>
          <a:p>
            <a:pPr lvl="1" eaLnBrk="1" hangingPunct="1"/>
            <a:r>
              <a:rPr lang="en-US" smtClean="0"/>
              <a:t>CD: 16 bits</a:t>
            </a:r>
          </a:p>
          <a:p>
            <a:pPr lvl="2" eaLnBrk="1" hangingPunct="1"/>
            <a:r>
              <a:rPr lang="en-US" smtClean="0"/>
              <a:t>Two channels for stereo</a:t>
            </a:r>
          </a:p>
          <a:p>
            <a:pPr lvl="2" eaLnBrk="1" hangingPunct="1"/>
            <a:r>
              <a:rPr lang="en-US" smtClean="0"/>
              <a:t>96 dB range</a:t>
            </a:r>
          </a:p>
          <a:p>
            <a:pPr lvl="1" eaLnBrk="1" hangingPunct="1"/>
            <a:r>
              <a:rPr lang="en-US" smtClean="0"/>
              <a:t>DVD-Audio: 24 bits</a:t>
            </a:r>
          </a:p>
          <a:p>
            <a:pPr lvl="2" eaLnBrk="1" hangingPunct="1"/>
            <a:r>
              <a:rPr lang="en-US" smtClean="0"/>
              <a:t>Up to 5.1 (5 channels plus sub-woofer)</a:t>
            </a:r>
          </a:p>
          <a:p>
            <a:pPr lvl="2" eaLnBrk="1" hangingPunct="1"/>
            <a:r>
              <a:rPr lang="en-US" smtClean="0"/>
              <a:t>144 dB range</a:t>
            </a:r>
          </a:p>
          <a:p>
            <a:pPr lvl="1" eaLnBrk="1" hangingPunct="1"/>
            <a:r>
              <a:rPr lang="en-US" smtClean="0"/>
              <a:t>Typical human ear</a:t>
            </a:r>
          </a:p>
          <a:p>
            <a:pPr lvl="2" eaLnBrk="1" hangingPunct="1"/>
            <a:r>
              <a:rPr lang="en-US" smtClean="0"/>
              <a:t>130+ dB 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1599</TotalTime>
  <Words>507</Words>
  <Application>Microsoft Office PowerPoint</Application>
  <PresentationFormat>On-screen Show (4:3)</PresentationFormat>
  <Paragraphs>134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Capsules</vt:lpstr>
      <vt:lpstr>The Web Wizard’s Guide to Web Design</vt:lpstr>
      <vt:lpstr>Animation</vt:lpstr>
      <vt:lpstr>Animation</vt:lpstr>
      <vt:lpstr>Animation</vt:lpstr>
      <vt:lpstr>Animation</vt:lpstr>
      <vt:lpstr>Sound</vt:lpstr>
      <vt:lpstr>Sound</vt:lpstr>
      <vt:lpstr>Sound</vt:lpstr>
      <vt:lpstr>Sound</vt:lpstr>
      <vt:lpstr>Sound</vt:lpstr>
      <vt:lpstr>Sound</vt:lpstr>
      <vt:lpstr>Sound</vt:lpstr>
      <vt:lpstr>Video</vt:lpstr>
      <vt:lpstr>Preparing Forms and Databases</vt:lpstr>
      <vt:lpstr>Slide 15</vt:lpstr>
      <vt:lpstr>Preparing Forms and Databases</vt:lpstr>
      <vt:lpstr>Assignment</vt:lpstr>
      <vt:lpstr>Resources</vt:lpstr>
    </vt:vector>
  </TitlesOfParts>
  <Company>%ORGNAME%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ajkombol</cp:lastModifiedBy>
  <cp:revision>72</cp:revision>
  <dcterms:created xsi:type="dcterms:W3CDTF">2003-08-28T16:54:56Z</dcterms:created>
  <dcterms:modified xsi:type="dcterms:W3CDTF">2010-02-21T22:45:39Z</dcterms:modified>
</cp:coreProperties>
</file>