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6"/>
  </p:notesMasterIdLst>
  <p:sldIdLst>
    <p:sldId id="256" r:id="rId2"/>
    <p:sldId id="333" r:id="rId3"/>
    <p:sldId id="323" r:id="rId4"/>
    <p:sldId id="332" r:id="rId5"/>
    <p:sldId id="325" r:id="rId6"/>
    <p:sldId id="334" r:id="rId7"/>
    <p:sldId id="326" r:id="rId8"/>
    <p:sldId id="327" r:id="rId9"/>
    <p:sldId id="328" r:id="rId10"/>
    <p:sldId id="329" r:id="rId11"/>
    <p:sldId id="330" r:id="rId12"/>
    <p:sldId id="335" r:id="rId13"/>
    <p:sldId id="331" r:id="rId14"/>
    <p:sldId id="324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0000"/>
    <a:srgbClr val="B2B2B2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8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B91B4E4-9A05-4F5A-B2FB-5D4E097925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5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51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 algn="r">
              <a:tabLst/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6200" y="6248400"/>
            <a:ext cx="587375" cy="4889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26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C7CF905-ECA0-49D6-A6B2-6E1E649DD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96698DC1-1F59-446D-B99F-4E409493A9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B55CDD0E-98F6-4C79-932E-B61AE571B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A9A295F6-C706-4D85-BB9B-DC061A9E76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438C3441-D81C-4B4C-A6FD-A7D178F0F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821FCEF6-8EF7-4C1A-8E99-C2746462D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4A0086EA-3942-40EA-8229-89A348BC1D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92B03183-0848-4830-A55C-418B29E175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B526DABA-2D00-4FB1-B8AA-262E9E3291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B439F3CC-C2A4-45F9-B752-C46A718C2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4366B81F-6871-4E16-92C3-187F8EB6E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0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48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1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48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248400"/>
            <a:ext cx="7850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3779838" algn="ctr"/>
                <a:tab pos="7656513" algn="r"/>
              </a:tabLst>
              <a:defRPr sz="800" smtClean="0"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847ED958-D306-4262-9C3C-97D17EA89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wwg7submit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html/html_backgrounds.asp" TargetMode="External"/><Relationship Id="rId2" Type="http://schemas.openxmlformats.org/officeDocument/2006/relationships/hyperlink" Target="http://www.glorianon.com/dlbacks/index.s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Web Wizard’s Guide to Web Design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7</a:t>
            </a:r>
          </a:p>
          <a:p>
            <a:pPr eaLnBrk="1" hangingPunct="1"/>
            <a:r>
              <a:rPr lang="en-US" smtClean="0"/>
              <a:t>Assembling the Pages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Select input options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Text boxes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Random or unstructured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Radio buttons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u="sng" dirty="0" smtClean="0"/>
              <a:t>Short</a:t>
            </a:r>
            <a:r>
              <a:rPr lang="en-US" dirty="0" smtClean="0"/>
              <a:t> list of “choose only one”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Check boxes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List to check as many as appropriate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Select items (drop downs)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Long list of “choose only one”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Note: Select lists can be modified for multiple choices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Submit button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Equivalent of hitting the Enter key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Does the “Action”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The web page or program to run when Submitted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&lt;form method=‘post’ action=‘mailto:tkombol@uncc.edu’&gt;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&lt;form method=‘get’ action=‘createNextPage.exe’&gt;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&lt;form method=‘post’ action=“nextPage.htm”&gt;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Reset button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Resets the form to the original defaults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>
                <a:solidFill>
                  <a:srgbClr val="FF0000"/>
                </a:solidFill>
              </a:rPr>
              <a:t>Resume 3/31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Submit and Action example:</a:t>
            </a:r>
          </a:p>
          <a:p>
            <a:pPr lvl="1" eaLnBrk="1" hangingPunct="1"/>
            <a:r>
              <a:rPr lang="en-US" dirty="0" smtClean="0">
                <a:hlinkClick r:id="rId2" action="ppaction://hlinkfile"/>
              </a:rPr>
              <a:t>WWG Ch 7 Submit</a:t>
            </a:r>
            <a:endParaRPr lang="en-US" dirty="0" smtClean="0"/>
          </a:p>
          <a:p>
            <a:pPr eaLnBrk="1" hangingPunct="1"/>
            <a:r>
              <a:rPr lang="en-US" dirty="0" smtClean="0"/>
              <a:t>Note what the submit button does!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0772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Assignment</a:t>
            </a:r>
            <a:endParaRPr lang="en-US" sz="32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get this site finally built and organized?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098" name="Subtitl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Backgrounds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Order of operations:</a:t>
            </a:r>
          </a:p>
          <a:p>
            <a:pPr lvl="1" eaLnBrk="1" hangingPunct="1"/>
            <a:r>
              <a:rPr lang="en-US" smtClean="0"/>
              <a:t>Background</a:t>
            </a:r>
          </a:p>
          <a:p>
            <a:pPr lvl="2" eaLnBrk="1" hangingPunct="1"/>
            <a:r>
              <a:rPr lang="en-US" smtClean="0"/>
              <a:t>What to place for a backdrop</a:t>
            </a:r>
          </a:p>
          <a:p>
            <a:pPr lvl="3" eaLnBrk="1" hangingPunct="1"/>
            <a:r>
              <a:rPr lang="en-US" smtClean="0"/>
              <a:t>Nothing is a good option!</a:t>
            </a:r>
          </a:p>
          <a:p>
            <a:pPr lvl="1" eaLnBrk="1" hangingPunct="1"/>
            <a:r>
              <a:rPr lang="en-US" smtClean="0"/>
              <a:t>Structure (tables, &lt;div&gt; elements, etc.)</a:t>
            </a:r>
          </a:p>
          <a:p>
            <a:pPr lvl="2" eaLnBrk="1" hangingPunct="1"/>
            <a:r>
              <a:rPr lang="en-US" smtClean="0"/>
              <a:t>How to place/organize your content</a:t>
            </a:r>
          </a:p>
          <a:p>
            <a:pPr lvl="1" eaLnBrk="1" hangingPunct="1"/>
            <a:r>
              <a:rPr lang="en-US" smtClean="0"/>
              <a:t>Content</a:t>
            </a:r>
          </a:p>
          <a:p>
            <a:pPr lvl="2" eaLnBrk="1" hangingPunct="1"/>
            <a:r>
              <a:rPr lang="en-US" smtClean="0"/>
              <a:t>Actual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Backgrounds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Background types:</a:t>
            </a:r>
          </a:p>
          <a:p>
            <a:pPr lvl="1" eaLnBrk="1" hangingPunct="1"/>
            <a:r>
              <a:rPr lang="en-US" dirty="0" smtClean="0"/>
              <a:t>Solid color</a:t>
            </a:r>
          </a:p>
          <a:p>
            <a:pPr lvl="1" eaLnBrk="1" hangingPunct="1"/>
            <a:r>
              <a:rPr lang="en-US" dirty="0" smtClean="0">
                <a:hlinkClick r:id="rId2"/>
              </a:rPr>
              <a:t>Textured color</a:t>
            </a:r>
            <a:endParaRPr lang="en-US" dirty="0" smtClean="0"/>
          </a:p>
          <a:p>
            <a:pPr lvl="1" eaLnBrk="1" hangingPunct="1"/>
            <a:r>
              <a:rPr lang="en-US" dirty="0" smtClean="0"/>
              <a:t>Image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>
                <a:hlinkClick r:id="rId3"/>
              </a:rPr>
              <a:t>examples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Backgrounds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24800" cy="3724275"/>
          </a:xfrm>
        </p:spPr>
        <p:txBody>
          <a:bodyPr/>
          <a:lstStyle/>
          <a:p>
            <a:pPr eaLnBrk="1" hangingPunct="1"/>
            <a:r>
              <a:rPr lang="en-US" sz="3200" dirty="0" smtClean="0"/>
              <a:t>Colors</a:t>
            </a:r>
          </a:p>
          <a:p>
            <a:pPr lvl="1" eaLnBrk="1" hangingPunct="1"/>
            <a:r>
              <a:rPr lang="en-US" sz="2800" dirty="0" smtClean="0"/>
              <a:t>Compatible with other elements (like logos)</a:t>
            </a:r>
          </a:p>
          <a:p>
            <a:pPr lvl="1" eaLnBrk="1" hangingPunct="1"/>
            <a:r>
              <a:rPr lang="en-US" sz="2800" dirty="0" smtClean="0"/>
              <a:t>Contrasts with text for readability</a:t>
            </a:r>
          </a:p>
          <a:p>
            <a:pPr lvl="1" eaLnBrk="1" hangingPunct="1"/>
            <a:r>
              <a:rPr lang="en-US" sz="2800" dirty="0" smtClean="0"/>
              <a:t>Consider printing problems for user</a:t>
            </a:r>
          </a:p>
          <a:p>
            <a:pPr lvl="2" eaLnBrk="1" hangingPunct="1"/>
            <a:r>
              <a:rPr lang="en-US" dirty="0" smtClean="0"/>
              <a:t>Printing a webpage to a monochrome printer</a:t>
            </a:r>
          </a:p>
          <a:p>
            <a:pPr lvl="2" eaLnBrk="1" hangingPunct="1"/>
            <a:r>
              <a:rPr lang="en-US" dirty="0" smtClean="0"/>
              <a:t>Colors map to black or white</a:t>
            </a:r>
          </a:p>
          <a:p>
            <a:pPr lvl="2" eaLnBrk="1" hangingPunct="1"/>
            <a:r>
              <a:rPr lang="en-US" dirty="0" smtClean="0"/>
              <a:t>May not be readable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Organize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Tables</a:t>
            </a:r>
          </a:p>
          <a:p>
            <a:pPr lvl="1" eaLnBrk="1" hangingPunct="1"/>
            <a:r>
              <a:rPr lang="en-US" dirty="0" smtClean="0"/>
              <a:t>Neatly organize content</a:t>
            </a:r>
          </a:p>
          <a:p>
            <a:pPr eaLnBrk="1" hangingPunct="1"/>
            <a:r>
              <a:rPr lang="en-US" dirty="0" smtClean="0"/>
              <a:t>Images</a:t>
            </a:r>
          </a:p>
          <a:p>
            <a:pPr lvl="1" eaLnBrk="1" hangingPunct="1"/>
            <a:r>
              <a:rPr lang="en-US" dirty="0" smtClean="0"/>
              <a:t>Different layer</a:t>
            </a:r>
          </a:p>
          <a:p>
            <a:pPr lvl="1" eaLnBrk="1" hangingPunct="1"/>
            <a:r>
              <a:rPr lang="en-US" dirty="0" smtClean="0"/>
              <a:t>Tiling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Readable Text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12-point (or larger)</a:t>
            </a:r>
          </a:p>
          <a:p>
            <a:pPr eaLnBrk="1" hangingPunct="1"/>
            <a:r>
              <a:rPr lang="en-US" smtClean="0"/>
              <a:t>Serif font</a:t>
            </a:r>
          </a:p>
          <a:p>
            <a:pPr eaLnBrk="1" hangingPunct="1"/>
            <a:r>
              <a:rPr lang="en-US" smtClean="0"/>
              <a:t>Contrasting headings</a:t>
            </a:r>
          </a:p>
          <a:p>
            <a:pPr eaLnBrk="1" hangingPunct="1"/>
            <a:r>
              <a:rPr lang="en-US" smtClean="0"/>
              <a:t>White space</a:t>
            </a:r>
          </a:p>
          <a:p>
            <a:pPr eaLnBrk="1" hangingPunct="1"/>
            <a:r>
              <a:rPr lang="en-US" smtClean="0"/>
              <a:t>10-12 words per line</a:t>
            </a:r>
          </a:p>
          <a:p>
            <a:pPr eaLnBrk="1" hangingPunct="1"/>
            <a:r>
              <a:rPr lang="en-US" smtClean="0"/>
              <a:t>Lists bulleted/numbered</a:t>
            </a:r>
          </a:p>
          <a:p>
            <a:pPr eaLnBrk="1" hangingPunct="1"/>
            <a:r>
              <a:rPr lang="en-US" smtClean="0"/>
              <a:t>Don’t trust the tool!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Images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Insert as if text</a:t>
            </a:r>
          </a:p>
          <a:p>
            <a:pPr eaLnBrk="1" hangingPunct="1"/>
            <a:r>
              <a:rPr lang="en-US" smtClean="0"/>
              <a:t>Change size, alignment as appropriate</a:t>
            </a:r>
          </a:p>
          <a:p>
            <a:pPr lvl="1" eaLnBrk="1" hangingPunct="1"/>
            <a:r>
              <a:rPr lang="en-US" smtClean="0"/>
              <a:t>Physically reduce the number of pixels to a reasonable amount for your target audience</a:t>
            </a:r>
          </a:p>
          <a:p>
            <a:pPr lvl="1" eaLnBrk="1" hangingPunct="1"/>
            <a:r>
              <a:rPr lang="en-US" smtClean="0"/>
              <a:t>Use thumbnails if needed to refer to full-scale picture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Sound and Video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848600" cy="4191000"/>
          </a:xfrm>
        </p:spPr>
        <p:txBody>
          <a:bodyPr/>
          <a:lstStyle/>
          <a:p>
            <a:pPr eaLnBrk="1" hangingPunct="1"/>
            <a:r>
              <a:rPr lang="en-US" sz="3200" smtClean="0"/>
              <a:t>Tradeoffs:</a:t>
            </a:r>
          </a:p>
          <a:p>
            <a:pPr lvl="1" eaLnBrk="1" hangingPunct="1"/>
            <a:r>
              <a:rPr lang="en-US" sz="2800" smtClean="0"/>
              <a:t>Embed </a:t>
            </a:r>
          </a:p>
          <a:p>
            <a:pPr lvl="2" eaLnBrk="1" hangingPunct="1"/>
            <a:r>
              <a:rPr lang="en-US" sz="2400" smtClean="0"/>
              <a:t>Slows loading of web page</a:t>
            </a:r>
          </a:p>
          <a:p>
            <a:pPr lvl="2" eaLnBrk="1" hangingPunct="1"/>
            <a:r>
              <a:rPr lang="en-US" sz="2400" smtClean="0"/>
              <a:t>Starts quicker when clicked</a:t>
            </a:r>
          </a:p>
          <a:p>
            <a:pPr lvl="1" eaLnBrk="1" hangingPunct="1"/>
            <a:r>
              <a:rPr lang="en-US" sz="2800" smtClean="0"/>
              <a:t>Link</a:t>
            </a:r>
          </a:p>
          <a:p>
            <a:pPr lvl="2" eaLnBrk="1" hangingPunct="1"/>
            <a:r>
              <a:rPr lang="en-US" sz="2400" smtClean="0"/>
              <a:t>Does not slow loading of web page</a:t>
            </a:r>
          </a:p>
          <a:p>
            <a:pPr lvl="2" eaLnBrk="1" hangingPunct="1"/>
            <a:r>
              <a:rPr lang="en-US" sz="2400" smtClean="0"/>
              <a:t>Once clicked has a delay to load and play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3018</TotalTime>
  <Words>344</Words>
  <Application>Microsoft Office PowerPoint</Application>
  <PresentationFormat>On-screen Show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Capsules</vt:lpstr>
      <vt:lpstr>The Web Wizard’s Guide to Web Design</vt:lpstr>
      <vt:lpstr>How do we get this site finally built and organized? </vt:lpstr>
      <vt:lpstr>Backgrounds</vt:lpstr>
      <vt:lpstr>Backgrounds</vt:lpstr>
      <vt:lpstr>Backgrounds</vt:lpstr>
      <vt:lpstr>Organize</vt:lpstr>
      <vt:lpstr>Readable Text</vt:lpstr>
      <vt:lpstr>Images</vt:lpstr>
      <vt:lpstr>Sound and Video</vt:lpstr>
      <vt:lpstr>Forms</vt:lpstr>
      <vt:lpstr>Forms</vt:lpstr>
      <vt:lpstr>Resume 3/31</vt:lpstr>
      <vt:lpstr>Example</vt:lpstr>
      <vt:lpstr>Assignment</vt:lpstr>
    </vt:vector>
  </TitlesOfParts>
  <Company>%ORGNAME%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nblong</dc:creator>
  <cp:lastModifiedBy>tkombol</cp:lastModifiedBy>
  <cp:revision>73</cp:revision>
  <dcterms:created xsi:type="dcterms:W3CDTF">2003-08-28T16:54:56Z</dcterms:created>
  <dcterms:modified xsi:type="dcterms:W3CDTF">2010-03-30T21:37:02Z</dcterms:modified>
</cp:coreProperties>
</file>