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9"/>
  </p:notesMasterIdLst>
  <p:sldIdLst>
    <p:sldId id="256" r:id="rId2"/>
    <p:sldId id="325" r:id="rId3"/>
    <p:sldId id="326" r:id="rId4"/>
    <p:sldId id="331" r:id="rId5"/>
    <p:sldId id="327" r:id="rId6"/>
    <p:sldId id="328" r:id="rId7"/>
    <p:sldId id="332" r:id="rId8"/>
    <p:sldId id="329" r:id="rId9"/>
    <p:sldId id="333" r:id="rId10"/>
    <p:sldId id="330" r:id="rId11"/>
    <p:sldId id="334" r:id="rId12"/>
    <p:sldId id="335" r:id="rId13"/>
    <p:sldId id="336" r:id="rId14"/>
    <p:sldId id="338" r:id="rId15"/>
    <p:sldId id="339" r:id="rId16"/>
    <p:sldId id="337" r:id="rId17"/>
    <p:sldId id="324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0000"/>
    <a:srgbClr val="B2B2B2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8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3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3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3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AA5C74E-B8E4-470B-BAD0-4A6563498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151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151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 algn="r">
              <a:tabLst/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76200" y="6248400"/>
            <a:ext cx="587375" cy="4889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26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2CA8A78-F10E-4643-B4C5-D0308EC38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8304E23C-30A8-4F33-B873-CCEBC6D9E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6A5AC368-C876-4998-84F3-5C57DDC9A0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D3B528F0-E998-48CA-9669-3B22274DB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7DB42D4E-227E-4DA1-B594-42EE38913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0F287560-DAFA-46BC-9225-BB9BD3FB6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46CAC605-60D3-4D6A-8B34-6DE9D47D0F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1C78DF5F-85A9-4176-913C-FADD333CB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D49D7B21-64B5-463C-A412-BFBAF387F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B9472AA9-D93A-4B66-8989-3E0516D16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A9B9F3E5-072E-4647-B65E-7D647167B7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8B5E6DA6-0CE9-444E-84B2-D4AACF2BC2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0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2048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1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2048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48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9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248400"/>
            <a:ext cx="7850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3779838" algn="ctr"/>
                <a:tab pos="7656513" algn="r"/>
              </a:tabLst>
              <a:defRPr sz="800" smtClean="0"/>
            </a:lvl1pPr>
          </a:lstStyle>
          <a:p>
            <a:pPr>
              <a:defRPr/>
            </a:pPr>
            <a:r>
              <a:rPr lang="en-US"/>
              <a:t>ITIS 2300  8/24/2003 7:57 PM	Copyright © 2003 by N. B. Long	</a:t>
            </a:r>
            <a:fld id="{238BB60B-DE47-4573-B3A4-7416D0B6C2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Web Wizard’s Guide to Web Design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8</a:t>
            </a:r>
          </a:p>
          <a:p>
            <a:pPr eaLnBrk="1" hangingPunct="1"/>
            <a:r>
              <a:rPr lang="en-US" smtClean="0"/>
              <a:t>Testing and Posting the Site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Technical Testing – Plug-ins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problems:</a:t>
            </a:r>
          </a:p>
          <a:p>
            <a:pPr lvl="1" eaLnBrk="1" hangingPunct="1"/>
            <a:r>
              <a:rPr lang="en-US" smtClean="0"/>
              <a:t>Not all users will have all the plug-ins needed</a:t>
            </a:r>
          </a:p>
          <a:p>
            <a:pPr lvl="1" eaLnBrk="1" hangingPunct="1"/>
            <a:r>
              <a:rPr lang="en-US" smtClean="0"/>
              <a:t>Not all users will be comfortable installing plug-ins</a:t>
            </a:r>
          </a:p>
          <a:p>
            <a:pPr eaLnBrk="1" hangingPunct="1"/>
            <a:r>
              <a:rPr lang="en-US" smtClean="0"/>
              <a:t>Provide users with</a:t>
            </a:r>
          </a:p>
          <a:p>
            <a:pPr lvl="1" eaLnBrk="1" hangingPunct="1"/>
            <a:r>
              <a:rPr lang="en-US" smtClean="0"/>
              <a:t>Which plug-ins are needed</a:t>
            </a:r>
          </a:p>
          <a:p>
            <a:pPr lvl="1" eaLnBrk="1" hangingPunct="1"/>
            <a:r>
              <a:rPr lang="en-US" smtClean="0"/>
              <a:t>Where they can be obtained</a:t>
            </a:r>
          </a:p>
          <a:p>
            <a:pPr lvl="1" eaLnBrk="1" hangingPunct="1"/>
            <a:r>
              <a:rPr lang="en-US" smtClean="0"/>
              <a:t>How to install them</a:t>
            </a:r>
          </a:p>
          <a:p>
            <a:pPr lvl="1" eaLnBrk="1" hangingPunct="1"/>
            <a:r>
              <a:rPr lang="en-US" smtClean="0"/>
              <a:t>How to configure for your site’s use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User Testing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Let users get their hands on your site</a:t>
            </a:r>
          </a:p>
          <a:p>
            <a:pPr eaLnBrk="1" hangingPunct="1"/>
            <a:r>
              <a:rPr lang="en-US" smtClean="0"/>
              <a:t>Under what circumstances?</a:t>
            </a:r>
          </a:p>
          <a:p>
            <a:pPr lvl="1" eaLnBrk="1" hangingPunct="1"/>
            <a:r>
              <a:rPr lang="en-US" smtClean="0"/>
              <a:t>Casual surfer or business critical?</a:t>
            </a:r>
          </a:p>
          <a:p>
            <a:pPr lvl="1" eaLnBrk="1" hangingPunct="1"/>
            <a:r>
              <a:rPr lang="en-US" smtClean="0"/>
              <a:t>Home or office? (or somewhere else?)</a:t>
            </a:r>
          </a:p>
          <a:p>
            <a:pPr lvl="1" eaLnBrk="1" hangingPunct="1"/>
            <a:r>
              <a:rPr lang="en-US" smtClean="0"/>
              <a:t>New user or long-term relationship?</a:t>
            </a:r>
          </a:p>
          <a:p>
            <a:pPr lvl="1" eaLnBrk="1" hangingPunct="1"/>
            <a:r>
              <a:rPr lang="en-US" smtClean="0"/>
              <a:t>Novice or experienced user?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User Testing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Collect their reactions</a:t>
            </a:r>
          </a:p>
          <a:p>
            <a:pPr lvl="1" eaLnBrk="1" hangingPunct="1"/>
            <a:r>
              <a:rPr lang="en-US" smtClean="0"/>
              <a:t>Direct observation</a:t>
            </a:r>
          </a:p>
          <a:p>
            <a:pPr lvl="1" eaLnBrk="1" hangingPunct="1"/>
            <a:r>
              <a:rPr lang="en-US" smtClean="0"/>
              <a:t>Indirect observation</a:t>
            </a:r>
          </a:p>
          <a:p>
            <a:pPr lvl="1" eaLnBrk="1" hangingPunct="1"/>
            <a:r>
              <a:rPr lang="en-US" smtClean="0"/>
              <a:t>Ask for their feedback directly</a:t>
            </a:r>
          </a:p>
          <a:p>
            <a:pPr lvl="2" eaLnBrk="1" hangingPunct="1"/>
            <a:r>
              <a:rPr lang="en-US" smtClean="0"/>
              <a:t>Survey</a:t>
            </a:r>
          </a:p>
          <a:p>
            <a:pPr lvl="2" eaLnBrk="1" hangingPunct="1"/>
            <a:r>
              <a:rPr lang="en-US" smtClean="0"/>
              <a:t>Questionnaire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Posting the Site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114800"/>
          </a:xfrm>
        </p:spPr>
        <p:txBody>
          <a:bodyPr/>
          <a:lstStyle/>
          <a:p>
            <a:pPr eaLnBrk="1" hangingPunct="1"/>
            <a:r>
              <a:rPr lang="en-US" smtClean="0"/>
              <a:t>Servers</a:t>
            </a:r>
          </a:p>
          <a:p>
            <a:pPr lvl="1" eaLnBrk="1" hangingPunct="1"/>
            <a:r>
              <a:rPr lang="en-US" smtClean="0"/>
              <a:t>*ix</a:t>
            </a:r>
          </a:p>
          <a:p>
            <a:pPr lvl="2" eaLnBrk="1" hangingPunct="1"/>
            <a:r>
              <a:rPr lang="en-US" smtClean="0"/>
              <a:t>Unix</a:t>
            </a:r>
          </a:p>
          <a:p>
            <a:pPr lvl="2" eaLnBrk="1" hangingPunct="1"/>
            <a:r>
              <a:rPr lang="en-US" smtClean="0"/>
              <a:t>AIX</a:t>
            </a:r>
          </a:p>
          <a:p>
            <a:pPr lvl="2" eaLnBrk="1" hangingPunct="1"/>
            <a:r>
              <a:rPr lang="en-US" smtClean="0"/>
              <a:t>Linux</a:t>
            </a:r>
          </a:p>
          <a:p>
            <a:pPr eaLnBrk="1" hangingPunct="1"/>
            <a:r>
              <a:rPr lang="en-US" smtClean="0"/>
              <a:t>Windows NT Series</a:t>
            </a:r>
          </a:p>
          <a:p>
            <a:pPr lvl="1" eaLnBrk="1" hangingPunct="1"/>
            <a:r>
              <a:rPr lang="en-US" smtClean="0"/>
              <a:t>Windows 2003 Server</a:t>
            </a:r>
          </a:p>
          <a:p>
            <a:pPr eaLnBrk="1" hangingPunct="1"/>
            <a:r>
              <a:rPr lang="en-US" smtClean="0"/>
              <a:t>Apple Mac</a:t>
            </a:r>
          </a:p>
          <a:p>
            <a:pPr lvl="1" eaLnBrk="1" hangingPunct="1"/>
            <a:r>
              <a:rPr lang="en-US" smtClean="0"/>
              <a:t>OSX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Posting the Site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eaLnBrk="1" hangingPunct="1"/>
            <a:r>
              <a:rPr lang="en-US" smtClean="0"/>
              <a:t>Web Server has some software to “serve” web pages</a:t>
            </a:r>
          </a:p>
          <a:p>
            <a:pPr lvl="1" eaLnBrk="1" hangingPunct="1"/>
            <a:r>
              <a:rPr lang="en-US" smtClean="0"/>
              <a:t>Apache (*IX, MS)</a:t>
            </a:r>
          </a:p>
          <a:p>
            <a:pPr lvl="1" eaLnBrk="1" hangingPunct="1"/>
            <a:r>
              <a:rPr lang="en-US" smtClean="0"/>
              <a:t>MS IIS</a:t>
            </a:r>
          </a:p>
          <a:p>
            <a:pPr eaLnBrk="1" hangingPunct="1"/>
            <a:r>
              <a:rPr lang="en-US" smtClean="0"/>
              <a:t>Configuring the Web Server</a:t>
            </a:r>
          </a:p>
          <a:p>
            <a:pPr lvl="1" eaLnBrk="1" hangingPunct="1"/>
            <a:r>
              <a:rPr lang="en-US" smtClean="0"/>
              <a:t>Read the manual</a:t>
            </a:r>
          </a:p>
          <a:p>
            <a:pPr lvl="1" eaLnBrk="1" hangingPunct="1"/>
            <a:r>
              <a:rPr lang="en-US" smtClean="0"/>
              <a:t>Hire someone else to do it</a:t>
            </a:r>
          </a:p>
          <a:p>
            <a:pPr lvl="2" eaLnBrk="1" hangingPunct="1"/>
            <a:r>
              <a:rPr lang="en-US" smtClean="0"/>
              <a:t>Rent space on a server</a:t>
            </a:r>
          </a:p>
          <a:p>
            <a:pPr lvl="2" eaLnBrk="1" hangingPunct="1"/>
            <a:r>
              <a:rPr lang="en-US" smtClean="0"/>
              <a:t>Hire an IT staff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Posting the Site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267200"/>
          </a:xfrm>
        </p:spPr>
        <p:txBody>
          <a:bodyPr/>
          <a:lstStyle/>
          <a:p>
            <a:pPr eaLnBrk="1" hangingPunct="1"/>
            <a:r>
              <a:rPr lang="en-US" dirty="0" smtClean="0"/>
              <a:t>Upload your tested material to Web Server</a:t>
            </a:r>
          </a:p>
          <a:p>
            <a:pPr eaLnBrk="1" hangingPunct="1"/>
            <a:r>
              <a:rPr lang="en-US" dirty="0" smtClean="0"/>
              <a:t>Manually</a:t>
            </a:r>
          </a:p>
          <a:p>
            <a:pPr lvl="1" eaLnBrk="1" hangingPunct="1"/>
            <a:r>
              <a:rPr lang="en-US" dirty="0" smtClean="0"/>
              <a:t>Depends on server location/environment</a:t>
            </a:r>
          </a:p>
          <a:p>
            <a:pPr lvl="2" eaLnBrk="1" hangingPunct="1"/>
            <a:r>
              <a:rPr lang="en-US" dirty="0" smtClean="0"/>
              <a:t>FTP</a:t>
            </a:r>
          </a:p>
          <a:p>
            <a:pPr lvl="2" eaLnBrk="1" hangingPunct="1"/>
            <a:r>
              <a:rPr lang="en-US" dirty="0" smtClean="0"/>
              <a:t>Copy files directory to directory</a:t>
            </a:r>
          </a:p>
          <a:p>
            <a:pPr eaLnBrk="1" hangingPunct="1"/>
            <a:r>
              <a:rPr lang="en-US" dirty="0" smtClean="0"/>
              <a:t>Use a service</a:t>
            </a:r>
          </a:p>
          <a:p>
            <a:pPr lvl="1" eaLnBrk="1" hangingPunct="1"/>
            <a:r>
              <a:rPr lang="en-US" dirty="0" smtClean="0"/>
              <a:t>Visual Studio</a:t>
            </a:r>
          </a:p>
          <a:p>
            <a:pPr lvl="1" eaLnBrk="1" hangingPunct="1"/>
            <a:r>
              <a:rPr lang="en-US" dirty="0" smtClean="0"/>
              <a:t>Dreamweaver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Making the Connection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Register your site</a:t>
            </a:r>
          </a:p>
          <a:p>
            <a:pPr lvl="1" eaLnBrk="1" hangingPunct="1"/>
            <a:r>
              <a:rPr lang="en-US" smtClean="0"/>
              <a:t>Hosted on someone else’s server under their domain name</a:t>
            </a:r>
          </a:p>
          <a:p>
            <a:pPr lvl="1" eaLnBrk="1" hangingPunct="1"/>
            <a:r>
              <a:rPr lang="en-US" smtClean="0"/>
              <a:t>Register your own domain name (still has to be hosted on someone else’s server)</a:t>
            </a:r>
          </a:p>
          <a:p>
            <a:pPr eaLnBrk="1" hangingPunct="1"/>
            <a:r>
              <a:rPr lang="en-US" smtClean="0"/>
              <a:t>Benefits</a:t>
            </a:r>
          </a:p>
          <a:p>
            <a:pPr lvl="1" eaLnBrk="1" hangingPunct="1"/>
            <a:r>
              <a:rPr lang="en-US" smtClean="0"/>
              <a:t>Available to search engines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077200" cy="1143000"/>
          </a:xfrm>
        </p:spPr>
        <p:txBody>
          <a:bodyPr/>
          <a:lstStyle/>
          <a:p>
            <a:pPr eaLnBrk="1" hangingPunct="1"/>
            <a:r>
              <a:rPr lang="en-US" sz="4400" smtClean="0"/>
              <a:t>Assignment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Technical Testing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What should you test?</a:t>
            </a:r>
          </a:p>
          <a:p>
            <a:pPr lvl="1" eaLnBrk="1" hangingPunct="1"/>
            <a:r>
              <a:rPr lang="en-US" sz="2000" dirty="0" smtClean="0"/>
              <a:t>Browser</a:t>
            </a:r>
          </a:p>
          <a:p>
            <a:pPr lvl="2" eaLnBrk="1" hangingPunct="1"/>
            <a:r>
              <a:rPr lang="en-US" sz="1800" dirty="0" smtClean="0"/>
              <a:t>All popular and likely used browsers</a:t>
            </a:r>
          </a:p>
          <a:p>
            <a:pPr lvl="1" eaLnBrk="1" hangingPunct="1"/>
            <a:r>
              <a:rPr lang="en-US" sz="2000" dirty="0" smtClean="0"/>
              <a:t>Platform</a:t>
            </a:r>
          </a:p>
          <a:p>
            <a:pPr lvl="2" eaLnBrk="1" hangingPunct="1"/>
            <a:r>
              <a:rPr lang="en-US" sz="1800" dirty="0" smtClean="0"/>
              <a:t>All popular and likely used platforms</a:t>
            </a:r>
          </a:p>
          <a:p>
            <a:pPr lvl="1" eaLnBrk="1" hangingPunct="1"/>
            <a:r>
              <a:rPr lang="en-US" sz="2000" dirty="0" smtClean="0"/>
              <a:t>Display</a:t>
            </a:r>
          </a:p>
          <a:p>
            <a:pPr lvl="2" eaLnBrk="1" hangingPunct="1"/>
            <a:r>
              <a:rPr lang="en-US" sz="1800" dirty="0" smtClean="0"/>
              <a:t>All popular and likely used display resolutions</a:t>
            </a:r>
          </a:p>
          <a:p>
            <a:pPr lvl="1" eaLnBrk="1" hangingPunct="1"/>
            <a:r>
              <a:rPr lang="en-US" sz="2000" dirty="0" smtClean="0"/>
              <a:t>Bandwidth</a:t>
            </a:r>
          </a:p>
          <a:p>
            <a:pPr lvl="1" eaLnBrk="1" hangingPunct="1"/>
            <a:r>
              <a:rPr lang="en-US" sz="2000" dirty="0" smtClean="0"/>
              <a:t>Plug-in</a:t>
            </a:r>
          </a:p>
          <a:p>
            <a:pPr eaLnBrk="1" hangingPunct="1"/>
            <a:r>
              <a:rPr lang="en-US" sz="2400" dirty="0" smtClean="0"/>
              <a:t>Basically: </a:t>
            </a:r>
            <a:r>
              <a:rPr lang="en-US" sz="2400" dirty="0" smtClean="0">
                <a:solidFill>
                  <a:srgbClr val="FF0000"/>
                </a:solidFill>
              </a:rPr>
              <a:t>Test EVERYTHING!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9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9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9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9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19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Technical Testing – Browser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81534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95% of users: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Internet Explorer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Gecko/Mozilla Family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Netscape Navigator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Mozilla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err="1" smtClean="0"/>
              <a:t>FireFox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Safari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5% use something else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What does your target audience use?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Sites don’t have to be identical – they just have to work properly and be “close enough”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Technical Testing - Browser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should you look for?</a:t>
            </a:r>
          </a:p>
          <a:p>
            <a:pPr lvl="1" eaLnBrk="1" hangingPunct="1"/>
            <a:r>
              <a:rPr lang="en-US" smtClean="0"/>
              <a:t>How is text displayed?</a:t>
            </a:r>
          </a:p>
          <a:p>
            <a:pPr lvl="1" eaLnBrk="1" hangingPunct="1"/>
            <a:r>
              <a:rPr lang="en-US" smtClean="0"/>
              <a:t>How do the images align with each other and with text?</a:t>
            </a:r>
          </a:p>
          <a:p>
            <a:pPr lvl="1" eaLnBrk="1" hangingPunct="1"/>
            <a:r>
              <a:rPr lang="en-US" smtClean="0"/>
              <a:t>Are tables/frames arranged properly?</a:t>
            </a:r>
          </a:p>
          <a:p>
            <a:pPr lvl="1" eaLnBrk="1" hangingPunct="1"/>
            <a:r>
              <a:rPr lang="en-US" smtClean="0"/>
              <a:t>Are sound, video, and animation handled properly?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Technical Testing - Platform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Type: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Laptop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Other?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Windows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Macintosh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UNIX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Linux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Technical Testing - Platform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should you look for?</a:t>
            </a:r>
          </a:p>
          <a:p>
            <a:pPr lvl="1" eaLnBrk="1" hangingPunct="1"/>
            <a:r>
              <a:rPr lang="en-US" smtClean="0"/>
              <a:t>Fonts</a:t>
            </a:r>
          </a:p>
          <a:p>
            <a:pPr lvl="1" eaLnBrk="1" hangingPunct="1"/>
            <a:r>
              <a:rPr lang="en-US" smtClean="0"/>
              <a:t>Colors</a:t>
            </a:r>
          </a:p>
          <a:p>
            <a:pPr lvl="1" eaLnBrk="1" hangingPunct="1"/>
            <a:r>
              <a:rPr lang="en-US" smtClean="0"/>
              <a:t>Filename problems between *IX, Macs and PCs</a:t>
            </a:r>
          </a:p>
          <a:p>
            <a:pPr lvl="1" eaLnBrk="1" hangingPunct="1"/>
            <a:r>
              <a:rPr lang="en-US" smtClean="0"/>
              <a:t>IE and FireFox (Mozilla) run differently on different platforms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Technical Testing - Display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4333875"/>
          </a:xfrm>
        </p:spPr>
        <p:txBody>
          <a:bodyPr/>
          <a:lstStyle/>
          <a:p>
            <a:pPr eaLnBrk="1" hangingPunct="1"/>
            <a:r>
              <a:rPr lang="en-US" sz="2400" smtClean="0"/>
              <a:t>Pixel Setting</a:t>
            </a:r>
          </a:p>
          <a:p>
            <a:pPr lvl="1" eaLnBrk="1" hangingPunct="1"/>
            <a:r>
              <a:rPr lang="en-US" sz="2000" smtClean="0"/>
              <a:t>800x600</a:t>
            </a:r>
          </a:p>
          <a:p>
            <a:pPr lvl="1" eaLnBrk="1" hangingPunct="1"/>
            <a:r>
              <a:rPr lang="en-US" sz="2000" smtClean="0"/>
              <a:t>640x480</a:t>
            </a:r>
          </a:p>
          <a:p>
            <a:pPr lvl="1" eaLnBrk="1" hangingPunct="1"/>
            <a:r>
              <a:rPr lang="en-US" sz="2000" smtClean="0"/>
              <a:t>1024x768</a:t>
            </a:r>
          </a:p>
          <a:p>
            <a:pPr lvl="1" eaLnBrk="1" hangingPunct="1"/>
            <a:r>
              <a:rPr lang="en-US" sz="2000" smtClean="0"/>
              <a:t>1240x1024</a:t>
            </a:r>
          </a:p>
          <a:p>
            <a:pPr lvl="1" eaLnBrk="1" hangingPunct="1"/>
            <a:r>
              <a:rPr lang="en-US" sz="2000" smtClean="0"/>
              <a:t>1680x1050 (wide)</a:t>
            </a:r>
          </a:p>
          <a:p>
            <a:pPr lvl="1" eaLnBrk="1" hangingPunct="1"/>
            <a:r>
              <a:rPr lang="en-US" sz="2000" smtClean="0"/>
              <a:t>etc…</a:t>
            </a:r>
          </a:p>
          <a:p>
            <a:pPr eaLnBrk="1" hangingPunct="1"/>
            <a:r>
              <a:rPr lang="en-US" sz="2400" smtClean="0"/>
              <a:t>Color Depth</a:t>
            </a:r>
          </a:p>
          <a:p>
            <a:pPr lvl="1" eaLnBrk="1" hangingPunct="1"/>
            <a:r>
              <a:rPr lang="en-US" sz="2000" smtClean="0"/>
              <a:t>“TrueColor” 24/32-bit </a:t>
            </a:r>
          </a:p>
          <a:p>
            <a:pPr lvl="1" eaLnBrk="1" hangingPunct="1"/>
            <a:r>
              <a:rPr lang="en-US" sz="2000" smtClean="0"/>
              <a:t>16-bit</a:t>
            </a:r>
          </a:p>
          <a:p>
            <a:pPr lvl="1" eaLnBrk="1" hangingPunct="1"/>
            <a:r>
              <a:rPr lang="en-US" sz="2000" smtClean="0"/>
              <a:t>8-bit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Technical Testing - Bandwidth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7467600" cy="3724275"/>
          </a:xfrm>
        </p:spPr>
        <p:txBody>
          <a:bodyPr/>
          <a:lstStyle/>
          <a:p>
            <a:pPr eaLnBrk="1" hangingPunct="1"/>
            <a:r>
              <a:rPr lang="en-US" sz="2400" smtClean="0"/>
              <a:t>Connection speeds</a:t>
            </a:r>
          </a:p>
          <a:p>
            <a:pPr lvl="1" eaLnBrk="1" hangingPunct="1">
              <a:buFontTx/>
              <a:buNone/>
            </a:pPr>
            <a:endParaRPr lang="en-US" sz="2000" smtClean="0"/>
          </a:p>
          <a:p>
            <a:pPr lvl="1" eaLnBrk="1" hangingPunct="1">
              <a:buFontTx/>
              <a:buNone/>
            </a:pPr>
            <a:endParaRPr lang="en-US" sz="2000" smtClean="0"/>
          </a:p>
          <a:p>
            <a:pPr lvl="1" eaLnBrk="1" hangingPunct="1">
              <a:buFontTx/>
              <a:buNone/>
            </a:pPr>
            <a:endParaRPr lang="en-US" sz="2000" smtClean="0"/>
          </a:p>
          <a:p>
            <a:pPr lvl="1" eaLnBrk="1" hangingPunct="1">
              <a:buFontTx/>
              <a:buNone/>
            </a:pPr>
            <a:endParaRPr lang="en-US" sz="2000" smtClean="0"/>
          </a:p>
          <a:p>
            <a:pPr lvl="1" eaLnBrk="1" hangingPunct="1">
              <a:buFontTx/>
              <a:buNone/>
            </a:pPr>
            <a:endParaRPr lang="en-US" sz="2000" smtClean="0"/>
          </a:p>
          <a:p>
            <a:pPr lvl="1" eaLnBrk="1" hangingPunct="1">
              <a:buFontTx/>
              <a:buNone/>
            </a:pPr>
            <a:endParaRPr lang="en-US" sz="2000" smtClean="0"/>
          </a:p>
          <a:p>
            <a:pPr eaLnBrk="1" hangingPunct="1"/>
            <a:r>
              <a:rPr lang="en-US" sz="2400" smtClean="0"/>
              <a:t>8 seconds!</a:t>
            </a:r>
          </a:p>
          <a:p>
            <a:pPr eaLnBrk="1" hangingPunct="1"/>
            <a:r>
              <a:rPr lang="en-US" sz="2400" smtClean="0"/>
              <a:t>Test at slowest speed for maximum effect</a:t>
            </a:r>
          </a:p>
        </p:txBody>
      </p:sp>
      <p:graphicFrame>
        <p:nvGraphicFramePr>
          <p:cNvPr id="223350" name="Group 118"/>
          <p:cNvGraphicFramePr>
            <a:graphicFrameLocks noGrp="1"/>
          </p:cNvGraphicFramePr>
          <p:nvPr>
            <p:ph sz="half" idx="2"/>
          </p:nvPr>
        </p:nvGraphicFramePr>
        <p:xfrm>
          <a:off x="1828800" y="2895600"/>
          <a:ext cx="4244975" cy="1828800"/>
        </p:xfrm>
        <a:graphic>
          <a:graphicData uri="http://schemas.openxmlformats.org/drawingml/2006/table">
            <a:tbl>
              <a:tblPr/>
              <a:tblGrid>
                <a:gridCol w="1287463"/>
                <a:gridCol w="1089025"/>
                <a:gridCol w="1868487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Method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Bandwidth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50K Download Time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56K Modem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56K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ISDN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DSL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128-512K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Cable Modem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521K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1MB+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>
                          <a:tab pos="808038" algn="dec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Technical Testing - Bandwidth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fix problems?</a:t>
            </a:r>
          </a:p>
          <a:p>
            <a:pPr lvl="1" eaLnBrk="1" hangingPunct="1"/>
            <a:r>
              <a:rPr lang="en-US" smtClean="0"/>
              <a:t>Reduce number of images</a:t>
            </a:r>
          </a:p>
          <a:p>
            <a:pPr lvl="1" eaLnBrk="1" hangingPunct="1"/>
            <a:r>
              <a:rPr lang="en-US" smtClean="0"/>
              <a:t>Compress images </a:t>
            </a:r>
          </a:p>
          <a:p>
            <a:pPr lvl="2" eaLnBrk="1" hangingPunct="1"/>
            <a:r>
              <a:rPr lang="en-US" smtClean="0"/>
              <a:t>Reduces visual quality but downloads faster</a:t>
            </a:r>
          </a:p>
          <a:p>
            <a:pPr lvl="2" eaLnBrk="1" hangingPunct="1"/>
            <a:r>
              <a:rPr lang="en-US" smtClean="0"/>
              <a:t>Use thumbnails</a:t>
            </a:r>
          </a:p>
          <a:p>
            <a:pPr lvl="1" eaLnBrk="1" hangingPunct="1"/>
            <a:r>
              <a:rPr lang="en-US" smtClean="0"/>
              <a:t>Use text for navigation instead of images or graphics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3039</TotalTime>
  <Words>514</Words>
  <Application>Microsoft Office PowerPoint</Application>
  <PresentationFormat>On-screen Show (4:3)</PresentationFormat>
  <Paragraphs>153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Capsules</vt:lpstr>
      <vt:lpstr>The Web Wizard’s Guide to Web Design</vt:lpstr>
      <vt:lpstr>Technical Testing</vt:lpstr>
      <vt:lpstr>Technical Testing – Browser</vt:lpstr>
      <vt:lpstr>Technical Testing - Browser</vt:lpstr>
      <vt:lpstr>Technical Testing - Platform</vt:lpstr>
      <vt:lpstr>Technical Testing - Platform</vt:lpstr>
      <vt:lpstr>Technical Testing - Display</vt:lpstr>
      <vt:lpstr>Technical Testing - Bandwidth</vt:lpstr>
      <vt:lpstr>Technical Testing - Bandwidth</vt:lpstr>
      <vt:lpstr>Technical Testing – Plug-ins</vt:lpstr>
      <vt:lpstr>User Testing</vt:lpstr>
      <vt:lpstr>User Testing</vt:lpstr>
      <vt:lpstr>Posting the Site</vt:lpstr>
      <vt:lpstr>Posting the Site</vt:lpstr>
      <vt:lpstr>Posting the Site</vt:lpstr>
      <vt:lpstr>Making the Connection</vt:lpstr>
      <vt:lpstr>Assignment</vt:lpstr>
    </vt:vector>
  </TitlesOfParts>
  <Company>%ORGNAME%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nblong</dc:creator>
  <cp:lastModifiedBy>ajkombol</cp:lastModifiedBy>
  <cp:revision>73</cp:revision>
  <dcterms:created xsi:type="dcterms:W3CDTF">2003-08-28T16:54:56Z</dcterms:created>
  <dcterms:modified xsi:type="dcterms:W3CDTF">2009-09-06T20:09:02Z</dcterms:modified>
</cp:coreProperties>
</file>