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handoutMasterIdLst>
    <p:handoutMasterId r:id="rId16"/>
  </p:handoutMasterIdLst>
  <p:sldIdLst>
    <p:sldId id="256" r:id="rId2"/>
    <p:sldId id="290" r:id="rId3"/>
    <p:sldId id="277" r:id="rId4"/>
    <p:sldId id="276" r:id="rId5"/>
    <p:sldId id="278" r:id="rId6"/>
    <p:sldId id="274" r:id="rId7"/>
    <p:sldId id="279" r:id="rId8"/>
    <p:sldId id="271" r:id="rId9"/>
    <p:sldId id="272" r:id="rId10"/>
    <p:sldId id="282" r:id="rId11"/>
    <p:sldId id="262" r:id="rId12"/>
    <p:sldId id="281" r:id="rId13"/>
    <p:sldId id="280" r:id="rId14"/>
    <p:sldId id="29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E4B36C-FDC4-4CE9-A309-A628C695C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320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2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697A-9039-4129-9612-28EB9E020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6BCEB-ECAF-456A-9AB4-9520E487D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6954F-F9FA-40FF-BF04-5F8E9E370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9ECD6-3E05-4A69-93D8-DE99233A4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6A78E-0445-4891-BEDC-E968EF716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C9C89-685C-43E9-B8D1-902F12B58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73196-A554-477F-BA4B-B2B88BFDE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2D9F6-1964-42B1-B406-F7B1A1974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3C82B-0DA9-47A0-B7CF-F7312A869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DB67-118D-417C-A748-C955C4FC0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1DAD8-CA7D-4C5E-8CD0-078A52572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2FF9-2100-4082-BCA2-F121BA6A2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1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16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21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921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1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1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1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1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21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21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1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1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8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8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8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AFEEEA9-7E13-4D26-98BD-E63F7ABA5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Web Dev Intro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Tony Kombol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Content Progression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Initial exercises and examples will use HTML only</a:t>
            </a:r>
          </a:p>
          <a:p>
            <a:pPr lvl="1" eaLnBrk="1" hangingPunct="1"/>
            <a:r>
              <a:rPr lang="en-US" sz="2400" smtClean="0"/>
              <a:t>Static web pages</a:t>
            </a:r>
          </a:p>
          <a:p>
            <a:pPr lvl="1" eaLnBrk="1" hangingPunct="1"/>
            <a:r>
              <a:rPr lang="en-US" sz="2400" smtClean="0"/>
              <a:t>Will progress to using XHTML</a:t>
            </a:r>
          </a:p>
          <a:p>
            <a:pPr eaLnBrk="1" hangingPunct="1"/>
            <a:r>
              <a:rPr lang="en-US" sz="2800" smtClean="0"/>
              <a:t>JavaScript</a:t>
            </a:r>
          </a:p>
          <a:p>
            <a:pPr lvl="1" eaLnBrk="1" hangingPunct="1"/>
            <a:r>
              <a:rPr lang="en-US" sz="2400" smtClean="0"/>
              <a:t>Allows “Dynamic” web pages</a:t>
            </a:r>
          </a:p>
          <a:p>
            <a:pPr lvl="1" eaLnBrk="1" hangingPunct="1"/>
            <a:r>
              <a:rPr lang="en-US" sz="2400" smtClean="0"/>
              <a:t>Data checking</a:t>
            </a:r>
          </a:p>
          <a:p>
            <a:pPr eaLnBrk="1" hangingPunct="1"/>
            <a:r>
              <a:rPr lang="en-US" sz="2800" smtClean="0"/>
              <a:t>Server Side processing</a:t>
            </a:r>
          </a:p>
          <a:p>
            <a:pPr lvl="1" eaLnBrk="1" hangingPunct="1"/>
            <a:r>
              <a:rPr lang="en-US" sz="2400" smtClean="0"/>
              <a:t>Complex / Dynamic Web pages with “persistent”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Application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needed to have a page displayed by a Web Browser?</a:t>
            </a:r>
          </a:p>
          <a:p>
            <a:pPr lvl="1" eaLnBrk="1" hangingPunct="1"/>
            <a:r>
              <a:rPr lang="en-US" smtClean="0"/>
              <a:t>Browser, of course!</a:t>
            </a:r>
          </a:p>
          <a:p>
            <a:pPr lvl="1" eaLnBrk="1" hangingPunct="1"/>
            <a:r>
              <a:rPr lang="en-US" smtClean="0"/>
              <a:t>What else?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Applications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Relies on “tags” or elements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Some characters between the symbols “&lt;“ and “&gt;”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 &lt;b&gt;, &lt;table&gt;, &lt;style&gt;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Some tags are “stand alone”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No additional information is required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 &lt;</a:t>
            </a:r>
            <a:r>
              <a:rPr lang="en-US" sz="1800" dirty="0" err="1" smtClean="0"/>
              <a:t>br</a:t>
            </a:r>
            <a:r>
              <a:rPr lang="en-US" sz="1800" dirty="0" smtClean="0"/>
              <a:t>&gt;, &lt;hr&gt;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Some tags have extra data within the arrows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Conveys addition information to “customize” the tag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 &lt;font color=“red” size=“3”&gt;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Some tags start an action that need to be ended with a matching end tag.  That ending tag has a “/” in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Starts doing some action and keeps doing it until the end tag is found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 &lt;table&gt; bunch of table stuff &lt;/table&gt;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Applications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HTML browser “magic”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May assume closing tags in many (but not all) cases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Depends on browser!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Very forgiving in syntax (at times)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Can mask a problem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Slightly changing code may show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Anything it doesn’t understand it either: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Ignores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- or -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Displays it as raw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Applications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XHTML warning</a:t>
            </a:r>
          </a:p>
          <a:p>
            <a:pPr lvl="1" eaLnBrk="1" hangingPunct="1"/>
            <a:r>
              <a:rPr lang="en-US" smtClean="0"/>
              <a:t>Syntactically very similar to HTML</a:t>
            </a:r>
          </a:p>
          <a:p>
            <a:pPr lvl="1" eaLnBrk="1" hangingPunct="1"/>
            <a:r>
              <a:rPr lang="en-US" smtClean="0"/>
              <a:t>But </a:t>
            </a:r>
            <a:r>
              <a:rPr lang="en-US" b="1" i="1" smtClean="0">
                <a:solidFill>
                  <a:srgbClr val="FF0000"/>
                </a:solidFill>
              </a:rPr>
              <a:t>very</a:t>
            </a:r>
            <a:r>
              <a:rPr lang="en-US" smtClean="0"/>
              <a:t> strict in rules enforcement</a:t>
            </a:r>
          </a:p>
          <a:p>
            <a:pPr lvl="2" eaLnBrk="1" hangingPunct="1"/>
            <a:r>
              <a:rPr lang="en-US" smtClean="0"/>
              <a:t>To avoid problems later with XHTML start using strict HTML coding techniques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5603875" cy="4495800"/>
          </a:xfrm>
        </p:spPr>
        <p:txBody>
          <a:bodyPr/>
          <a:lstStyle/>
          <a:p>
            <a:pPr eaLnBrk="1" hangingPunct="1"/>
            <a:r>
              <a:rPr lang="en-US" sz="2800" i="1" dirty="0" smtClean="0"/>
              <a:t>Programming the Web Using XHTML and JavaScript</a:t>
            </a:r>
          </a:p>
          <a:p>
            <a:pPr lvl="1" eaLnBrk="1" hangingPunct="1"/>
            <a:r>
              <a:rPr lang="en-US" sz="2400" dirty="0" smtClean="0"/>
              <a:t>Author: Larry </a:t>
            </a:r>
            <a:r>
              <a:rPr lang="en-US" sz="2400" dirty="0" err="1" smtClean="0"/>
              <a:t>Randles</a:t>
            </a:r>
            <a:r>
              <a:rPr lang="en-US" sz="2400" dirty="0" smtClean="0"/>
              <a:t> </a:t>
            </a:r>
            <a:r>
              <a:rPr lang="en-US" sz="2400" dirty="0" err="1" smtClean="0"/>
              <a:t>Lagerstrom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Covers the </a:t>
            </a:r>
            <a:r>
              <a:rPr lang="en-US" sz="2400" i="1" dirty="0" smtClean="0">
                <a:solidFill>
                  <a:srgbClr val="FFFF00"/>
                </a:solidFill>
              </a:rPr>
              <a:t>mechanics</a:t>
            </a:r>
            <a:r>
              <a:rPr lang="en-US" sz="2400" dirty="0" smtClean="0"/>
              <a:t> of web design</a:t>
            </a:r>
          </a:p>
          <a:p>
            <a:pPr eaLnBrk="1" hangingPunct="1"/>
            <a:r>
              <a:rPr lang="en-US" sz="2800" i="1" dirty="0" smtClean="0"/>
              <a:t>Web Development – A Visual-Spatial Approach</a:t>
            </a:r>
          </a:p>
          <a:p>
            <a:pPr lvl="1" eaLnBrk="1" hangingPunct="1"/>
            <a:r>
              <a:rPr lang="en-US" sz="2400" dirty="0" smtClean="0"/>
              <a:t>Author: Craig M. </a:t>
            </a:r>
            <a:r>
              <a:rPr lang="en-US" sz="2400" dirty="0" err="1" smtClean="0"/>
              <a:t>Baehr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Covers the </a:t>
            </a:r>
            <a:r>
              <a:rPr lang="en-US" sz="2400" i="1" dirty="0" smtClean="0">
                <a:solidFill>
                  <a:srgbClr val="FFFF00"/>
                </a:solidFill>
              </a:rPr>
              <a:t>art</a:t>
            </a:r>
            <a:r>
              <a:rPr lang="en-US" sz="2400" dirty="0" smtClean="0"/>
              <a:t> of web design</a:t>
            </a:r>
          </a:p>
        </p:txBody>
      </p:sp>
      <p:pic>
        <p:nvPicPr>
          <p:cNvPr id="16388" name="Picture 8" descr="Lagerstro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00800" y="1676400"/>
            <a:ext cx="1646238" cy="2057400"/>
          </a:xfrm>
          <a:noFill/>
        </p:spPr>
      </p:pic>
      <p:pic>
        <p:nvPicPr>
          <p:cNvPr id="7" name="Content Placeholder 6" descr="WebDev.jpg"/>
          <p:cNvPicPr>
            <a:picLocks noGrp="1" noChangeAspect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6477000" y="3886200"/>
            <a:ext cx="1641805" cy="2171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Assignments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Three major criteria for a successful program:</a:t>
            </a:r>
          </a:p>
          <a:p>
            <a:pPr lvl="1" eaLnBrk="1" hangingPunct="1"/>
            <a:r>
              <a:rPr lang="en-US" dirty="0" smtClean="0"/>
              <a:t>Must do the task (solve a problem)</a:t>
            </a:r>
          </a:p>
          <a:p>
            <a:pPr lvl="1" eaLnBrk="1" hangingPunct="1"/>
            <a:r>
              <a:rPr lang="en-US" dirty="0" smtClean="0"/>
              <a:t>Must do it in a reasonable time</a:t>
            </a:r>
          </a:p>
          <a:p>
            <a:pPr lvl="1" eaLnBrk="1" hangingPunct="1"/>
            <a:r>
              <a:rPr lang="en-US" dirty="0" smtClean="0"/>
              <a:t>Must be maintainable</a:t>
            </a:r>
          </a:p>
          <a:p>
            <a:pPr lvl="2" eaLnBrk="1" hangingPunct="1"/>
            <a:r>
              <a:rPr lang="en-US" dirty="0" smtClean="0"/>
              <a:t>By yourself</a:t>
            </a:r>
          </a:p>
          <a:p>
            <a:pPr lvl="2" eaLnBrk="1" hangingPunct="1"/>
            <a:r>
              <a:rPr lang="en-US" dirty="0" smtClean="0"/>
              <a:t>By 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Assignments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 code</a:t>
            </a:r>
          </a:p>
          <a:p>
            <a:pPr lvl="1" eaLnBrk="1" hangingPunct="1"/>
            <a:r>
              <a:rPr lang="en-US" smtClean="0"/>
              <a:t>Readable</a:t>
            </a:r>
          </a:p>
          <a:p>
            <a:pPr lvl="1" eaLnBrk="1" hangingPunct="1"/>
            <a:r>
              <a:rPr lang="en-US" smtClean="0"/>
              <a:t>Maintainable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Assignments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 generated code!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 FrontPage!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 Dream Weaver!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Etc…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Tools required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Text Editor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Notepad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Comes with all Windows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WordPad (be careful!)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Notepad ++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Recomended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Free download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Browser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Internet Explorer (IE)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err="1" smtClean="0"/>
              <a:t>FireFox</a:t>
            </a:r>
            <a:r>
              <a:rPr lang="en-US" sz="1800" dirty="0" smtClean="0"/>
              <a:t> (Mozilla or Netscape)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Safari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Web Assignments</a:t>
            </a:r>
            <a:br>
              <a:rPr lang="en-US" sz="4000" smtClean="0"/>
            </a:br>
            <a:r>
              <a:rPr lang="en-US" sz="4000" smtClean="0"/>
              <a:t> </a:t>
            </a:r>
            <a:r>
              <a:rPr lang="en-US" sz="3200" smtClean="0"/>
              <a:t>Must be Browser Agnostic!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Explorer*</a:t>
            </a:r>
          </a:p>
          <a:p>
            <a:pPr lvl="1" eaLnBrk="1" hangingPunct="1"/>
            <a:r>
              <a:rPr lang="en-US" smtClean="0"/>
              <a:t>Windows only</a:t>
            </a:r>
          </a:p>
          <a:p>
            <a:pPr eaLnBrk="1" hangingPunct="1"/>
            <a:r>
              <a:rPr lang="en-US" smtClean="0"/>
              <a:t>FireFox* </a:t>
            </a:r>
          </a:p>
          <a:p>
            <a:pPr lvl="1" eaLnBrk="1" hangingPunct="1"/>
            <a:r>
              <a:rPr lang="en-US" smtClean="0"/>
              <a:t>Multi-platform</a:t>
            </a:r>
          </a:p>
          <a:p>
            <a:pPr eaLnBrk="1" hangingPunct="1"/>
            <a:r>
              <a:rPr lang="en-US" smtClean="0"/>
              <a:t>Mozilla</a:t>
            </a:r>
          </a:p>
          <a:p>
            <a:pPr lvl="1" eaLnBrk="1" hangingPunct="1"/>
            <a:r>
              <a:rPr lang="en-US" smtClean="0"/>
              <a:t>Multi-platform</a:t>
            </a:r>
          </a:p>
          <a:p>
            <a:pPr eaLnBrk="1" hangingPunct="1"/>
            <a:r>
              <a:rPr lang="en-US" smtClean="0"/>
              <a:t>Opera</a:t>
            </a:r>
          </a:p>
          <a:p>
            <a:pPr lvl="1" eaLnBrk="1" hangingPunct="1"/>
            <a:r>
              <a:rPr lang="en-US" smtClean="0"/>
              <a:t>Multi-platform</a:t>
            </a:r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Safari* </a:t>
            </a:r>
          </a:p>
          <a:p>
            <a:pPr lvl="1" eaLnBrk="1" hangingPunct="1"/>
            <a:r>
              <a:rPr lang="en-US" smtClean="0"/>
              <a:t>Apple Mac</a:t>
            </a:r>
          </a:p>
          <a:p>
            <a:pPr eaLnBrk="1" hangingPunct="1"/>
            <a:r>
              <a:rPr lang="en-US" smtClean="0"/>
              <a:t>Epiphany </a:t>
            </a:r>
          </a:p>
          <a:p>
            <a:pPr lvl="1" eaLnBrk="1" hangingPunct="1"/>
            <a:r>
              <a:rPr lang="en-US" smtClean="0"/>
              <a:t>Linux GNOME</a:t>
            </a:r>
          </a:p>
          <a:p>
            <a:pPr eaLnBrk="1" hangingPunct="1"/>
            <a:r>
              <a:rPr lang="en-US" smtClean="0"/>
              <a:t>Konqueror</a:t>
            </a:r>
          </a:p>
          <a:p>
            <a:pPr lvl="1" eaLnBrk="1" hangingPunct="1"/>
            <a:r>
              <a:rPr lang="en-US" smtClean="0"/>
              <a:t>Linux KDE</a:t>
            </a:r>
          </a:p>
          <a:p>
            <a:pPr eaLnBrk="1" hangingPunct="1"/>
            <a:r>
              <a:rPr lang="en-US" smtClean="0"/>
              <a:t>U.A.M…</a:t>
            </a:r>
          </a:p>
          <a:p>
            <a:pPr eaLnBrk="1" hangingPunct="1"/>
            <a:endParaRPr lang="en-US" smtClean="0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762000" y="6324600"/>
            <a:ext cx="441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* Browsers I will test with (mainly FireFox)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Materials Needed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Text Books: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/>
              <a:t>Programming the Web Using XHTML and JavaScript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/>
              <a:t>Web Development – A Visual-Spatial Approach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Access to a computer with Internet Access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Browser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Internet Explorer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err="1" smtClean="0"/>
              <a:t>FireFox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An editor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Notepad will work fine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Notepad++ is better!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Thumb drive (USB)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Highly recommended, but optional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Useful for </a:t>
            </a:r>
            <a:r>
              <a:rPr lang="en-US" sz="2000" dirty="0" err="1" smtClean="0"/>
              <a:t>.Net</a:t>
            </a:r>
            <a:r>
              <a:rPr lang="en-US" sz="2000" dirty="0" smtClean="0"/>
              <a:t> assignments toward end of course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All chapters in “</a:t>
            </a:r>
            <a:r>
              <a:rPr lang="en-US" sz="2800" i="1" dirty="0" smtClean="0"/>
              <a:t>Programming the Web Using XHTML and JavaScript</a:t>
            </a:r>
            <a:r>
              <a:rPr lang="en-US" sz="2800" dirty="0" smtClean="0"/>
              <a:t>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Covers the “mechanics” of creating a web site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May skip Chapter 13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All chapters in “</a:t>
            </a:r>
            <a:r>
              <a:rPr lang="en-US" sz="2800" i="1" dirty="0" smtClean="0"/>
              <a:t>Web Development</a:t>
            </a:r>
            <a:r>
              <a:rPr lang="en-US" sz="2800" dirty="0" smtClean="0"/>
              <a:t>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Covers the “aesthetics” of web design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Additional material on Server Side Processing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ASP (Active  Server Pages) via .NET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CGI  - if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JSP (Java Server Pages) – if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3155</TotalTime>
  <Words>568</Words>
  <Application>Microsoft Office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Mountain Top</vt:lpstr>
      <vt:lpstr>Web Dev Intro</vt:lpstr>
      <vt:lpstr>Books</vt:lpstr>
      <vt:lpstr>Web Assignments</vt:lpstr>
      <vt:lpstr>Web Assignments</vt:lpstr>
      <vt:lpstr>Web Assignments</vt:lpstr>
      <vt:lpstr>Web Assignments  Must be Browser Agnostic!</vt:lpstr>
      <vt:lpstr>Materials Needed</vt:lpstr>
      <vt:lpstr>Material Covered</vt:lpstr>
      <vt:lpstr>Material Covered</vt:lpstr>
      <vt:lpstr>Content Progression</vt:lpstr>
      <vt:lpstr>Web Application</vt:lpstr>
      <vt:lpstr>Web Applications</vt:lpstr>
      <vt:lpstr>Web Applications</vt:lpstr>
      <vt:lpstr>Web Applications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2300</dc:title>
  <dc:creator>Kombol</dc:creator>
  <cp:lastModifiedBy>ajkombol</cp:lastModifiedBy>
  <cp:revision>59</cp:revision>
  <dcterms:created xsi:type="dcterms:W3CDTF">2006-01-05T02:50:26Z</dcterms:created>
  <dcterms:modified xsi:type="dcterms:W3CDTF">2017-10-16T15:16:45Z</dcterms:modified>
</cp:coreProperties>
</file>