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8" r:id="rId1"/>
  </p:sldMasterIdLst>
  <p:notesMasterIdLst>
    <p:notesMasterId r:id="rId25"/>
  </p:notesMasterIdLst>
  <p:handoutMasterIdLst>
    <p:handoutMasterId r:id="rId26"/>
  </p:handoutMasterIdLst>
  <p:sldIdLst>
    <p:sldId id="997" r:id="rId2"/>
    <p:sldId id="920" r:id="rId3"/>
    <p:sldId id="921" r:id="rId4"/>
    <p:sldId id="922" r:id="rId5"/>
    <p:sldId id="923" r:id="rId6"/>
    <p:sldId id="924" r:id="rId7"/>
    <p:sldId id="925" r:id="rId8"/>
    <p:sldId id="1028" r:id="rId9"/>
    <p:sldId id="926" r:id="rId10"/>
    <p:sldId id="927" r:id="rId11"/>
    <p:sldId id="928" r:id="rId12"/>
    <p:sldId id="929" r:id="rId13"/>
    <p:sldId id="930" r:id="rId14"/>
    <p:sldId id="931" r:id="rId15"/>
    <p:sldId id="932" r:id="rId16"/>
    <p:sldId id="933" r:id="rId17"/>
    <p:sldId id="934" r:id="rId18"/>
    <p:sldId id="935" r:id="rId19"/>
    <p:sldId id="939" r:id="rId20"/>
    <p:sldId id="940" r:id="rId21"/>
    <p:sldId id="941" r:id="rId22"/>
    <p:sldId id="942" r:id="rId23"/>
    <p:sldId id="945" r:id="rId24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53A11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</a:defRPr>
            </a:lvl1pPr>
          </a:lstStyle>
          <a:p>
            <a:pPr>
              <a:defRPr/>
            </a:pPr>
            <a:fld id="{C0D89713-6F1C-4260-8981-2B5A2D1A8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54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69F0B6C-CE53-423D-AF93-BFA81E9FD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5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B3CEE0E-2D32-4CCE-8453-D2F3D990AD38}" type="slidenum">
              <a:rPr lang="en-US" altLang="en-US" smtClean="0">
                <a:latin typeface="Arial" charset="0"/>
              </a:rPr>
              <a:pPr/>
              <a:t>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BCA72213-31FF-4E78-8441-0A59116A7A3E}" type="slidenum">
              <a:rPr lang="en-US" altLang="en-US" smtClean="0">
                <a:latin typeface="Arial" charset="0"/>
              </a:rPr>
              <a:pPr/>
              <a:t>12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14C9492-97E6-434F-848B-D47AD2283E83}" type="slidenum">
              <a:rPr lang="en-US" altLang="en-US" smtClean="0">
                <a:latin typeface="Arial" charset="0"/>
              </a:rPr>
              <a:pPr/>
              <a:t>13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2C4E481-0293-411F-BE4F-760F28F8CF35}" type="slidenum">
              <a:rPr lang="en-US" altLang="en-US" smtClean="0">
                <a:latin typeface="Arial" charset="0"/>
              </a:rPr>
              <a:pPr/>
              <a:t>14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B6564785-AAC3-4EC7-8E57-458AE0A99629}" type="slidenum">
              <a:rPr lang="en-US" altLang="en-US" smtClean="0">
                <a:latin typeface="Arial" charset="0"/>
              </a:rPr>
              <a:pPr/>
              <a:t>15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04972A03-2AD6-4DA4-A1CA-BA19D5A96705}" type="slidenum">
              <a:rPr lang="en-US" altLang="en-US" smtClean="0">
                <a:latin typeface="Arial" charset="0"/>
              </a:rPr>
              <a:pPr/>
              <a:t>16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652CE40-EB52-44CE-9B72-A3BB6421B81C}" type="slidenum">
              <a:rPr lang="en-US" altLang="en-US" smtClean="0">
                <a:latin typeface="Arial" charset="0"/>
              </a:rPr>
              <a:pPr/>
              <a:t>17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16D1739-7AEB-4D40-976C-5E4298FC6E8D}" type="slidenum">
              <a:rPr lang="en-US" altLang="en-US" smtClean="0">
                <a:latin typeface="Arial" charset="0"/>
              </a:rPr>
              <a:pPr/>
              <a:t>18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8BB27C8-F3B1-4131-AFA6-ECBC712CF3C5}" type="slidenum">
              <a:rPr lang="en-US" altLang="en-US" smtClean="0">
                <a:latin typeface="Arial" charset="0"/>
              </a:rPr>
              <a:pPr/>
              <a:t>19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C472876-3D65-4E39-9F24-C64BD1F86766}" type="slidenum">
              <a:rPr lang="en-US" altLang="en-US" smtClean="0">
                <a:latin typeface="Arial" charset="0"/>
              </a:rPr>
              <a:pPr/>
              <a:t>20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9424FF7-282A-4E98-87EB-12A9681EFBE0}" type="slidenum">
              <a:rPr lang="en-US" altLang="en-US" smtClean="0">
                <a:latin typeface="Arial" charset="0"/>
              </a:rPr>
              <a:pPr/>
              <a:t>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50DC7F51-59E5-4E96-8C1F-19C0746A8191}" type="slidenum">
              <a:rPr lang="en-US" altLang="en-US" smtClean="0">
                <a:latin typeface="Arial" charset="0"/>
              </a:rPr>
              <a:pPr/>
              <a:t>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DEE0B9AD-02F7-4F3F-930B-411762E1B782}" type="slidenum">
              <a:rPr lang="en-US" altLang="en-US" smtClean="0">
                <a:latin typeface="Arial" charset="0"/>
              </a:rPr>
              <a:pPr/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ED808A1-8220-465A-A383-A783BF9F5EEE}" type="slidenum">
              <a:rPr lang="en-US" altLang="en-US" smtClean="0">
                <a:latin typeface="Arial" charset="0"/>
              </a:rPr>
              <a:pPr/>
              <a:t>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0F88AA93-7816-477B-82E2-163817B91541}" type="slidenum">
              <a:rPr lang="en-US" altLang="en-US" smtClean="0">
                <a:latin typeface="Arial" charset="0"/>
              </a:rPr>
              <a:pPr/>
              <a:t>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C82FB34-F820-427E-8206-31C849BBFE8F}" type="slidenum">
              <a:rPr lang="en-US" altLang="en-US" smtClean="0">
                <a:latin typeface="Arial" charset="0"/>
              </a:rPr>
              <a:pPr/>
              <a:t>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B4E221EE-65DF-4D26-9AE3-9D874DA0FCD3}" type="slidenum">
              <a:rPr lang="en-US" altLang="en-US" smtClean="0">
                <a:latin typeface="Arial" charset="0"/>
              </a:rPr>
              <a:pPr/>
              <a:t>10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F192569-B474-4DA8-8D28-0261B9D1C42D}" type="slidenum">
              <a:rPr lang="en-US" altLang="en-US" smtClean="0">
                <a:latin typeface="Arial" charset="0"/>
              </a:rPr>
              <a:pPr/>
              <a:t>11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2DFCF-F2E2-478A-9FA5-6F773D9A52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DA593-82BB-4CA8-8A3D-6714FBA008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2B5CC-E000-4C29-8B6C-E2D299684B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19C88-459A-433F-9EA9-2924DAB08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7BDF1-4AE5-49B3-BE1E-2DCFB3C4EB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5CA79-1B2E-4A49-B538-3095E647B9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E670D9-1364-4B13-B5B5-A1D57DD373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7D42E-36B7-473B-AC76-988E6176CE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F8AF1-2AE6-4BDB-8642-AE5A7A91C6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4F6F4F-2C01-44B1-9A86-F263A89EC5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84FC1C30-8651-428B-8C07-862C9073C4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D897108-0144-4108-B325-6F2E7BF225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-128"/>
              </a:rPr>
              <a:t>AJAX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>
              <a:ea typeface="ＭＳ Ｐゴシック" charset="-128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mtClean="0"/>
              <a:t>http://courses.coreservlets.com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ajax_interac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6477000" cy="556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62000" y="38100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latin typeface="Arial" charset="0"/>
              </a:rPr>
              <a:t>AJAX and XMLHttpRequest Object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95400" y="6369050"/>
            <a:ext cx="6164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600">
                <a:latin typeface="Arial" charset="0"/>
              </a:rPr>
              <a:t>http://www.javareference.com/jrexamples/printexample.jsp?id=111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191000" y="2895600"/>
            <a:ext cx="12954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200">
                <a:latin typeface="Arial" charset="0"/>
              </a:rPr>
              <a:t>Can handle multiple Requests at a time</a:t>
            </a:r>
          </a:p>
          <a:p>
            <a:pPr algn="ctr">
              <a:spcBef>
                <a:spcPct val="50000"/>
              </a:spcBef>
            </a:pPr>
            <a:r>
              <a:rPr lang="en-US" altLang="en-US" sz="1200">
                <a:latin typeface="Arial" charset="0"/>
              </a:rPr>
              <a:t>(asynchronous)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ea typeface="ＭＳ Ｐゴシック" charset="-128"/>
              </a:rPr>
              <a:t>XMLHttpReqeust</a:t>
            </a:r>
            <a:r>
              <a:rPr lang="en-US" altLang="en-US" dirty="0" smtClean="0">
                <a:ea typeface="ＭＳ Ｐゴシック" charset="-128"/>
              </a:rPr>
              <a:t> Object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133600"/>
            <a:ext cx="776922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 smtClean="0">
                <a:ea typeface="ＭＳ Ｐゴシック" charset="-128"/>
              </a:rPr>
              <a:t>XMLHttpRequest</a:t>
            </a:r>
            <a:r>
              <a:rPr lang="en-US" altLang="en-US" dirty="0" smtClean="0">
                <a:ea typeface="ＭＳ Ｐゴシック" charset="-128"/>
              </a:rPr>
              <a:t> methods: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 smtClean="0">
                <a:ea typeface="ＭＳ Ｐゴシック" charset="-128"/>
              </a:rPr>
              <a:t>open()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 smtClean="0">
                <a:latin typeface="Verdana" charset="0"/>
                <a:ea typeface="ＭＳ Ｐゴシック" charset="-128"/>
              </a:rPr>
              <a:t>Sets up a request to a web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 smtClean="0">
                <a:ea typeface="ＭＳ Ｐゴシック" charset="-128"/>
              </a:rPr>
              <a:t>send()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 smtClean="0">
                <a:latin typeface="Verdana" charset="0"/>
                <a:ea typeface="ＭＳ Ｐゴシック" charset="-128"/>
              </a:rPr>
              <a:t>Sends a request to the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 smtClean="0">
                <a:ea typeface="ＭＳ Ｐゴシック" charset="-128"/>
              </a:rPr>
              <a:t>abort()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 smtClean="0">
                <a:latin typeface="Verdana" charset="0"/>
                <a:ea typeface="ＭＳ Ｐゴシック" charset="-128"/>
              </a:rPr>
              <a:t>Aborts the current server 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Creating XMLHttpRequest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033588"/>
            <a:ext cx="7766050" cy="3741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Creating the </a:t>
            </a:r>
            <a:r>
              <a:rPr lang="en-US" altLang="en-US" dirty="0" err="1" smtClean="0">
                <a:ea typeface="ＭＳ Ｐゴシック" charset="-128"/>
              </a:rPr>
              <a:t>XMLHttpRequest</a:t>
            </a:r>
            <a:r>
              <a:rPr lang="en-US" altLang="en-US" dirty="0" smtClean="0">
                <a:ea typeface="ＭＳ Ｐゴシック" charset="-128"/>
              </a:rPr>
              <a:t> object depends on the browser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Since you never know what browser a user is using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You have to check for each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Microsoft uses an </a:t>
            </a:r>
            <a:r>
              <a:rPr lang="en-US" altLang="en-US" dirty="0" err="1" smtClean="0">
                <a:ea typeface="ＭＳ Ｐゴシック" charset="-128"/>
              </a:rPr>
              <a:t>ActiveXObject</a:t>
            </a:r>
            <a:endParaRPr lang="en-US" altLang="en-US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Other browsers may use the standard </a:t>
            </a:r>
            <a:r>
              <a:rPr lang="en-US" altLang="en-US" dirty="0" err="1" smtClean="0">
                <a:ea typeface="ＭＳ Ｐゴシック" charset="-128"/>
              </a:rPr>
              <a:t>XMLHttpRequest</a:t>
            </a:r>
            <a:r>
              <a:rPr lang="en-US" altLang="en-US" dirty="0" smtClean="0">
                <a:ea typeface="ＭＳ Ｐゴシック" charset="-128"/>
              </a:rPr>
              <a:t>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Creating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534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dirty="0" smtClean="0">
                <a:ea typeface="ＭＳ Ｐゴシック" charset="-128"/>
              </a:rPr>
              <a:t>First create a variable </a:t>
            </a:r>
            <a:r>
              <a:rPr lang="en-US" altLang="en-US" sz="2500" b="1" dirty="0" err="1" smtClean="0">
                <a:ea typeface="ＭＳ Ｐゴシック" charset="-128"/>
              </a:rPr>
              <a:t>XMLHttp</a:t>
            </a:r>
            <a:r>
              <a:rPr lang="en-US" altLang="en-US" sz="2500" b="1" dirty="0" smtClean="0">
                <a:ea typeface="ＭＳ Ｐゴシック" charset="-128"/>
              </a:rPr>
              <a:t> </a:t>
            </a:r>
            <a:r>
              <a:rPr lang="en-US" altLang="en-US" sz="2500" dirty="0" smtClean="0">
                <a:ea typeface="ＭＳ Ｐゴシック" charset="-128"/>
              </a:rPr>
              <a:t>to use as your </a:t>
            </a:r>
            <a:r>
              <a:rPr lang="en-US" altLang="en-US" sz="2500" dirty="0" err="1" smtClean="0">
                <a:ea typeface="ＭＳ Ｐゴシック" charset="-128"/>
              </a:rPr>
              <a:t>XMLHttpRequest</a:t>
            </a:r>
            <a:r>
              <a:rPr lang="en-US" altLang="en-US" sz="2500" dirty="0" smtClean="0">
                <a:ea typeface="ＭＳ Ｐゴシック" charset="-128"/>
              </a:rPr>
              <a:t> object: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 smtClean="0">
                <a:ea typeface="ＭＳ Ｐゴシック" charset="-128"/>
              </a:rPr>
              <a:t>Set the value to null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 smtClean="0">
                <a:ea typeface="ＭＳ Ｐゴシック" charset="-128"/>
              </a:rPr>
              <a:t>Try to create the object the Microsoft way: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Available in IE 6 and later: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b="1" dirty="0" err="1" smtClean="0">
                <a:ea typeface="ＭＳ Ｐゴシック" charset="-128"/>
              </a:rPr>
              <a:t>XMLHttp</a:t>
            </a:r>
            <a:r>
              <a:rPr lang="en-US" altLang="en-US" sz="2000" b="1" dirty="0" smtClean="0">
                <a:ea typeface="ＭＳ Ｐゴシック" charset="-128"/>
              </a:rPr>
              <a:t>=new </a:t>
            </a:r>
            <a:r>
              <a:rPr lang="en-US" altLang="en-US" sz="2000" b="1" dirty="0" err="1" smtClean="0">
                <a:ea typeface="ＭＳ Ｐゴシック" charset="-128"/>
              </a:rPr>
              <a:t>ActiveXObject</a:t>
            </a:r>
            <a:r>
              <a:rPr lang="en-US" altLang="en-US" sz="2000" b="1" dirty="0" smtClean="0">
                <a:ea typeface="ＭＳ Ｐゴシック" charset="-128"/>
              </a:rPr>
              <a:t>("Msxml2.XMLHTTP")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 smtClean="0">
                <a:ea typeface="ＭＳ Ｐゴシック" charset="-128"/>
              </a:rPr>
              <a:t>If this catches an error, try the older (Internet Explorer 5.5) way: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b="1" dirty="0" err="1" smtClean="0">
                <a:ea typeface="ＭＳ Ｐゴシック" charset="-128"/>
              </a:rPr>
              <a:t>XMLHttp</a:t>
            </a:r>
            <a:r>
              <a:rPr lang="en-US" altLang="en-US" sz="2000" b="1" dirty="0" smtClean="0">
                <a:ea typeface="ＭＳ Ｐゴシック" charset="-128"/>
              </a:rPr>
              <a:t>=new </a:t>
            </a:r>
            <a:r>
              <a:rPr lang="en-US" altLang="en-US" sz="2000" b="1" dirty="0" err="1" smtClean="0">
                <a:ea typeface="ＭＳ Ｐゴシック" charset="-128"/>
              </a:rPr>
              <a:t>ActiveXObject</a:t>
            </a:r>
            <a:r>
              <a:rPr lang="en-US" altLang="en-US" sz="2000" b="1" dirty="0" smtClean="0">
                <a:ea typeface="ＭＳ Ｐゴシック" charset="-128"/>
              </a:rPr>
              <a:t>("</a:t>
            </a:r>
            <a:r>
              <a:rPr lang="en-US" altLang="en-US" sz="2000" b="1" dirty="0" err="1" smtClean="0">
                <a:ea typeface="ＭＳ Ｐゴシック" charset="-128"/>
              </a:rPr>
              <a:t>Microsoft.XMLHTTP</a:t>
            </a:r>
            <a:r>
              <a:rPr lang="en-US" altLang="en-US" sz="2000" b="1" dirty="0" smtClean="0">
                <a:ea typeface="ＭＳ Ｐゴシック" charset="-128"/>
              </a:rPr>
              <a:t>")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 smtClean="0">
                <a:ea typeface="ＭＳ Ｐゴシック" charset="-128"/>
              </a:rPr>
              <a:t>If </a:t>
            </a:r>
            <a:r>
              <a:rPr lang="en-US" altLang="en-US" sz="2100" dirty="0" err="1" smtClean="0">
                <a:ea typeface="ＭＳ Ｐゴシック" charset="-128"/>
              </a:rPr>
              <a:t>XMLHttp</a:t>
            </a:r>
            <a:r>
              <a:rPr lang="en-US" altLang="en-US" sz="2100" dirty="0" smtClean="0">
                <a:ea typeface="ＭＳ Ｐゴシック" charset="-128"/>
              </a:rPr>
              <a:t> still has a null value, try to create the object the "standard" way: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b="1" dirty="0" err="1" smtClean="0">
                <a:ea typeface="ＭＳ Ｐゴシック" charset="-128"/>
              </a:rPr>
              <a:t>XMLHttp</a:t>
            </a:r>
            <a:r>
              <a:rPr lang="en-US" altLang="en-US" sz="2000" b="1" dirty="0" smtClean="0">
                <a:ea typeface="ＭＳ Ｐゴシック" charset="-128"/>
              </a:rPr>
              <a:t>=new </a:t>
            </a:r>
            <a:r>
              <a:rPr lang="en-US" altLang="en-US" sz="2000" b="1" dirty="0" err="1" smtClean="0">
                <a:ea typeface="ＭＳ Ｐゴシック" charset="-128"/>
              </a:rPr>
              <a:t>XMLHttpRequest</a:t>
            </a:r>
            <a:r>
              <a:rPr lang="en-US" altLang="en-US" sz="2000" b="1" dirty="0" smtClean="0">
                <a:ea typeface="ＭＳ Ｐゴシック" charset="-128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XMLHttpRequest ReadyState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 err="1" smtClean="0">
                <a:ea typeface="ＭＳ Ｐゴシック" charset="-128"/>
              </a:rPr>
              <a:t>Readystate</a:t>
            </a:r>
            <a:endParaRPr lang="en-US" altLang="en-US" i="1" dirty="0" smtClean="0">
              <a:ea typeface="ＭＳ Ｐゴシック" charset="-128"/>
            </a:endParaRPr>
          </a:p>
          <a:p>
            <a:pPr lvl="1"/>
            <a:r>
              <a:rPr lang="en-US" altLang="en-US" dirty="0" smtClean="0">
                <a:ea typeface="ＭＳ Ｐゴシック" charset="-128"/>
              </a:rPr>
              <a:t>Allows the browser to stay informed of the current state of the request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Upon completion, the “</a:t>
            </a:r>
            <a:r>
              <a:rPr lang="en-US" altLang="en-US" b="1" dirty="0" err="1" smtClean="0">
                <a:ea typeface="ＭＳ Ｐゴシック" charset="-128"/>
              </a:rPr>
              <a:t>onreadystatechange</a:t>
            </a:r>
            <a:r>
              <a:rPr lang="en-US" altLang="en-US" dirty="0" smtClean="0">
                <a:ea typeface="ＭＳ Ｐゴシック" charset="-128"/>
              </a:rPr>
              <a:t>” property allows a function to be called to further process the returned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ea typeface="ＭＳ Ｐゴシック" charset="-128"/>
              </a:rPr>
              <a:t>XMLHttpReqest</a:t>
            </a:r>
            <a:r>
              <a:rPr lang="en-US" altLang="en-US" dirty="0" smtClean="0">
                <a:ea typeface="ＭＳ Ｐゴシック" charset="-128"/>
              </a:rPr>
              <a:t> </a:t>
            </a:r>
            <a:r>
              <a:rPr lang="en-US" altLang="en-US" dirty="0" err="1" smtClean="0">
                <a:ea typeface="ＭＳ Ｐゴシック" charset="-128"/>
              </a:rPr>
              <a:t>ReadyState</a:t>
            </a: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609600" y="1676400"/>
            <a:ext cx="1524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3886200" y="1752600"/>
            <a:ext cx="1524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6781800" y="2819400"/>
            <a:ext cx="1524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4495800" y="4343400"/>
            <a:ext cx="1524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1143000" y="4648200"/>
            <a:ext cx="1524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133600" y="2057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5410200" y="22098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5791200" y="33528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2667000" y="4724400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28600" y="2667000"/>
            <a:ext cx="2057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Create XMLHttpRequest Object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362200" y="160020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Open()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096000" y="228600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Send()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S0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419600" y="1905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S1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S2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5029200" y="44958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S3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600200" y="48006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S4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6172200" y="3886200"/>
            <a:ext cx="297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charset="0"/>
              </a:rPr>
              <a:t>Established Communication w/ server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V="1">
            <a:off x="12954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743200" y="5029200"/>
            <a:ext cx="2547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>
                <a:latin typeface="Arial" charset="0"/>
              </a:rPr>
              <a:t>Completed (HTTP 200)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XMLHttpRequest ReadyState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17575" y="1828800"/>
            <a:ext cx="8226425" cy="44180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900" b="1" dirty="0" err="1" smtClean="0">
                <a:ea typeface="ＭＳ Ｐゴシック" charset="-128"/>
              </a:rPr>
              <a:t>readyState</a:t>
            </a:r>
            <a:r>
              <a:rPr lang="en-US" altLang="en-US" sz="1900" b="1" dirty="0" smtClean="0">
                <a:ea typeface="ＭＳ Ｐゴシック" charset="-128"/>
              </a:rPr>
              <a:t>=0</a:t>
            </a:r>
            <a:r>
              <a:rPr lang="en-US" altLang="en-US" sz="1900" dirty="0" smtClean="0">
                <a:latin typeface="Verdana" charset="0"/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>
                <a:latin typeface="Verdana" charset="0"/>
                <a:ea typeface="ＭＳ Ｐゴシック" charset="-128"/>
              </a:rPr>
              <a:t>after creating the </a:t>
            </a:r>
            <a:r>
              <a:rPr lang="en-US" altLang="en-US" sz="1700" dirty="0" err="1" smtClean="0">
                <a:latin typeface="Verdana" charset="0"/>
                <a:ea typeface="ＭＳ Ｐゴシック" charset="-128"/>
              </a:rPr>
              <a:t>XMLHttpRequest</a:t>
            </a:r>
            <a:r>
              <a:rPr lang="en-US" altLang="en-US" sz="1700" dirty="0" smtClean="0">
                <a:latin typeface="Verdana" charset="0"/>
                <a:ea typeface="ＭＳ Ｐゴシック" charset="-128"/>
              </a:rPr>
              <a:t> object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>
                <a:latin typeface="Verdana" charset="0"/>
                <a:ea typeface="ＭＳ Ｐゴシック" charset="-128"/>
              </a:rPr>
              <a:t>before calling the open() method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b="1" dirty="0" err="1" smtClean="0">
                <a:ea typeface="ＭＳ Ｐゴシック" charset="-128"/>
              </a:rPr>
              <a:t>readyState</a:t>
            </a:r>
            <a:r>
              <a:rPr lang="en-US" altLang="en-US" sz="1900" b="1" dirty="0" smtClean="0">
                <a:ea typeface="ＭＳ Ｐゴシック" charset="-128"/>
              </a:rPr>
              <a:t>=1</a:t>
            </a:r>
            <a:r>
              <a:rPr lang="en-US" altLang="en-US" sz="1900" dirty="0" smtClean="0">
                <a:latin typeface="Verdana" charset="0"/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>
                <a:latin typeface="Verdana" charset="0"/>
                <a:ea typeface="ＭＳ Ｐゴシック" charset="-128"/>
              </a:rPr>
              <a:t>after calling the open() method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>
                <a:latin typeface="Verdana" charset="0"/>
                <a:ea typeface="ＭＳ Ｐゴシック" charset="-128"/>
              </a:rPr>
              <a:t>before calling send()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b="1" dirty="0" err="1" smtClean="0">
                <a:ea typeface="ＭＳ Ｐゴシック" charset="-128"/>
              </a:rPr>
              <a:t>readyState</a:t>
            </a:r>
            <a:r>
              <a:rPr lang="en-US" altLang="en-US" sz="1900" b="1" dirty="0" smtClean="0">
                <a:ea typeface="ＭＳ Ｐゴシック" charset="-128"/>
              </a:rPr>
              <a:t>=2</a:t>
            </a:r>
            <a:r>
              <a:rPr lang="en-US" altLang="en-US" sz="1900" dirty="0" smtClean="0">
                <a:latin typeface="Verdana" charset="0"/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>
                <a:latin typeface="Verdana" charset="0"/>
                <a:ea typeface="ＭＳ Ｐゴシック" charset="-128"/>
              </a:rPr>
              <a:t>after calling send()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b="1" dirty="0" err="1" smtClean="0">
                <a:ea typeface="ＭＳ Ｐゴシック" charset="-128"/>
              </a:rPr>
              <a:t>readyState</a:t>
            </a:r>
            <a:r>
              <a:rPr lang="en-US" altLang="en-US" sz="1900" b="1" dirty="0" smtClean="0">
                <a:ea typeface="ＭＳ Ｐゴシック" charset="-128"/>
              </a:rPr>
              <a:t>=3</a:t>
            </a:r>
            <a:r>
              <a:rPr lang="en-US" altLang="en-US" sz="1900" dirty="0" smtClean="0">
                <a:latin typeface="Verdana" charset="0"/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>
                <a:latin typeface="Verdana" charset="0"/>
                <a:ea typeface="ＭＳ Ｐゴシック" charset="-128"/>
              </a:rPr>
              <a:t>after the browser has established a communication with the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>
                <a:latin typeface="Verdana" charset="0"/>
                <a:ea typeface="ＭＳ Ｐゴシック" charset="-128"/>
              </a:rPr>
              <a:t>before the server has completed the response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900" b="1" dirty="0" err="1" smtClean="0">
                <a:ea typeface="ＭＳ Ｐゴシック" charset="-128"/>
              </a:rPr>
              <a:t>readyState</a:t>
            </a:r>
            <a:r>
              <a:rPr lang="en-US" altLang="en-US" sz="1900" b="1" dirty="0" smtClean="0">
                <a:ea typeface="ＭＳ Ｐゴシック" charset="-128"/>
              </a:rPr>
              <a:t>=4</a:t>
            </a:r>
            <a:r>
              <a:rPr lang="en-US" altLang="en-US" sz="1900" dirty="0" smtClean="0">
                <a:latin typeface="Verdana" charset="0"/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>
                <a:latin typeface="Verdana" charset="0"/>
                <a:ea typeface="ＭＳ Ｐゴシック" charset="-128"/>
              </a:rPr>
              <a:t>after request has been completed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>
                <a:latin typeface="Verdana" charset="0"/>
                <a:ea typeface="ＭＳ Ｐゴシック" charset="-128"/>
              </a:rPr>
              <a:t>a</a:t>
            </a:r>
            <a:r>
              <a:rPr lang="en-US" altLang="en-US" sz="1700" dirty="0" smtClean="0">
                <a:latin typeface="Verdana" charset="0"/>
                <a:ea typeface="ＭＳ Ｐゴシック" charset="-128"/>
              </a:rPr>
              <a:t>fter all response data has been completely received from the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700" dirty="0" smtClean="0">
                <a:latin typeface="Verdana" charset="0"/>
                <a:ea typeface="ＭＳ Ｐゴシック" charset="-128"/>
              </a:rPr>
              <a:t>the final state, similar to a HTTP 200</a:t>
            </a:r>
            <a:endParaRPr lang="en-US" altLang="en-US" dirty="0" smtClean="0">
              <a:latin typeface="Verdana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Callback Function	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8305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When </a:t>
            </a:r>
            <a:r>
              <a:rPr lang="en-US" altLang="en-US" i="1" dirty="0" err="1" smtClean="0">
                <a:ea typeface="ＭＳ Ｐゴシック" charset="-128"/>
              </a:rPr>
              <a:t>readystate</a:t>
            </a:r>
            <a:r>
              <a:rPr lang="en-US" altLang="en-US" dirty="0" smtClean="0">
                <a:ea typeface="ＭＳ Ｐゴシック" charset="-128"/>
              </a:rPr>
              <a:t> = 4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 smtClean="0">
                <a:ea typeface="ＭＳ Ｐゴシック" charset="-128"/>
              </a:rPr>
              <a:t>onreadystatechange</a:t>
            </a:r>
            <a:r>
              <a:rPr lang="en-US" altLang="en-US" dirty="0" smtClean="0">
                <a:ea typeface="ＭＳ Ｐゴシック" charset="-128"/>
              </a:rPr>
              <a:t> property allows the </a:t>
            </a:r>
            <a:r>
              <a:rPr lang="en-US" altLang="en-US" dirty="0" err="1" smtClean="0">
                <a:ea typeface="ＭＳ Ｐゴシック" charset="-128"/>
              </a:rPr>
              <a:t>XMLHttpRequest</a:t>
            </a:r>
            <a:r>
              <a:rPr lang="en-US" altLang="en-US" dirty="0" smtClean="0">
                <a:ea typeface="ＭＳ Ｐゴシック" charset="-128"/>
              </a:rPr>
              <a:t> object to call a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This function is called the “callback function”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JavaScript can then obtain the returned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Performs any type of processing that needs to be done on the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Contain a check such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dirty="0" smtClean="0">
                <a:ea typeface="ＭＳ Ｐゴシック" charset="-128"/>
              </a:rPr>
              <a:t>if(</a:t>
            </a:r>
            <a:r>
              <a:rPr lang="en-US" altLang="en-US" i="1" dirty="0" err="1" smtClean="0">
                <a:ea typeface="ＭＳ Ｐゴシック" charset="-128"/>
              </a:rPr>
              <a:t>XMLHttpRequest.readyState</a:t>
            </a:r>
            <a:r>
              <a:rPr lang="en-US" altLang="en-US" i="1" dirty="0" smtClean="0">
                <a:ea typeface="ＭＳ Ｐゴシック" charset="-128"/>
              </a:rPr>
              <a:t> == 4)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Checks the state for processing</a:t>
            </a:r>
            <a:endParaRPr lang="en-US" altLang="en-US" i="1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Processing Data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5425" cy="4876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Data can be returned in the form of:</a:t>
            </a:r>
          </a:p>
          <a:p>
            <a:pPr lvl="1"/>
            <a:r>
              <a:rPr lang="en-US" altLang="en-US" dirty="0" smtClean="0">
                <a:ea typeface="ＭＳ Ｐゴシック" charset="-128"/>
              </a:rPr>
              <a:t>Plaintext</a:t>
            </a:r>
          </a:p>
          <a:p>
            <a:pPr lvl="1"/>
            <a:r>
              <a:rPr lang="en-US" altLang="en-US" dirty="0" smtClean="0">
                <a:ea typeface="ＭＳ Ｐゴシック" charset="-128"/>
              </a:rPr>
              <a:t>XML</a:t>
            </a:r>
          </a:p>
          <a:p>
            <a:pPr lvl="1"/>
            <a:r>
              <a:rPr lang="en-US" altLang="en-US" dirty="0" smtClean="0">
                <a:ea typeface="ＭＳ Ｐゴシック" charset="-128"/>
              </a:rPr>
              <a:t>JSON </a:t>
            </a:r>
          </a:p>
          <a:p>
            <a:pPr lvl="1"/>
            <a:r>
              <a:rPr lang="en-US" altLang="en-US" dirty="0" smtClean="0">
                <a:ea typeface="ＭＳ Ｐゴシック" charset="-128"/>
              </a:rPr>
              <a:t>or any acceptable format</a:t>
            </a:r>
          </a:p>
          <a:p>
            <a:pPr eaLnBrk="1" hangingPunct="1"/>
            <a:r>
              <a:rPr lang="en-US" altLang="en-US" dirty="0" err="1" smtClean="0">
                <a:ea typeface="ＭＳ Ｐゴシック" charset="-128"/>
              </a:rPr>
              <a:t>XMLHttpRequest</a:t>
            </a:r>
            <a:r>
              <a:rPr lang="en-US" altLang="en-US" dirty="0" smtClean="0">
                <a:ea typeface="ＭＳ Ｐゴシック" charset="-128"/>
              </a:rPr>
              <a:t> has functions to handle various types:</a:t>
            </a:r>
          </a:p>
          <a:p>
            <a:pPr lvl="1" eaLnBrk="1" hangingPunct="1"/>
            <a:r>
              <a:rPr lang="en-US" altLang="en-US" dirty="0" err="1" smtClean="0">
                <a:ea typeface="ＭＳ Ｐゴシック" charset="-128"/>
              </a:rPr>
              <a:t>XMLHttpRequest.responseText</a:t>
            </a:r>
            <a:endParaRPr lang="en-US" altLang="en-US" dirty="0" smtClean="0">
              <a:ea typeface="ＭＳ Ｐゴシック" charset="-128"/>
            </a:endParaRPr>
          </a:p>
          <a:p>
            <a:pPr lvl="2" eaLnBrk="1" hangingPunct="1"/>
            <a:r>
              <a:rPr lang="en-US" altLang="en-US" dirty="0" smtClean="0">
                <a:ea typeface="ＭＳ Ｐゴシック" charset="-128"/>
              </a:rPr>
              <a:t>Returns the text in a “string” fashion</a:t>
            </a:r>
          </a:p>
          <a:p>
            <a:pPr lvl="1" eaLnBrk="1" hangingPunct="1"/>
            <a:r>
              <a:rPr lang="en-US" altLang="en-US" dirty="0" err="1" smtClean="0">
                <a:ea typeface="ＭＳ Ｐゴシック" charset="-128"/>
              </a:rPr>
              <a:t>XMLHttpRequest.responseXML</a:t>
            </a:r>
            <a:endParaRPr lang="en-US" altLang="en-US" dirty="0" smtClean="0">
              <a:ea typeface="ＭＳ Ｐゴシック" charset="-128"/>
            </a:endParaRPr>
          </a:p>
          <a:p>
            <a:pPr lvl="2" eaLnBrk="1" hangingPunct="1"/>
            <a:r>
              <a:rPr lang="en-US" altLang="en-US" dirty="0" smtClean="0">
                <a:ea typeface="ＭＳ Ｐゴシック" charset="-128"/>
              </a:rPr>
              <a:t>Returns the XML data in </a:t>
            </a:r>
            <a:r>
              <a:rPr lang="en-US" altLang="en-US" dirty="0" err="1" smtClean="0">
                <a:ea typeface="ＭＳ Ｐゴシック" charset="-128"/>
              </a:rPr>
              <a:t>parsable</a:t>
            </a:r>
            <a:r>
              <a:rPr lang="en-US" altLang="en-US" dirty="0" smtClean="0">
                <a:ea typeface="ＭＳ Ｐゴシック" charset="-128"/>
              </a:rPr>
              <a:t> </a:t>
            </a:r>
            <a:r>
              <a:rPr lang="en-US" altLang="en-US" dirty="0" smtClean="0">
                <a:ea typeface="ＭＳ Ｐゴシック" charset="-128"/>
              </a:rPr>
              <a:t>format</a:t>
            </a:r>
          </a:p>
          <a:p>
            <a:pPr lvl="1"/>
            <a:r>
              <a:rPr lang="en-US" dirty="0" err="1" smtClean="0"/>
              <a:t>XmlHttpRequest.responseJSON</a:t>
            </a:r>
            <a:endParaRPr lang="en-US" dirty="0" smtClean="0"/>
          </a:p>
          <a:p>
            <a:pPr lvl="2"/>
            <a:r>
              <a:rPr lang="en-US" dirty="0" smtClean="0"/>
              <a:t>JSON </a:t>
            </a:r>
            <a:r>
              <a:rPr lang="en-US" dirty="0" err="1" smtClean="0"/>
              <a:t>parsable</a:t>
            </a:r>
            <a:r>
              <a:rPr lang="en-US" dirty="0" smtClean="0"/>
              <a:t> </a:t>
            </a:r>
            <a:r>
              <a:rPr lang="en-US" dirty="0" smtClean="0"/>
              <a:t>format</a:t>
            </a:r>
            <a:endParaRPr lang="en-US" dirty="0"/>
          </a:p>
          <a:p>
            <a:pPr lvl="2"/>
            <a:endParaRPr lang="en-US" alt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Parsing XML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When the XML is returned to the </a:t>
            </a:r>
            <a:r>
              <a:rPr lang="en-US" altLang="en-US" dirty="0" smtClean="0">
                <a:ea typeface="ＭＳ Ｐゴシック" charset="-128"/>
              </a:rPr>
              <a:t>JavaScript</a:t>
            </a:r>
            <a:endParaRPr lang="en-US" altLang="en-US" dirty="0" smtClean="0">
              <a:ea typeface="ＭＳ Ｐゴシック" charset="-128"/>
            </a:endParaRP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JavaScript does the parsing of the </a:t>
            </a:r>
            <a:r>
              <a:rPr lang="en-US" altLang="en-US" dirty="0" smtClean="0">
                <a:ea typeface="ＭＳ Ｐゴシック" charset="-128"/>
              </a:rPr>
              <a:t>XML</a:t>
            </a:r>
            <a:endParaRPr lang="en-US" altLang="en-US" dirty="0" smtClean="0">
              <a:ea typeface="ＭＳ Ｐゴシック" charset="-128"/>
            </a:endParaRP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JavaScript has access to the </a:t>
            </a:r>
            <a:r>
              <a:rPr lang="en-US" altLang="en-US" dirty="0" smtClean="0">
                <a:ea typeface="ＭＳ Ｐゴシック" charset="-128"/>
              </a:rPr>
              <a:t>DOM</a:t>
            </a:r>
          </a:p>
          <a:p>
            <a:pPr lvl="1"/>
            <a:r>
              <a:rPr lang="en-US" altLang="en-US" dirty="0" smtClean="0">
                <a:ea typeface="ＭＳ Ｐゴシック" charset="-128"/>
              </a:rPr>
              <a:t>(</a:t>
            </a:r>
            <a:r>
              <a:rPr lang="en-US" altLang="en-US" dirty="0" smtClean="0">
                <a:ea typeface="ＭＳ Ｐゴシック" charset="-128"/>
              </a:rPr>
              <a:t>Document Object Model</a:t>
            </a:r>
            <a:r>
              <a:rPr lang="en-US" altLang="en-US" dirty="0" smtClean="0">
                <a:ea typeface="ＭＳ Ｐゴシック" charset="-128"/>
              </a:rPr>
              <a:t>)</a:t>
            </a:r>
            <a:endParaRPr lang="en-US" altLang="en-US" dirty="0" smtClean="0">
              <a:ea typeface="ＭＳ Ｐゴシック" charset="-128"/>
            </a:endParaRP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With the DOM, you have access to elements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Can call them by tag name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Can get their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AJAX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6425" cy="449421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Way to create interactive Web applications:</a:t>
            </a:r>
          </a:p>
          <a:p>
            <a:pPr lvl="1" eaLnBrk="1" hangingPunct="1"/>
            <a:r>
              <a:rPr lang="en-US" altLang="en-US" dirty="0" err="1" smtClean="0">
                <a:ea typeface="ＭＳ Ｐゴシック" charset="-128"/>
              </a:rPr>
              <a:t>Eg</a:t>
            </a:r>
            <a:r>
              <a:rPr lang="en-US" altLang="en-US" dirty="0" smtClean="0">
                <a:ea typeface="ＭＳ Ｐゴシック" charset="-128"/>
              </a:rPr>
              <a:t>. Click map and drag it in the direction you want and the map view moves as you drag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“No waiting”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User is “in control”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Allows for creation of Web-based apps with the kind of user experience found on a traditional desktop application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“Client side” oriented</a:t>
            </a:r>
          </a:p>
          <a:p>
            <a:pPr eaLnBrk="1" hangingPunct="1">
              <a:buFont typeface="Wingdings" charset="2"/>
              <a:buNone/>
            </a:pPr>
            <a:endParaRPr lang="en-US" alt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Parsing XML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charset="-128"/>
              </a:rPr>
              <a:t>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Say we have the following XML: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dirty="0" smtClean="0">
                <a:ea typeface="ＭＳ Ｐゴシック" charset="-128"/>
              </a:rPr>
              <a:t>&lt;customer&gt;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dirty="0" smtClean="0">
                <a:ea typeface="ＭＳ Ｐゴシック" charset="-128"/>
              </a:rPr>
              <a:t>	&lt;</a:t>
            </a:r>
            <a:r>
              <a:rPr lang="en-US" altLang="en-US" dirty="0" err="1" smtClean="0">
                <a:ea typeface="ＭＳ Ｐゴシック" charset="-128"/>
              </a:rPr>
              <a:t>storeID</a:t>
            </a:r>
            <a:r>
              <a:rPr lang="en-US" altLang="en-US" dirty="0" smtClean="0">
                <a:ea typeface="ＭＳ Ｐゴシック" charset="-128"/>
              </a:rPr>
              <a:t>&gt;1234&lt;/</a:t>
            </a:r>
            <a:r>
              <a:rPr lang="en-US" altLang="en-US" dirty="0" err="1" smtClean="0">
                <a:ea typeface="ＭＳ Ｐゴシック" charset="-128"/>
              </a:rPr>
              <a:t>storeID</a:t>
            </a:r>
            <a:r>
              <a:rPr lang="en-US" altLang="en-US" dirty="0" smtClean="0">
                <a:ea typeface="ＭＳ Ｐゴシック" charset="-128"/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dirty="0" smtClean="0">
                <a:ea typeface="ＭＳ Ｐゴシック" charset="-128"/>
              </a:rPr>
              <a:t>&lt;/customer&gt;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charset="-128"/>
              </a:rPr>
              <a:t>If we wanted to get the value of the &lt;</a:t>
            </a:r>
            <a:r>
              <a:rPr lang="en-US" altLang="en-US" sz="2800" dirty="0" err="1" smtClean="0">
                <a:ea typeface="ＭＳ Ｐゴシック" charset="-128"/>
              </a:rPr>
              <a:t>storeID</a:t>
            </a:r>
            <a:r>
              <a:rPr lang="en-US" altLang="en-US" sz="2800" dirty="0" smtClean="0">
                <a:ea typeface="ＭＳ Ｐゴシック" charset="-128"/>
              </a:rPr>
              <a:t>&gt; element we simply call it by its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err="1" smtClean="0">
                <a:ea typeface="ＭＳ Ｐゴシック" charset="-128"/>
              </a:rPr>
              <a:t>getElementsByTagName</a:t>
            </a:r>
            <a:r>
              <a:rPr lang="en-US" altLang="en-US" sz="2000" dirty="0" smtClean="0">
                <a:ea typeface="ＭＳ Ｐゴシック" charset="-128"/>
              </a:rPr>
              <a:t>(”</a:t>
            </a:r>
            <a:r>
              <a:rPr lang="en-US" altLang="en-US" sz="2000" dirty="0" err="1" smtClean="0">
                <a:ea typeface="ＭＳ Ｐゴシック" charset="-128"/>
              </a:rPr>
              <a:t>storeID</a:t>
            </a:r>
            <a:r>
              <a:rPr lang="en-US" altLang="en-US" sz="2000" dirty="0" smtClean="0">
                <a:ea typeface="ＭＳ Ｐゴシック" charset="-128"/>
              </a:rPr>
              <a:t>")[0].</a:t>
            </a:r>
            <a:r>
              <a:rPr lang="en-US" altLang="en-US" sz="2000" dirty="0" err="1" smtClean="0">
                <a:ea typeface="ＭＳ Ｐゴシック" charset="-128"/>
              </a:rPr>
              <a:t>childNodes</a:t>
            </a:r>
            <a:r>
              <a:rPr lang="en-US" altLang="en-US" sz="2000" dirty="0" smtClean="0">
                <a:ea typeface="ＭＳ Ｐゴシック" charset="-128"/>
              </a:rPr>
              <a:t>[0].</a:t>
            </a:r>
            <a:r>
              <a:rPr lang="en-US" altLang="en-US" sz="2000" dirty="0" err="1" smtClean="0">
                <a:ea typeface="ＭＳ Ｐゴシック" charset="-128"/>
              </a:rPr>
              <a:t>nodeValue</a:t>
            </a:r>
            <a:endParaRPr lang="en-US" altLang="en-US" sz="2000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This will return the value of &lt;</a:t>
            </a:r>
            <a:r>
              <a:rPr lang="en-US" altLang="en-US" sz="2000" dirty="0" err="1" smtClean="0">
                <a:ea typeface="ＭＳ Ｐゴシック" charset="-128"/>
              </a:rPr>
              <a:t>storeID</a:t>
            </a:r>
            <a:r>
              <a:rPr lang="en-US" altLang="en-US" sz="2000" dirty="0" smtClean="0">
                <a:ea typeface="ＭＳ Ｐゴシック" charset="-128"/>
              </a:rPr>
              <a:t>&gt;: 1234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err="1" smtClean="0">
                <a:ea typeface="ＭＳ Ｐゴシック" charset="-128"/>
              </a:rPr>
              <a:t>childNodes</a:t>
            </a:r>
            <a:r>
              <a:rPr lang="en-US" altLang="en-US" sz="2000" dirty="0" smtClean="0">
                <a:ea typeface="ＭＳ Ｐゴシック" charset="-128"/>
              </a:rPr>
              <a:t>[0] is the first </a:t>
            </a:r>
            <a:r>
              <a:rPr lang="en-US" altLang="en-US" sz="2000" dirty="0" err="1" smtClean="0">
                <a:ea typeface="ＭＳ Ｐゴシック" charset="-128"/>
              </a:rPr>
              <a:t>childNode</a:t>
            </a:r>
            <a:r>
              <a:rPr lang="en-US" altLang="en-US" sz="2000" dirty="0" smtClean="0">
                <a:ea typeface="ＭＳ Ｐゴシック" charset="-128"/>
              </a:rPr>
              <a:t>, in this example the only node, and that happens to be the value.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Therefore we can obtain the value “</a:t>
            </a:r>
            <a:r>
              <a:rPr lang="en-US" altLang="en-US" sz="2000" dirty="0" err="1" smtClean="0">
                <a:ea typeface="ＭＳ Ｐゴシック" charset="-128"/>
              </a:rPr>
              <a:t>nodeValue</a:t>
            </a:r>
            <a:r>
              <a:rPr lang="en-US" altLang="en-US" sz="2000" dirty="0" smtClean="0">
                <a:ea typeface="ＭＳ Ｐゴシック" charset="-128"/>
              </a:rPr>
              <a:t>.”</a:t>
            </a:r>
            <a:endParaRPr lang="en-US" altLang="en-US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Pointers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000" smtClean="0">
                <a:ea typeface="ＭＳ Ｐゴシック" charset="-128"/>
              </a:rPr>
              <a:t>Whitespace as XML Node</a:t>
            </a:r>
          </a:p>
          <a:p>
            <a:pPr lvl="1">
              <a:lnSpc>
                <a:spcPct val="80000"/>
              </a:lnSpc>
            </a:pPr>
            <a:r>
              <a:rPr lang="en-US" altLang="en-US" sz="2600" smtClean="0">
                <a:ea typeface="ＭＳ Ｐゴシック" charset="-128"/>
              </a:rPr>
              <a:t>XML Specification states that it is whitespace preserving</a:t>
            </a:r>
          </a:p>
          <a:p>
            <a:pPr lvl="1">
              <a:lnSpc>
                <a:spcPct val="80000"/>
              </a:lnSpc>
            </a:pPr>
            <a:r>
              <a:rPr lang="en-US" altLang="en-US" sz="2600" smtClean="0">
                <a:ea typeface="ＭＳ Ｐゴシック" charset="-128"/>
              </a:rPr>
              <a:t>Reading Node[0] will return the whitespace instead of the first node</a:t>
            </a:r>
          </a:p>
          <a:p>
            <a:pPr lvl="1">
              <a:lnSpc>
                <a:spcPct val="80000"/>
              </a:lnSpc>
            </a:pPr>
            <a:r>
              <a:rPr lang="en-US" altLang="en-US" sz="2600" smtClean="0">
                <a:ea typeface="ＭＳ Ｐゴシック" charset="-128"/>
              </a:rPr>
              <a:t>&lt;Node1&gt;</a:t>
            </a:r>
            <a:r>
              <a:rPr lang="en-US" altLang="en-US" sz="2600" u="sng" smtClean="0">
                <a:solidFill>
                  <a:srgbClr val="FF0000"/>
                </a:solidFill>
                <a:ea typeface="ＭＳ Ｐゴシック" charset="-128"/>
              </a:rPr>
              <a:t>  </a:t>
            </a:r>
            <a:r>
              <a:rPr lang="en-US" altLang="en-US" sz="2600" smtClean="0">
                <a:ea typeface="ＭＳ Ｐゴシック" charset="-128"/>
              </a:rPr>
              <a:t>&lt;Node2&gt;Text&lt;/Node2&gt;&lt;/Node1&gt;</a:t>
            </a:r>
          </a:p>
          <a:p>
            <a:pPr>
              <a:lnSpc>
                <a:spcPct val="80000"/>
              </a:lnSpc>
            </a:pPr>
            <a:r>
              <a:rPr lang="en-US" altLang="en-US" sz="3000" smtClean="0">
                <a:ea typeface="ＭＳ Ｐゴシック" charset="-128"/>
              </a:rPr>
              <a:t>Workarounds:</a:t>
            </a:r>
          </a:p>
          <a:p>
            <a:pPr lvl="1">
              <a:lnSpc>
                <a:spcPct val="80000"/>
              </a:lnSpc>
            </a:pPr>
            <a:r>
              <a:rPr lang="en-US" altLang="en-US" sz="2600" smtClean="0">
                <a:ea typeface="ＭＳ Ｐゴシック" charset="-128"/>
              </a:rPr>
              <a:t>Remove whitespace</a:t>
            </a:r>
          </a:p>
          <a:p>
            <a:pPr lvl="1">
              <a:lnSpc>
                <a:spcPct val="80000"/>
              </a:lnSpc>
            </a:pPr>
            <a:r>
              <a:rPr lang="en-US" altLang="en-US" sz="2600" smtClean="0">
                <a:ea typeface="ＭＳ Ｐゴシック" charset="-128"/>
              </a:rPr>
              <a:t>Programatically scan children when looking for specific nodes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Pointers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Location of JavaScript File</a:t>
            </a:r>
          </a:p>
          <a:p>
            <a:pPr lvl="1"/>
            <a:r>
              <a:rPr lang="en-US" altLang="en-US" dirty="0" smtClean="0">
                <a:ea typeface="ＭＳ Ｐゴシック" charset="-128"/>
              </a:rPr>
              <a:t>Should be placed in </a:t>
            </a:r>
            <a:r>
              <a:rPr lang="en-US" altLang="en-US" dirty="0" err="1" smtClean="0">
                <a:ea typeface="ＭＳ Ｐゴシック" charset="-128"/>
              </a:rPr>
              <a:t>public_html</a:t>
            </a:r>
            <a:r>
              <a:rPr lang="en-US" altLang="en-US" dirty="0" smtClean="0">
                <a:ea typeface="ＭＳ Ｐゴシック" charset="-128"/>
              </a:rPr>
              <a:t> or a web-accessible subfolder</a:t>
            </a:r>
          </a:p>
          <a:p>
            <a:pPr lvl="1"/>
            <a:r>
              <a:rPr lang="en-US" altLang="en-US" dirty="0" smtClean="0">
                <a:ea typeface="ＭＳ Ｐゴシック" charset="-128"/>
              </a:rPr>
              <a:t>Do not place in WEB-INF or a subfolder of WEB-INF</a:t>
            </a:r>
          </a:p>
          <a:p>
            <a:pPr marL="393192" lvl="1" indent="0">
              <a:buNone/>
            </a:pPr>
            <a:endParaRPr lang="en-US" alt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Pointers</a:t>
            </a: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Browser caching and browser issues</a:t>
            </a:r>
          </a:p>
          <a:p>
            <a:pPr lvl="1"/>
            <a:r>
              <a:rPr lang="en-US" altLang="en-US" smtClean="0">
                <a:ea typeface="ＭＳ Ｐゴシック" charset="-128"/>
              </a:rPr>
              <a:t>More difficult to debug</a:t>
            </a:r>
          </a:p>
          <a:p>
            <a:pPr lvl="1"/>
            <a:r>
              <a:rPr lang="en-US" altLang="en-US" smtClean="0">
                <a:ea typeface="ＭＳ Ｐゴシック" charset="-128"/>
              </a:rPr>
              <a:t>Browser caching may prevent some pages from reloading correctly</a:t>
            </a:r>
          </a:p>
          <a:p>
            <a:pPr lvl="2"/>
            <a:r>
              <a:rPr lang="en-US" altLang="en-US" smtClean="0">
                <a:ea typeface="ＭＳ Ｐゴシック" charset="-128"/>
              </a:rPr>
              <a:t>Refresh page or disable caching of the page</a:t>
            </a:r>
          </a:p>
          <a:p>
            <a:pPr lvl="1"/>
            <a:r>
              <a:rPr lang="en-US" altLang="en-US" smtClean="0">
                <a:ea typeface="ＭＳ Ｐゴシック" charset="-128"/>
              </a:rPr>
              <a:t>Browser versions and script interpreter versions may cause problems</a:t>
            </a:r>
          </a:p>
          <a:p>
            <a:pPr lvl="2"/>
            <a:r>
              <a:rPr lang="en-US" altLang="en-US" smtClean="0">
                <a:ea typeface="ＭＳ Ｐゴシック" charset="-128"/>
              </a:rPr>
              <a:t>Having multiple browsers and adjusting settings can alleviate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Applications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921625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Google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Gmail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Google calendar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Google Suggest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Google maps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Google mashups: googlemapsmania.blogspot.com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Yahoo!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My Yahoo! Portal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Yahoo! Front page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Yahoo! Mail</a:t>
            </a:r>
          </a:p>
          <a:p>
            <a:pPr lvl="1" eaLnBrk="1" hangingPunct="1"/>
            <a:endParaRPr lang="en-US" alt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AJAX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689850" cy="5181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>
                <a:ea typeface="ＭＳ Ｐゴシック" charset="-128"/>
              </a:rPr>
              <a:t>Used </a:t>
            </a:r>
            <a:r>
              <a:rPr lang="en-US" dirty="0" smtClean="0">
                <a:ea typeface="ＭＳ Ｐゴシック" charset="-128"/>
              </a:rPr>
              <a:t>to stand for: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synchronous </a:t>
            </a:r>
            <a:r>
              <a:rPr lang="en-US" b="1" dirty="0" err="1" smtClean="0">
                <a:ea typeface="ＭＳ Ｐゴシック" charset="-128"/>
              </a:rPr>
              <a:t>J</a:t>
            </a:r>
            <a:r>
              <a:rPr lang="en-US" dirty="0" err="1" smtClean="0">
                <a:ea typeface="ＭＳ Ｐゴシック" charset="-128"/>
              </a:rPr>
              <a:t>avascript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b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nd </a:t>
            </a:r>
            <a:r>
              <a:rPr lang="en-US" b="1" dirty="0" smtClean="0">
                <a:ea typeface="ＭＳ Ｐゴシック" charset="-128"/>
              </a:rPr>
              <a:t>X</a:t>
            </a:r>
            <a:r>
              <a:rPr lang="en-US" dirty="0" smtClean="0">
                <a:ea typeface="ＭＳ Ｐゴシック" charset="-128"/>
              </a:rPr>
              <a:t>ML.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Now just the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XML part may be done by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XML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JSON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Text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…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b="1" u="sng" dirty="0" smtClean="0">
                <a:ea typeface="ＭＳ Ｐゴシック" charset="-128"/>
              </a:rPr>
              <a:t>Not</a:t>
            </a:r>
            <a:r>
              <a:rPr lang="en-US" dirty="0" smtClean="0">
                <a:ea typeface="ＭＳ Ｐゴシック" charset="-128"/>
              </a:rPr>
              <a:t> a new programming language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A new way to send and receive data between a web browser and a web server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Asynchronous means that the requests happen independent of other requests: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Makes web applications smaller and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AJAX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81200"/>
            <a:ext cx="7693025" cy="396081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500" dirty="0" smtClean="0">
                <a:ea typeface="ＭＳ Ｐゴシック" charset="-128"/>
              </a:rPr>
              <a:t>Main parts of AJAX:</a:t>
            </a:r>
          </a:p>
          <a:p>
            <a:pPr lvl="1" eaLnBrk="1" hangingPunct="1"/>
            <a:r>
              <a:rPr lang="en-US" altLang="en-US" sz="2100" dirty="0" smtClean="0">
                <a:ea typeface="ＭＳ Ｐゴシック" charset="-128"/>
              </a:rPr>
              <a:t>(X)HTML (or servlets or PHP or…)</a:t>
            </a:r>
          </a:p>
          <a:p>
            <a:pPr lvl="2" eaLnBrk="1" hangingPunct="1"/>
            <a:r>
              <a:rPr lang="en-US" altLang="en-US" sz="1800" dirty="0" smtClean="0">
                <a:ea typeface="ＭＳ Ｐゴシック" charset="-128"/>
              </a:rPr>
              <a:t>Displays </a:t>
            </a:r>
            <a:r>
              <a:rPr lang="en-US" altLang="en-US" sz="1800" dirty="0" smtClean="0">
                <a:ea typeface="ＭＳ Ｐゴシック" charset="-128"/>
              </a:rPr>
              <a:t>web page content</a:t>
            </a:r>
          </a:p>
          <a:p>
            <a:pPr lvl="1" eaLnBrk="1" hangingPunct="1"/>
            <a:r>
              <a:rPr lang="en-US" altLang="en-US" sz="2100" dirty="0" smtClean="0">
                <a:ea typeface="ＭＳ Ｐゴシック" charset="-128"/>
              </a:rPr>
              <a:t>CSS (Cascading style sheets)</a:t>
            </a:r>
          </a:p>
          <a:p>
            <a:pPr lvl="2" eaLnBrk="1" hangingPunct="1"/>
            <a:r>
              <a:rPr lang="en-US" altLang="en-US" sz="1800" dirty="0" smtClean="0">
                <a:ea typeface="ＭＳ Ｐゴシック" charset="-128"/>
              </a:rPr>
              <a:t>Makes the web page “pretty”</a:t>
            </a:r>
          </a:p>
          <a:p>
            <a:pPr lvl="1" eaLnBrk="1" hangingPunct="1"/>
            <a:r>
              <a:rPr lang="en-US" altLang="en-US" sz="2100" dirty="0" smtClean="0">
                <a:ea typeface="ＭＳ Ｐゴシック" charset="-128"/>
              </a:rPr>
              <a:t>The DOM (Document Object Model) </a:t>
            </a:r>
          </a:p>
          <a:p>
            <a:pPr lvl="2" eaLnBrk="1" hangingPunct="1"/>
            <a:r>
              <a:rPr lang="en-US" altLang="en-US" sz="2000" dirty="0" smtClean="0">
                <a:ea typeface="ＭＳ Ｐゴシック" charset="-128"/>
              </a:rPr>
              <a:t>Representation of objects within the document</a:t>
            </a:r>
          </a:p>
          <a:p>
            <a:pPr lvl="2" eaLnBrk="1" hangingPunct="1"/>
            <a:r>
              <a:rPr lang="en-US" altLang="en-US" sz="2000" dirty="0" smtClean="0">
                <a:ea typeface="ＭＳ Ｐゴシック" charset="-128"/>
              </a:rPr>
              <a:t>Accessed using JavaScript (where main functionality lies)</a:t>
            </a:r>
          </a:p>
          <a:p>
            <a:pPr lvl="1" eaLnBrk="1" hangingPunct="1"/>
            <a:r>
              <a:rPr lang="en-US" altLang="en-US" sz="2100" dirty="0" smtClean="0">
                <a:ea typeface="ＭＳ Ｐゴシック" charset="-128"/>
              </a:rPr>
              <a:t>XML (for data transfer):</a:t>
            </a:r>
          </a:p>
          <a:p>
            <a:pPr lvl="2" eaLnBrk="1" hangingPunct="1"/>
            <a:r>
              <a:rPr lang="en-US" altLang="en-US" sz="2000" dirty="0" smtClean="0">
                <a:ea typeface="ＭＳ Ｐゴシック" charset="-128"/>
              </a:rPr>
              <a:t>XML is just a method of transferring data</a:t>
            </a:r>
          </a:p>
          <a:p>
            <a:pPr lvl="3" eaLnBrk="1" hangingPunct="1"/>
            <a:r>
              <a:rPr lang="en-US" altLang="en-US" sz="1700" dirty="0" smtClean="0">
                <a:ea typeface="ＭＳ Ｐゴシック" charset="-128"/>
              </a:rPr>
              <a:t>Any type of transfer, including plaintext or JSON, can be used</a:t>
            </a:r>
          </a:p>
          <a:p>
            <a:pPr lvl="1" eaLnBrk="1" hangingPunct="1"/>
            <a:r>
              <a:rPr lang="en-US" altLang="en-US" sz="2100" dirty="0" err="1" smtClean="0">
                <a:ea typeface="ＭＳ Ｐゴシック" charset="-128"/>
              </a:rPr>
              <a:t>XMLHttpRequest</a:t>
            </a:r>
            <a:r>
              <a:rPr lang="en-US" altLang="en-US" sz="2100" dirty="0" smtClean="0">
                <a:ea typeface="ＭＳ Ｐゴシック" charset="-128"/>
              </a:rPr>
              <a:t> to retrieve data from the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AJAX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35175"/>
            <a:ext cx="7842250" cy="37560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AJAX lets a web front end (html, JSP, servlets) make  function calls to client side JavaScript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JavaScript, in turn, calls a server side application or script to return the desired results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Server side application can be </a:t>
            </a:r>
            <a:r>
              <a:rPr lang="en-US" altLang="en-US" dirty="0" err="1" smtClean="0">
                <a:ea typeface="ＭＳ Ｐゴシック" charset="-128"/>
              </a:rPr>
              <a:t>php</a:t>
            </a:r>
            <a:r>
              <a:rPr lang="en-US" altLang="en-US" dirty="0" smtClean="0">
                <a:ea typeface="ＭＳ Ｐゴシック" charset="-128"/>
              </a:rPr>
              <a:t>, </a:t>
            </a:r>
            <a:r>
              <a:rPr lang="en-US" altLang="en-US" dirty="0" err="1" smtClean="0">
                <a:ea typeface="ＭＳ Ｐゴシック" charset="-128"/>
              </a:rPr>
              <a:t>perl</a:t>
            </a:r>
            <a:r>
              <a:rPr lang="en-US" altLang="en-US" dirty="0" smtClean="0">
                <a:ea typeface="ＭＳ Ｐゴシック" charset="-128"/>
              </a:rPr>
              <a:t>, servlet, </a:t>
            </a:r>
            <a:r>
              <a:rPr lang="en-US" altLang="en-US" dirty="0" smtClean="0">
                <a:ea typeface="ＭＳ Ｐゴシック" charset="-128"/>
              </a:rPr>
              <a:t>C</a:t>
            </a:r>
            <a:r>
              <a:rPr lang="en-US" altLang="en-US" baseline="30000" dirty="0" smtClean="0">
                <a:ea typeface="ＭＳ Ｐゴシック" charset="-128"/>
              </a:rPr>
              <a:t>++</a:t>
            </a:r>
            <a:r>
              <a:rPr lang="en-US" altLang="en-US" dirty="0" smtClean="0">
                <a:ea typeface="ＭＳ Ｐゴシック" charset="-128"/>
              </a:rPr>
              <a:t> or </a:t>
            </a:r>
            <a:r>
              <a:rPr lang="en-US" altLang="en-US" dirty="0" smtClean="0">
                <a:ea typeface="ＭＳ Ｐゴシック" charset="-128"/>
              </a:rPr>
              <a:t>any server program</a:t>
            </a:r>
            <a:endParaRPr lang="en-US" altLang="en-US" dirty="0" smtClean="0">
              <a:solidFill>
                <a:schemeClr val="accent2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AJAX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842250" cy="394652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Synchronous vs. Asynchronous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Traditional HTTP requests happen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synchronously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Pages are loaded one at a time</a:t>
            </a:r>
          </a:p>
          <a:p>
            <a:pPr lvl="3" eaLnBrk="1" hangingPunct="1"/>
            <a:r>
              <a:rPr lang="en-US" altLang="en-US" smtClean="0">
                <a:ea typeface="ＭＳ Ｐゴシック" charset="-128"/>
              </a:rPr>
              <a:t>A new request requires the browser to reload the returned webpage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AJAX allows these requests to be asynchronous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Allows new “requests” without having to reload entire web pages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AJAX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143000" y="2133600"/>
            <a:ext cx="838200" cy="3581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038600" y="2133600"/>
            <a:ext cx="838200" cy="3581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5105400" y="2133600"/>
            <a:ext cx="838200" cy="3581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8001000" y="2133600"/>
            <a:ext cx="838200" cy="3581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cxnSp>
        <p:nvCxnSpPr>
          <p:cNvPr id="11272" name="Straight Arrow Connector 8"/>
          <p:cNvCxnSpPr>
            <a:cxnSpLocks noChangeShapeType="1"/>
          </p:cNvCxnSpPr>
          <p:nvPr/>
        </p:nvCxnSpPr>
        <p:spPr bwMode="auto">
          <a:xfrm>
            <a:off x="1981200" y="22860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2438400" y="2057400"/>
            <a:ext cx="11620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Initial Request</a:t>
            </a:r>
          </a:p>
        </p:txBody>
      </p:sp>
      <p:cxnSp>
        <p:nvCxnSpPr>
          <p:cNvPr id="11274" name="Straight Arrow Connector 11"/>
          <p:cNvCxnSpPr>
            <a:cxnSpLocks noChangeShapeType="1"/>
          </p:cNvCxnSpPr>
          <p:nvPr/>
        </p:nvCxnSpPr>
        <p:spPr bwMode="auto">
          <a:xfrm>
            <a:off x="5943600" y="22860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" name="TextBox 12"/>
          <p:cNvSpPr txBox="1"/>
          <p:nvPr/>
        </p:nvSpPr>
        <p:spPr>
          <a:xfrm>
            <a:off x="6324600" y="2057400"/>
            <a:ext cx="116205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Initial Request</a:t>
            </a:r>
          </a:p>
        </p:txBody>
      </p:sp>
      <p:grpSp>
        <p:nvGrpSpPr>
          <p:cNvPr id="11276" name="Group 21"/>
          <p:cNvGrpSpPr>
            <a:grpSpLocks/>
          </p:cNvGrpSpPr>
          <p:nvPr/>
        </p:nvGrpSpPr>
        <p:grpSpPr bwMode="auto">
          <a:xfrm>
            <a:off x="1981200" y="2514600"/>
            <a:ext cx="2057400" cy="304800"/>
            <a:chOff x="1981200" y="2514600"/>
            <a:chExt cx="2057400" cy="304800"/>
          </a:xfrm>
        </p:grpSpPr>
        <p:sp>
          <p:nvSpPr>
            <p:cNvPr id="11333" name="Rectangle 13"/>
            <p:cNvSpPr>
              <a:spLocks noChangeArrowheads="1"/>
            </p:cNvSpPr>
            <p:nvPr/>
          </p:nvSpPr>
          <p:spPr bwMode="auto">
            <a:xfrm>
              <a:off x="2590800" y="2514600"/>
              <a:ext cx="685800" cy="304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1600"/>
                <a:t>Page</a:t>
              </a:r>
            </a:p>
          </p:txBody>
        </p:sp>
        <p:cxnSp>
          <p:nvCxnSpPr>
            <p:cNvPr id="11334" name="Straight Connector 17"/>
            <p:cNvCxnSpPr>
              <a:cxnSpLocks noChangeShapeType="1"/>
              <a:endCxn id="11333" idx="3"/>
            </p:cNvCxnSpPr>
            <p:nvPr/>
          </p:nvCxnSpPr>
          <p:spPr bwMode="auto">
            <a:xfrm flipH="1">
              <a:off x="3276600" y="2667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35" name="Straight Arrow Connector 20"/>
            <p:cNvCxnSpPr>
              <a:cxnSpLocks noChangeShapeType="1"/>
              <a:stCxn id="11333" idx="1"/>
            </p:cNvCxnSpPr>
            <p:nvPr/>
          </p:nvCxnSpPr>
          <p:spPr bwMode="auto">
            <a:xfrm flipH="1">
              <a:off x="1981200" y="26670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1277" name="Group 22"/>
          <p:cNvGrpSpPr>
            <a:grpSpLocks/>
          </p:cNvGrpSpPr>
          <p:nvPr/>
        </p:nvGrpSpPr>
        <p:grpSpPr bwMode="auto">
          <a:xfrm>
            <a:off x="1981200" y="3733800"/>
            <a:ext cx="2057400" cy="304800"/>
            <a:chOff x="1981200" y="2514600"/>
            <a:chExt cx="2057400" cy="304800"/>
          </a:xfrm>
        </p:grpSpPr>
        <p:sp>
          <p:nvSpPr>
            <p:cNvPr id="11330" name="Rectangle 23"/>
            <p:cNvSpPr>
              <a:spLocks noChangeArrowheads="1"/>
            </p:cNvSpPr>
            <p:nvPr/>
          </p:nvSpPr>
          <p:spPr bwMode="auto">
            <a:xfrm>
              <a:off x="2590800" y="2514600"/>
              <a:ext cx="685800" cy="304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1600"/>
                <a:t>Page</a:t>
              </a:r>
            </a:p>
          </p:txBody>
        </p:sp>
        <p:cxnSp>
          <p:nvCxnSpPr>
            <p:cNvPr id="11331" name="Straight Connector 24"/>
            <p:cNvCxnSpPr>
              <a:cxnSpLocks noChangeShapeType="1"/>
              <a:endCxn id="11330" idx="3"/>
            </p:cNvCxnSpPr>
            <p:nvPr/>
          </p:nvCxnSpPr>
          <p:spPr bwMode="auto">
            <a:xfrm flipH="1">
              <a:off x="3276600" y="2667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32" name="Straight Arrow Connector 25"/>
            <p:cNvCxnSpPr>
              <a:cxnSpLocks noChangeShapeType="1"/>
              <a:stCxn id="11330" idx="1"/>
            </p:cNvCxnSpPr>
            <p:nvPr/>
          </p:nvCxnSpPr>
          <p:spPr bwMode="auto">
            <a:xfrm flipH="1">
              <a:off x="1981200" y="26670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1278" name="Group 26"/>
          <p:cNvGrpSpPr>
            <a:grpSpLocks/>
          </p:cNvGrpSpPr>
          <p:nvPr/>
        </p:nvGrpSpPr>
        <p:grpSpPr bwMode="auto">
          <a:xfrm>
            <a:off x="5943600" y="2590800"/>
            <a:ext cx="2057400" cy="304800"/>
            <a:chOff x="1981200" y="2514600"/>
            <a:chExt cx="2057400" cy="304800"/>
          </a:xfrm>
        </p:grpSpPr>
        <p:sp>
          <p:nvSpPr>
            <p:cNvPr id="11327" name="Rectangle 27"/>
            <p:cNvSpPr>
              <a:spLocks noChangeArrowheads="1"/>
            </p:cNvSpPr>
            <p:nvPr/>
          </p:nvSpPr>
          <p:spPr bwMode="auto">
            <a:xfrm>
              <a:off x="2590800" y="2514600"/>
              <a:ext cx="685800" cy="304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1600"/>
                <a:t>Page</a:t>
              </a:r>
            </a:p>
          </p:txBody>
        </p:sp>
        <p:cxnSp>
          <p:nvCxnSpPr>
            <p:cNvPr id="11328" name="Straight Connector 28"/>
            <p:cNvCxnSpPr>
              <a:cxnSpLocks noChangeShapeType="1"/>
              <a:endCxn id="11327" idx="3"/>
            </p:cNvCxnSpPr>
            <p:nvPr/>
          </p:nvCxnSpPr>
          <p:spPr bwMode="auto">
            <a:xfrm flipH="1">
              <a:off x="3276600" y="2667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29" name="Straight Arrow Connector 29"/>
            <p:cNvCxnSpPr>
              <a:cxnSpLocks noChangeShapeType="1"/>
              <a:stCxn id="11327" idx="1"/>
            </p:cNvCxnSpPr>
            <p:nvPr/>
          </p:nvCxnSpPr>
          <p:spPr bwMode="auto">
            <a:xfrm flipH="1">
              <a:off x="1981200" y="26670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1279" name="Group 30"/>
          <p:cNvGrpSpPr>
            <a:grpSpLocks/>
          </p:cNvGrpSpPr>
          <p:nvPr/>
        </p:nvGrpSpPr>
        <p:grpSpPr bwMode="auto">
          <a:xfrm>
            <a:off x="1981200" y="5181600"/>
            <a:ext cx="2057400" cy="304800"/>
            <a:chOff x="1981200" y="2514600"/>
            <a:chExt cx="2057400" cy="304800"/>
          </a:xfrm>
        </p:grpSpPr>
        <p:sp>
          <p:nvSpPr>
            <p:cNvPr id="11324" name="Rectangle 31"/>
            <p:cNvSpPr>
              <a:spLocks noChangeArrowheads="1"/>
            </p:cNvSpPr>
            <p:nvPr/>
          </p:nvSpPr>
          <p:spPr bwMode="auto">
            <a:xfrm>
              <a:off x="2590800" y="2514600"/>
              <a:ext cx="685800" cy="304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1600"/>
                <a:t>Page</a:t>
              </a:r>
            </a:p>
          </p:txBody>
        </p:sp>
        <p:cxnSp>
          <p:nvCxnSpPr>
            <p:cNvPr id="11325" name="Straight Connector 32"/>
            <p:cNvCxnSpPr>
              <a:cxnSpLocks noChangeShapeType="1"/>
              <a:endCxn id="11324" idx="3"/>
            </p:cNvCxnSpPr>
            <p:nvPr/>
          </p:nvCxnSpPr>
          <p:spPr bwMode="auto">
            <a:xfrm flipH="1">
              <a:off x="3276600" y="2667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26" name="Straight Arrow Connector 33"/>
            <p:cNvCxnSpPr>
              <a:cxnSpLocks noChangeShapeType="1"/>
              <a:stCxn id="11324" idx="1"/>
            </p:cNvCxnSpPr>
            <p:nvPr/>
          </p:nvCxnSpPr>
          <p:spPr bwMode="auto">
            <a:xfrm flipH="1">
              <a:off x="1981200" y="26670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cxnSp>
        <p:nvCxnSpPr>
          <p:cNvPr id="11280" name="Straight Arrow Connector 34"/>
          <p:cNvCxnSpPr>
            <a:cxnSpLocks noChangeShapeType="1"/>
          </p:cNvCxnSpPr>
          <p:nvPr/>
        </p:nvCxnSpPr>
        <p:spPr bwMode="auto">
          <a:xfrm>
            <a:off x="1981200" y="35814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281" name="Straight Arrow Connector 35"/>
          <p:cNvCxnSpPr>
            <a:cxnSpLocks noChangeShapeType="1"/>
          </p:cNvCxnSpPr>
          <p:nvPr/>
        </p:nvCxnSpPr>
        <p:spPr bwMode="auto">
          <a:xfrm>
            <a:off x="1981200" y="51054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282" name="Straight Arrow Connector 36"/>
          <p:cNvCxnSpPr>
            <a:cxnSpLocks noChangeShapeType="1"/>
          </p:cNvCxnSpPr>
          <p:nvPr/>
        </p:nvCxnSpPr>
        <p:spPr bwMode="auto">
          <a:xfrm>
            <a:off x="5943600" y="34290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pSp>
        <p:nvGrpSpPr>
          <p:cNvPr id="11283" name="Group 49"/>
          <p:cNvGrpSpPr>
            <a:grpSpLocks/>
          </p:cNvGrpSpPr>
          <p:nvPr/>
        </p:nvGrpSpPr>
        <p:grpSpPr bwMode="auto">
          <a:xfrm>
            <a:off x="5943600" y="3505200"/>
            <a:ext cx="2057400" cy="152400"/>
            <a:chOff x="5943600" y="3505200"/>
            <a:chExt cx="2057400" cy="152400"/>
          </a:xfrm>
        </p:grpSpPr>
        <p:sp>
          <p:nvSpPr>
            <p:cNvPr id="11321" name="Rectangle 38"/>
            <p:cNvSpPr>
              <a:spLocks noChangeArrowheads="1"/>
            </p:cNvSpPr>
            <p:nvPr/>
          </p:nvSpPr>
          <p:spPr bwMode="auto">
            <a:xfrm>
              <a:off x="6553200" y="3505200"/>
              <a:ext cx="457200" cy="1524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600"/>
                <a:t>partial</a:t>
              </a:r>
            </a:p>
          </p:txBody>
        </p:sp>
        <p:cxnSp>
          <p:nvCxnSpPr>
            <p:cNvPr id="11322" name="Straight Connector 39"/>
            <p:cNvCxnSpPr>
              <a:cxnSpLocks noChangeShapeType="1"/>
              <a:endCxn id="11321" idx="3"/>
            </p:cNvCxnSpPr>
            <p:nvPr/>
          </p:nvCxnSpPr>
          <p:spPr bwMode="auto">
            <a:xfrm flipH="1">
              <a:off x="7010400" y="3581400"/>
              <a:ext cx="990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23" name="Straight Arrow Connector 40"/>
            <p:cNvCxnSpPr>
              <a:cxnSpLocks noChangeShapeType="1"/>
              <a:stCxn id="11321" idx="1"/>
            </p:cNvCxnSpPr>
            <p:nvPr/>
          </p:nvCxnSpPr>
          <p:spPr bwMode="auto">
            <a:xfrm flipH="1">
              <a:off x="5943600" y="35814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1284" name="Group 50"/>
          <p:cNvGrpSpPr>
            <a:grpSpLocks/>
          </p:cNvGrpSpPr>
          <p:nvPr/>
        </p:nvGrpSpPr>
        <p:grpSpPr bwMode="auto">
          <a:xfrm>
            <a:off x="5943600" y="4343400"/>
            <a:ext cx="2057400" cy="152400"/>
            <a:chOff x="5943600" y="3505200"/>
            <a:chExt cx="2057400" cy="152400"/>
          </a:xfrm>
        </p:grpSpPr>
        <p:sp>
          <p:nvSpPr>
            <p:cNvPr id="11318" name="Rectangle 51"/>
            <p:cNvSpPr>
              <a:spLocks noChangeArrowheads="1"/>
            </p:cNvSpPr>
            <p:nvPr/>
          </p:nvSpPr>
          <p:spPr bwMode="auto">
            <a:xfrm>
              <a:off x="6553200" y="3505200"/>
              <a:ext cx="457200" cy="1524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600"/>
                <a:t>partial</a:t>
              </a:r>
            </a:p>
          </p:txBody>
        </p:sp>
        <p:cxnSp>
          <p:nvCxnSpPr>
            <p:cNvPr id="11319" name="Straight Connector 52"/>
            <p:cNvCxnSpPr>
              <a:cxnSpLocks noChangeShapeType="1"/>
              <a:endCxn id="11318" idx="3"/>
            </p:cNvCxnSpPr>
            <p:nvPr/>
          </p:nvCxnSpPr>
          <p:spPr bwMode="auto">
            <a:xfrm flipH="1">
              <a:off x="7010400" y="3581400"/>
              <a:ext cx="990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20" name="Straight Arrow Connector 53"/>
            <p:cNvCxnSpPr>
              <a:cxnSpLocks noChangeShapeType="1"/>
              <a:stCxn id="11318" idx="1"/>
            </p:cNvCxnSpPr>
            <p:nvPr/>
          </p:nvCxnSpPr>
          <p:spPr bwMode="auto">
            <a:xfrm flipH="1">
              <a:off x="5943600" y="35814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11285" name="Group 54"/>
          <p:cNvGrpSpPr>
            <a:grpSpLocks/>
          </p:cNvGrpSpPr>
          <p:nvPr/>
        </p:nvGrpSpPr>
        <p:grpSpPr bwMode="auto">
          <a:xfrm>
            <a:off x="5943600" y="5029200"/>
            <a:ext cx="2057400" cy="152400"/>
            <a:chOff x="5943600" y="3505200"/>
            <a:chExt cx="2057400" cy="152400"/>
          </a:xfrm>
        </p:grpSpPr>
        <p:sp>
          <p:nvSpPr>
            <p:cNvPr id="11315" name="Rectangle 55"/>
            <p:cNvSpPr>
              <a:spLocks noChangeArrowheads="1"/>
            </p:cNvSpPr>
            <p:nvPr/>
          </p:nvSpPr>
          <p:spPr bwMode="auto">
            <a:xfrm>
              <a:off x="6553200" y="3505200"/>
              <a:ext cx="457200" cy="1524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charset="0"/>
                  <a:ea typeface="ＭＳ Ｐゴシック" charset="-128"/>
                </a:defRPr>
              </a:lvl9pPr>
            </a:lstStyle>
            <a:p>
              <a:r>
                <a:rPr lang="en-US" altLang="en-US" sz="600"/>
                <a:t>partial</a:t>
              </a:r>
            </a:p>
          </p:txBody>
        </p:sp>
        <p:cxnSp>
          <p:nvCxnSpPr>
            <p:cNvPr id="11316" name="Straight Connector 56"/>
            <p:cNvCxnSpPr>
              <a:cxnSpLocks noChangeShapeType="1"/>
              <a:endCxn id="11315" idx="3"/>
            </p:cNvCxnSpPr>
            <p:nvPr/>
          </p:nvCxnSpPr>
          <p:spPr bwMode="auto">
            <a:xfrm flipH="1">
              <a:off x="7010400" y="3581400"/>
              <a:ext cx="990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17" name="Straight Arrow Connector 57"/>
            <p:cNvCxnSpPr>
              <a:cxnSpLocks noChangeShapeType="1"/>
              <a:stCxn id="11315" idx="1"/>
            </p:cNvCxnSpPr>
            <p:nvPr/>
          </p:nvCxnSpPr>
          <p:spPr bwMode="auto">
            <a:xfrm flipH="1">
              <a:off x="5943600" y="3581400"/>
              <a:ext cx="6096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cxnSp>
        <p:nvCxnSpPr>
          <p:cNvPr id="11286" name="Straight Arrow Connector 58"/>
          <p:cNvCxnSpPr>
            <a:cxnSpLocks noChangeShapeType="1"/>
          </p:cNvCxnSpPr>
          <p:nvPr/>
        </p:nvCxnSpPr>
        <p:spPr bwMode="auto">
          <a:xfrm>
            <a:off x="5943600" y="41910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287" name="Straight Arrow Connector 59"/>
          <p:cNvCxnSpPr>
            <a:cxnSpLocks noChangeShapeType="1"/>
          </p:cNvCxnSpPr>
          <p:nvPr/>
        </p:nvCxnSpPr>
        <p:spPr bwMode="auto">
          <a:xfrm>
            <a:off x="5943600" y="4953000"/>
            <a:ext cx="2057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288" name="TextBox 60"/>
          <p:cNvSpPr txBox="1">
            <a:spLocks noChangeArrowheads="1"/>
          </p:cNvSpPr>
          <p:nvPr/>
        </p:nvSpPr>
        <p:spPr bwMode="auto">
          <a:xfrm>
            <a:off x="1371600" y="2743200"/>
            <a:ext cx="638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900"/>
              <a:t>Render </a:t>
            </a:r>
            <a:br>
              <a:rPr lang="en-US" altLang="en-US" sz="900"/>
            </a:br>
            <a:r>
              <a:rPr lang="en-US" altLang="en-US" sz="900"/>
              <a:t>Page</a:t>
            </a:r>
          </a:p>
        </p:txBody>
      </p:sp>
      <p:sp>
        <p:nvSpPr>
          <p:cNvPr id="11289" name="TextBox 61"/>
          <p:cNvSpPr txBox="1">
            <a:spLocks noChangeArrowheads="1"/>
          </p:cNvSpPr>
          <p:nvPr/>
        </p:nvSpPr>
        <p:spPr bwMode="auto">
          <a:xfrm>
            <a:off x="1371600" y="5334000"/>
            <a:ext cx="638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900"/>
              <a:t>Render </a:t>
            </a:r>
            <a:br>
              <a:rPr lang="en-US" altLang="en-US" sz="900"/>
            </a:br>
            <a:r>
              <a:rPr lang="en-US" altLang="en-US" sz="900"/>
              <a:t>Page</a:t>
            </a:r>
          </a:p>
        </p:txBody>
      </p:sp>
      <p:sp>
        <p:nvSpPr>
          <p:cNvPr id="11290" name="TextBox 62"/>
          <p:cNvSpPr txBox="1">
            <a:spLocks noChangeArrowheads="1"/>
          </p:cNvSpPr>
          <p:nvPr/>
        </p:nvSpPr>
        <p:spPr bwMode="auto">
          <a:xfrm>
            <a:off x="1371600" y="3810000"/>
            <a:ext cx="638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900"/>
              <a:t>Render </a:t>
            </a:r>
            <a:br>
              <a:rPr lang="en-US" altLang="en-US" sz="900"/>
            </a:br>
            <a:r>
              <a:rPr lang="en-US" altLang="en-US" sz="900"/>
              <a:t>Page</a:t>
            </a:r>
          </a:p>
        </p:txBody>
      </p:sp>
      <p:sp>
        <p:nvSpPr>
          <p:cNvPr id="11291" name="TextBox 63"/>
          <p:cNvSpPr txBox="1">
            <a:spLocks noChangeArrowheads="1"/>
          </p:cNvSpPr>
          <p:nvPr/>
        </p:nvSpPr>
        <p:spPr bwMode="auto">
          <a:xfrm>
            <a:off x="5410200" y="2667000"/>
            <a:ext cx="638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900"/>
              <a:t>Render </a:t>
            </a:r>
            <a:br>
              <a:rPr lang="en-US" altLang="en-US" sz="900"/>
            </a:br>
            <a:r>
              <a:rPr lang="en-US" altLang="en-US" sz="900"/>
              <a:t>Page</a:t>
            </a:r>
          </a:p>
        </p:txBody>
      </p:sp>
      <p:sp>
        <p:nvSpPr>
          <p:cNvPr id="11292" name="TextBox 64"/>
          <p:cNvSpPr txBox="1">
            <a:spLocks noChangeArrowheads="1"/>
          </p:cNvSpPr>
          <p:nvPr/>
        </p:nvSpPr>
        <p:spPr bwMode="auto">
          <a:xfrm>
            <a:off x="5410200" y="3581400"/>
            <a:ext cx="5397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/>
              <a:t>update</a:t>
            </a:r>
          </a:p>
        </p:txBody>
      </p:sp>
      <p:sp>
        <p:nvSpPr>
          <p:cNvPr id="11293" name="TextBox 65"/>
          <p:cNvSpPr txBox="1">
            <a:spLocks noChangeArrowheads="1"/>
          </p:cNvSpPr>
          <p:nvPr/>
        </p:nvSpPr>
        <p:spPr bwMode="auto">
          <a:xfrm>
            <a:off x="5410200" y="5105400"/>
            <a:ext cx="5397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/>
              <a:t>update</a:t>
            </a:r>
          </a:p>
        </p:txBody>
      </p:sp>
      <p:sp>
        <p:nvSpPr>
          <p:cNvPr id="11294" name="TextBox 66"/>
          <p:cNvSpPr txBox="1">
            <a:spLocks noChangeArrowheads="1"/>
          </p:cNvSpPr>
          <p:nvPr/>
        </p:nvSpPr>
        <p:spPr bwMode="auto">
          <a:xfrm>
            <a:off x="5410200" y="4419600"/>
            <a:ext cx="5397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/>
              <a:t>update</a:t>
            </a:r>
          </a:p>
        </p:txBody>
      </p:sp>
      <p:sp>
        <p:nvSpPr>
          <p:cNvPr id="11295" name="Left Brace 67"/>
          <p:cNvSpPr>
            <a:spLocks/>
          </p:cNvSpPr>
          <p:nvPr/>
        </p:nvSpPr>
        <p:spPr bwMode="auto">
          <a:xfrm>
            <a:off x="1524000" y="4953000"/>
            <a:ext cx="304800" cy="457200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1296" name="Left Brace 68"/>
          <p:cNvSpPr>
            <a:spLocks/>
          </p:cNvSpPr>
          <p:nvPr/>
        </p:nvSpPr>
        <p:spPr bwMode="auto">
          <a:xfrm>
            <a:off x="1600200" y="2362200"/>
            <a:ext cx="304800" cy="457200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1297" name="Left Brace 69"/>
          <p:cNvSpPr>
            <a:spLocks/>
          </p:cNvSpPr>
          <p:nvPr/>
        </p:nvSpPr>
        <p:spPr bwMode="auto">
          <a:xfrm>
            <a:off x="5486400" y="2286000"/>
            <a:ext cx="304800" cy="457200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1298" name="Left Brace 70"/>
          <p:cNvSpPr>
            <a:spLocks/>
          </p:cNvSpPr>
          <p:nvPr/>
        </p:nvSpPr>
        <p:spPr bwMode="auto">
          <a:xfrm>
            <a:off x="1600200" y="3429000"/>
            <a:ext cx="304800" cy="457200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11299" name="TextBox 72"/>
          <p:cNvSpPr txBox="1">
            <a:spLocks noChangeArrowheads="1"/>
          </p:cNvSpPr>
          <p:nvPr/>
        </p:nvSpPr>
        <p:spPr bwMode="auto">
          <a:xfrm>
            <a:off x="2514600" y="3352800"/>
            <a:ext cx="9239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000"/>
              <a:t>Interaction</a:t>
            </a:r>
          </a:p>
        </p:txBody>
      </p:sp>
      <p:sp>
        <p:nvSpPr>
          <p:cNvPr id="11300" name="TextBox 73"/>
          <p:cNvSpPr txBox="1">
            <a:spLocks noChangeArrowheads="1"/>
          </p:cNvSpPr>
          <p:nvPr/>
        </p:nvSpPr>
        <p:spPr bwMode="auto">
          <a:xfrm>
            <a:off x="2362200" y="4876800"/>
            <a:ext cx="9239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000"/>
              <a:t>Interaction</a:t>
            </a:r>
          </a:p>
        </p:txBody>
      </p:sp>
      <p:sp>
        <p:nvSpPr>
          <p:cNvPr id="11301" name="TextBox 74"/>
          <p:cNvSpPr txBox="1">
            <a:spLocks noChangeArrowheads="1"/>
          </p:cNvSpPr>
          <p:nvPr/>
        </p:nvSpPr>
        <p:spPr bwMode="auto">
          <a:xfrm>
            <a:off x="6400800" y="3200400"/>
            <a:ext cx="9239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000"/>
              <a:t>Interaction</a:t>
            </a:r>
          </a:p>
        </p:txBody>
      </p:sp>
      <p:sp>
        <p:nvSpPr>
          <p:cNvPr id="11302" name="TextBox 75"/>
          <p:cNvSpPr txBox="1">
            <a:spLocks noChangeArrowheads="1"/>
          </p:cNvSpPr>
          <p:nvPr/>
        </p:nvSpPr>
        <p:spPr bwMode="auto">
          <a:xfrm>
            <a:off x="6400800" y="3962400"/>
            <a:ext cx="9239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000"/>
              <a:t>Interaction</a:t>
            </a:r>
          </a:p>
        </p:txBody>
      </p:sp>
      <p:sp>
        <p:nvSpPr>
          <p:cNvPr id="11303" name="TextBox 76"/>
          <p:cNvSpPr txBox="1">
            <a:spLocks noChangeArrowheads="1"/>
          </p:cNvSpPr>
          <p:nvPr/>
        </p:nvSpPr>
        <p:spPr bwMode="auto">
          <a:xfrm>
            <a:off x="6324600" y="4724400"/>
            <a:ext cx="9239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000"/>
              <a:t>Interaction</a:t>
            </a:r>
          </a:p>
        </p:txBody>
      </p:sp>
      <p:sp>
        <p:nvSpPr>
          <p:cNvPr id="11304" name="TextBox 77"/>
          <p:cNvSpPr txBox="1">
            <a:spLocks noChangeArrowheads="1"/>
          </p:cNvSpPr>
          <p:nvPr/>
        </p:nvSpPr>
        <p:spPr bwMode="auto">
          <a:xfrm>
            <a:off x="914400" y="5029200"/>
            <a:ext cx="60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/>
              <a:t>Browser</a:t>
            </a:r>
          </a:p>
          <a:p>
            <a:r>
              <a:rPr lang="en-US" altLang="en-US" sz="800"/>
              <a:t>Blocked</a:t>
            </a:r>
          </a:p>
        </p:txBody>
      </p:sp>
      <p:sp>
        <p:nvSpPr>
          <p:cNvPr id="11305" name="TextBox 78"/>
          <p:cNvSpPr txBox="1">
            <a:spLocks noChangeArrowheads="1"/>
          </p:cNvSpPr>
          <p:nvPr/>
        </p:nvSpPr>
        <p:spPr bwMode="auto">
          <a:xfrm>
            <a:off x="990600" y="3505200"/>
            <a:ext cx="60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/>
              <a:t>Browser</a:t>
            </a:r>
          </a:p>
          <a:p>
            <a:r>
              <a:rPr lang="en-US" altLang="en-US" sz="800"/>
              <a:t>Blocked</a:t>
            </a:r>
          </a:p>
        </p:txBody>
      </p:sp>
      <p:sp>
        <p:nvSpPr>
          <p:cNvPr id="11306" name="TextBox 79"/>
          <p:cNvSpPr txBox="1">
            <a:spLocks noChangeArrowheads="1"/>
          </p:cNvSpPr>
          <p:nvPr/>
        </p:nvSpPr>
        <p:spPr bwMode="auto">
          <a:xfrm>
            <a:off x="990600" y="2438400"/>
            <a:ext cx="60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/>
              <a:t>Browser</a:t>
            </a:r>
          </a:p>
          <a:p>
            <a:r>
              <a:rPr lang="en-US" altLang="en-US" sz="800"/>
              <a:t>Blocked</a:t>
            </a:r>
          </a:p>
        </p:txBody>
      </p:sp>
      <p:sp>
        <p:nvSpPr>
          <p:cNvPr id="11307" name="TextBox 80"/>
          <p:cNvSpPr txBox="1">
            <a:spLocks noChangeArrowheads="1"/>
          </p:cNvSpPr>
          <p:nvPr/>
        </p:nvSpPr>
        <p:spPr bwMode="auto">
          <a:xfrm>
            <a:off x="4953000" y="2362200"/>
            <a:ext cx="60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800"/>
              <a:t>Browser</a:t>
            </a:r>
          </a:p>
          <a:p>
            <a:r>
              <a:rPr lang="en-US" altLang="en-US" sz="800"/>
              <a:t>Blocked</a:t>
            </a:r>
          </a:p>
        </p:txBody>
      </p:sp>
      <p:sp>
        <p:nvSpPr>
          <p:cNvPr id="11308" name="TextBox 81"/>
          <p:cNvSpPr txBox="1">
            <a:spLocks noChangeArrowheads="1"/>
          </p:cNvSpPr>
          <p:nvPr/>
        </p:nvSpPr>
        <p:spPr bwMode="auto">
          <a:xfrm>
            <a:off x="6172200" y="5867400"/>
            <a:ext cx="172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/>
              <a:t>AJAX Session</a:t>
            </a:r>
          </a:p>
        </p:txBody>
      </p:sp>
      <p:sp>
        <p:nvSpPr>
          <p:cNvPr id="11309" name="TextBox 82"/>
          <p:cNvSpPr txBox="1">
            <a:spLocks noChangeArrowheads="1"/>
          </p:cNvSpPr>
          <p:nvPr/>
        </p:nvSpPr>
        <p:spPr bwMode="auto">
          <a:xfrm>
            <a:off x="1981200" y="5867400"/>
            <a:ext cx="228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/>
              <a:t>Non-AJAX Session</a:t>
            </a:r>
          </a:p>
        </p:txBody>
      </p:sp>
      <p:sp>
        <p:nvSpPr>
          <p:cNvPr id="11310" name="TextBox 83"/>
          <p:cNvSpPr txBox="1">
            <a:spLocks noChangeArrowheads="1"/>
          </p:cNvSpPr>
          <p:nvPr/>
        </p:nvSpPr>
        <p:spPr bwMode="auto">
          <a:xfrm>
            <a:off x="1143000" y="1828800"/>
            <a:ext cx="700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400"/>
              <a:t>Client</a:t>
            </a:r>
          </a:p>
        </p:txBody>
      </p:sp>
      <p:sp>
        <p:nvSpPr>
          <p:cNvPr id="11311" name="TextBox 84"/>
          <p:cNvSpPr txBox="1">
            <a:spLocks noChangeArrowheads="1"/>
          </p:cNvSpPr>
          <p:nvPr/>
        </p:nvSpPr>
        <p:spPr bwMode="auto">
          <a:xfrm>
            <a:off x="5181600" y="1828800"/>
            <a:ext cx="700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400"/>
              <a:t>Client</a:t>
            </a:r>
          </a:p>
        </p:txBody>
      </p:sp>
      <p:sp>
        <p:nvSpPr>
          <p:cNvPr id="11312" name="TextBox 85"/>
          <p:cNvSpPr txBox="1">
            <a:spLocks noChangeArrowheads="1"/>
          </p:cNvSpPr>
          <p:nvPr/>
        </p:nvSpPr>
        <p:spPr bwMode="auto">
          <a:xfrm>
            <a:off x="4038600" y="1828800"/>
            <a:ext cx="78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400"/>
              <a:t>Server</a:t>
            </a:r>
          </a:p>
        </p:txBody>
      </p:sp>
      <p:sp>
        <p:nvSpPr>
          <p:cNvPr id="11313" name="TextBox 86"/>
          <p:cNvSpPr txBox="1">
            <a:spLocks noChangeArrowheads="1"/>
          </p:cNvSpPr>
          <p:nvPr/>
        </p:nvSpPr>
        <p:spPr bwMode="auto">
          <a:xfrm>
            <a:off x="8001000" y="1828800"/>
            <a:ext cx="78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r>
              <a:rPr lang="en-US" altLang="en-US" sz="1400"/>
              <a:t>Server</a:t>
            </a:r>
          </a:p>
        </p:txBody>
      </p:sp>
      <p:cxnSp>
        <p:nvCxnSpPr>
          <p:cNvPr id="11314" name="Straight Connector 88"/>
          <p:cNvCxnSpPr>
            <a:cxnSpLocks noChangeShapeType="1"/>
          </p:cNvCxnSpPr>
          <p:nvPr/>
        </p:nvCxnSpPr>
        <p:spPr bwMode="auto">
          <a:xfrm>
            <a:off x="5029200" y="1600200"/>
            <a:ext cx="0" cy="464820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ea typeface="ＭＳ Ｐゴシック" charset="-128"/>
              </a:rPr>
              <a:t>XMLHttpRequest</a:t>
            </a:r>
            <a:r>
              <a:rPr lang="en-US" altLang="en-US" dirty="0" smtClean="0">
                <a:ea typeface="ＭＳ Ｐゴシック" charset="-128"/>
              </a:rPr>
              <a:t> Object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8001000" cy="50292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JavaScript has an object 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The </a:t>
            </a:r>
            <a:r>
              <a:rPr lang="en-US" altLang="en-US" i="1" smtClean="0">
                <a:ea typeface="ＭＳ Ｐゴシック" charset="-128"/>
              </a:rPr>
              <a:t>XMLHttpRequest</a:t>
            </a:r>
            <a:r>
              <a:rPr lang="en-US" altLang="en-US" smtClean="0">
                <a:ea typeface="ＭＳ Ｐゴシック" charset="-128"/>
              </a:rPr>
              <a:t> object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This is the heart and soul of AJAX: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This object is responsible for the actual sending and receiving of data between client and server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Send method allows parameters to be sent to other web pages or scripts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Contains methods to receive data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Upon receiving data the JavaScript allows the data to be parsed and used</a:t>
            </a:r>
          </a:p>
          <a:p>
            <a:pPr lvl="1" eaLnBrk="1" hangingPunct="1"/>
            <a:endParaRPr lang="en-US" altLang="en-US" smtClean="0">
              <a:solidFill>
                <a:schemeClr val="accent2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5295</TotalTime>
  <Words>1057</Words>
  <Application>Microsoft Office PowerPoint</Application>
  <PresentationFormat>On-screen Show (4:3)</PresentationFormat>
  <Paragraphs>239</Paragraphs>
  <Slides>23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AJAX</vt:lpstr>
      <vt:lpstr>AJAX </vt:lpstr>
      <vt:lpstr>Applications</vt:lpstr>
      <vt:lpstr>AJAX</vt:lpstr>
      <vt:lpstr>AJAX</vt:lpstr>
      <vt:lpstr>AJAX</vt:lpstr>
      <vt:lpstr>AJAX</vt:lpstr>
      <vt:lpstr>AJAX</vt:lpstr>
      <vt:lpstr>XMLHttpRequest Object</vt:lpstr>
      <vt:lpstr>PowerPoint Presentation</vt:lpstr>
      <vt:lpstr>XMLHttpReqeust Object</vt:lpstr>
      <vt:lpstr>Creating XMLHttpRequest</vt:lpstr>
      <vt:lpstr>Creating</vt:lpstr>
      <vt:lpstr>XMLHttpRequest ReadyState</vt:lpstr>
      <vt:lpstr>XMLHttpReqest ReadyState</vt:lpstr>
      <vt:lpstr>XMLHttpRequest ReadyState</vt:lpstr>
      <vt:lpstr>Callback Function </vt:lpstr>
      <vt:lpstr>Processing Data</vt:lpstr>
      <vt:lpstr>Parsing XML</vt:lpstr>
      <vt:lpstr>Parsing XML</vt:lpstr>
      <vt:lpstr>Pointers</vt:lpstr>
      <vt:lpstr>Pointers</vt:lpstr>
      <vt:lpstr>Pointers</vt:lpstr>
    </vt:vector>
  </TitlesOfParts>
  <Company>COAS UNCC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4166/5166 Network Based Application Development</dc:title>
  <dc:creator>COAS UNCC</dc:creator>
  <cp:lastModifiedBy>test</cp:lastModifiedBy>
  <cp:revision>150</cp:revision>
  <cp:lastPrinted>2008-02-05T19:30:24Z</cp:lastPrinted>
  <dcterms:created xsi:type="dcterms:W3CDTF">2009-11-10T18:10:59Z</dcterms:created>
  <dcterms:modified xsi:type="dcterms:W3CDTF">2015-07-28T17:05:39Z</dcterms:modified>
</cp:coreProperties>
</file>