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256" r:id="rId2"/>
    <p:sldId id="261" r:id="rId3"/>
    <p:sldId id="262" r:id="rId4"/>
    <p:sldId id="263" r:id="rId5"/>
    <p:sldId id="264" r:id="rId6"/>
    <p:sldId id="265" r:id="rId7"/>
    <p:sldId id="257" r:id="rId8"/>
    <p:sldId id="258" r:id="rId9"/>
    <p:sldId id="259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</p:sldIdLst>
  <p:sldSz cx="9144000" cy="6858000" type="screen4x3"/>
  <p:notesSz cx="6858000" cy="9144000"/>
  <p:custDataLst>
    <p:tags r:id="rId6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0F8FB-2B4A-44EA-8650-B7DBE440B18B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205CC-CA76-47D0-B28C-C2BBB5B62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77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32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  <a:gd name="T10" fmla="*/ 0 w 120000"/>
              <a:gd name="T11" fmla="*/ 0 h 120000"/>
              <a:gd name="T12" fmla="*/ 120000 w 120000"/>
              <a:gd name="T13" fmla="*/ 12000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Shape 33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hape 122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Shape 12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hape 147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Shape 148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hape 12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Shape 130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hape 141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Shape 14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hape 154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Shape 155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hape 160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Shape 161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hape 166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Shape 16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hape 172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Shape 17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hape 178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Shape 179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hape 184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Shape 185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38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  <a:gd name="T10" fmla="*/ 0 w 120000"/>
              <a:gd name="T11" fmla="*/ 0 h 120000"/>
              <a:gd name="T12" fmla="*/ 120000 w 120000"/>
              <a:gd name="T13" fmla="*/ 12000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hape 3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hape 68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Shape 69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hape 92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Shape 9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hape 196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Shape 19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hape 202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Shape 20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hape 98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Shape 99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hape 104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Shape 105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hape 62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Shape 6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02CE08-6C8E-4AEB-A272-31B9010F4CAB}" type="slidenum">
              <a:rPr lang="en-US" altLang="en-US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C742228-7343-4438-B9AA-FFA0A1383E0B}" type="slidenum">
              <a:rPr lang="en-US" altLang="en-US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06E12F-CC64-443B-98D5-6CCF9B76B947}" type="slidenum">
              <a:rPr lang="en-US" altLang="en-US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5A4BACA-B960-4ADD-A825-4DFEF74959F5}" type="slidenum">
              <a:rPr lang="en-US" smtClean="0">
                <a:latin typeface="Calibri" pitchFamily="34" charset="0"/>
              </a:rPr>
              <a:pPr/>
              <a:t>15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F762E1-C145-4D4C-A69B-D3D062D61961}" type="slidenum">
              <a:rPr lang="en-US" smtClean="0">
                <a:latin typeface="Calibri" pitchFamily="34" charset="0"/>
              </a:rPr>
              <a:pPr/>
              <a:t>16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36E1F3-EE28-4FC4-89C9-5868D2C37689}" type="slidenum">
              <a:rPr lang="en-US" smtClean="0">
                <a:latin typeface="Calibri" pitchFamily="34" charset="0"/>
              </a:rPr>
              <a:pPr/>
              <a:t>17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hape 116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Shape 11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102377" tIns="102377" rIns="102377" bIns="102377" anchor="b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73"/>
          </a:xfrm>
          <a:prstGeom prst="rect">
            <a:avLst/>
          </a:prstGeom>
        </p:spPr>
        <p:txBody>
          <a:bodyPr lIns="102377" tIns="102377" rIns="102377" bIns="102377"/>
          <a:lstStyle>
            <a:lvl1pPr>
              <a:defRPr/>
            </a:lvl1pPr>
            <a:lvl2pPr indent="511965">
              <a:defRPr/>
            </a:lvl2pPr>
            <a:lvl3pPr indent="1023929">
              <a:defRPr/>
            </a:lvl3pPr>
            <a:lvl4pPr indent="1535895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09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ve.mitre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wasp.org/index.php/OWASP_Java_Encoder_Projec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id=1234@gmail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google.com/p/owasp-java-html-sanitizer/wiki/AttackReviewGroundRule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htmlpurifier.or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htmlagilitypack.codeplex.com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id=1234admin@gmail.com" TargetMode="External"/><Relationship Id="rId2" Type="http://schemas.openxmlformats.org/officeDocument/2006/relationships/hyperlink" Target="mailto:cid=1234@gmail.com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wasp.org/index.php/Choosing_and_Using_Security_Questions_Cheat_Sheet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wasp.org/index.php/Pinning_Cheat_Sheet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eb.xml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ite1/loggedin.jpg" TargetMode="External"/><Relationship Id="rId2" Type="http://schemas.openxmlformats.org/officeDocument/2006/relationships/hyperlink" Target="http://site1/photo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192.168.1.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smtClean="0"/>
              <a:t>Secure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Bill Chu</a:t>
            </a:r>
          </a:p>
          <a:p>
            <a:r>
              <a:rPr lang="en-US" dirty="0" smtClean="0"/>
              <a:t>Nov. 2013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2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lIns="91425" tIns="91425" rIns="91425" bIns="91425"/>
          <a:lstStyle/>
          <a:p>
            <a:r>
              <a:rPr lang="en-US" altLang="en-US" smtClean="0"/>
              <a:t>Types of security vulnerabilities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288"/>
          </a:xfrm>
        </p:spPr>
        <p:txBody>
          <a:bodyPr lIns="91425" tIns="91425" rIns="91425" bIns="91425">
            <a:no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" sz="1400"/>
              <a:t>Causes of vulnerabilities</a:t>
            </a:r>
          </a:p>
          <a:p>
            <a:pPr marL="457200" indent="-317500">
              <a:buClr>
                <a:schemeClr val="dk1"/>
              </a:buClr>
              <a:buSzPct val="166666"/>
              <a:buFont typeface="Arial"/>
              <a:buChar char="•"/>
              <a:defRPr/>
            </a:pPr>
            <a:r>
              <a:rPr lang="en" sz="1400"/>
              <a:t>Design/implementation</a:t>
            </a:r>
          </a:p>
          <a:p>
            <a:pPr marL="914400" lvl="1" indent="-317500">
              <a:buClr>
                <a:schemeClr val="dk1"/>
              </a:buClr>
              <a:buSzPct val="100000"/>
              <a:buFont typeface="Courier New"/>
              <a:buChar char="o"/>
              <a:defRPr/>
            </a:pPr>
            <a:r>
              <a:rPr lang="en" sz="1400"/>
              <a:t>Algorithm: e.g. flawed encryption algorithm or key exchange protocol</a:t>
            </a:r>
          </a:p>
          <a:p>
            <a:pPr marL="914400" lvl="1" indent="-317500">
              <a:buClr>
                <a:schemeClr val="dk1"/>
              </a:buClr>
              <a:buSzPct val="100000"/>
              <a:buFont typeface="Courier New"/>
              <a:buChar char="o"/>
              <a:defRPr/>
            </a:pPr>
            <a:r>
              <a:rPr lang="en" sz="1400"/>
              <a:t>Design: e.g. no per page token included to prevent cross site request forgery, flawed network design that led to a bypass vulnerability</a:t>
            </a:r>
          </a:p>
          <a:p>
            <a:pPr marL="914400" lvl="1" indent="-317500">
              <a:buClr>
                <a:schemeClr val="dk1"/>
              </a:buClr>
              <a:buSzPct val="100000"/>
              <a:buFont typeface="Courier New"/>
              <a:buChar char="o"/>
              <a:defRPr/>
            </a:pPr>
            <a:r>
              <a:rPr lang="en" sz="1400"/>
              <a:t>Implementation: failed to properly sanitize untrusted data, misconfiguration of firewalls</a:t>
            </a:r>
          </a:p>
          <a:p>
            <a:pPr marL="457200" indent="-317500">
              <a:buClr>
                <a:schemeClr val="dk1"/>
              </a:buClr>
              <a:buSzPct val="166666"/>
              <a:buFont typeface="Arial"/>
              <a:buChar char="•"/>
              <a:defRPr/>
            </a:pPr>
            <a:r>
              <a:rPr lang="en" sz="1400"/>
              <a:t>Operation</a:t>
            </a:r>
          </a:p>
          <a:p>
            <a:pPr marL="914400" lvl="1" indent="-317500">
              <a:buClr>
                <a:schemeClr val="dk1"/>
              </a:buClr>
              <a:buSzPct val="100000"/>
              <a:buFont typeface="Courier New"/>
              <a:buChar char="o"/>
              <a:defRPr/>
            </a:pPr>
            <a:r>
              <a:rPr lang="en" sz="1400"/>
              <a:t>People not following proper procedures</a:t>
            </a:r>
          </a:p>
          <a:p>
            <a:pPr>
              <a:defRPr/>
            </a:pPr>
            <a:endParaRPr lang="en" sz="1400"/>
          </a:p>
          <a:p>
            <a:pPr>
              <a:buFont typeface="Arial" pitchFamily="34" charset="0"/>
              <a:buNone/>
              <a:defRPr/>
            </a:pPr>
            <a:r>
              <a:rPr lang="en" sz="1400"/>
              <a:t>Sources of vulnerabilities</a:t>
            </a:r>
          </a:p>
          <a:p>
            <a:pPr marL="457200" indent="-317500">
              <a:buClr>
                <a:schemeClr val="dk1"/>
              </a:buClr>
              <a:buSzPct val="166666"/>
              <a:buFont typeface="Arial"/>
              <a:buChar char="•"/>
              <a:defRPr/>
            </a:pPr>
            <a:r>
              <a:rPr lang="en" sz="1400"/>
              <a:t>Software (design + implementation)</a:t>
            </a:r>
          </a:p>
          <a:p>
            <a:pPr marL="457200" indent="-317500">
              <a:buClr>
                <a:schemeClr val="dk1"/>
              </a:buClr>
              <a:buSzPct val="166666"/>
              <a:buFont typeface="Arial"/>
              <a:buChar char="•"/>
              <a:defRPr/>
            </a:pPr>
            <a:r>
              <a:rPr lang="en" sz="1400"/>
              <a:t>End users</a:t>
            </a:r>
          </a:p>
          <a:p>
            <a:pPr marL="457200" indent="-317500">
              <a:buClr>
                <a:schemeClr val="dk1"/>
              </a:buClr>
              <a:buSzPct val="166666"/>
              <a:buFont typeface="Arial"/>
              <a:buChar char="•"/>
              <a:defRPr/>
            </a:pPr>
            <a:r>
              <a:rPr lang="en" sz="1400"/>
              <a:t>System misconfigurations</a:t>
            </a:r>
          </a:p>
          <a:p>
            <a:pPr marL="457200" indent="-317500">
              <a:buClr>
                <a:schemeClr val="dk1"/>
              </a:buClr>
              <a:buSzPct val="166666"/>
              <a:buFont typeface="Arial"/>
              <a:buChar char="•"/>
              <a:defRPr/>
            </a:pPr>
            <a:r>
              <a:rPr lang="en" sz="1400"/>
              <a:t>Complexity</a:t>
            </a:r>
          </a:p>
        </p:txBody>
      </p:sp>
    </p:spTree>
    <p:extLst>
      <p:ext uri="{BB962C8B-B14F-4D97-AF65-F5344CB8AC3E}">
        <p14:creationId xmlns:p14="http://schemas.microsoft.com/office/powerpoint/2010/main" val="689767381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3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lIns="91425" tIns="91425" rIns="91425" bIns="91425"/>
          <a:lstStyle/>
          <a:p>
            <a:r>
              <a:rPr lang="en-US" altLang="en-US" sz="2400" smtClean="0"/>
              <a:t>CVE: Common Vulnerabilities and Exposures</a:t>
            </a:r>
          </a:p>
        </p:txBody>
      </p:sp>
      <p:sp>
        <p:nvSpPr>
          <p:cNvPr id="9219" name="Shape 3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67288"/>
          </a:xfrm>
        </p:spPr>
        <p:txBody>
          <a:bodyPr lIns="91425" tIns="91425" rIns="91425" bIns="91425"/>
          <a:lstStyle/>
          <a:p>
            <a:pPr marL="457200" indent="-419100">
              <a:buClr>
                <a:srgbClr val="000000"/>
              </a:buClr>
              <a:buSzPct val="167000"/>
            </a:pPr>
            <a:r>
              <a:rPr lang="en-US" altLang="en-US" u="sng" smtClean="0">
                <a:solidFill>
                  <a:schemeClr val="hlink"/>
                </a:solidFill>
                <a:hlinkClick r:id="rId3"/>
              </a:rPr>
              <a:t>http://cve.mitre.org/</a:t>
            </a:r>
          </a:p>
          <a:p>
            <a:pPr marL="457200" indent="-419100">
              <a:buClr>
                <a:srgbClr val="000000"/>
              </a:buClr>
              <a:buSzPct val="167000"/>
            </a:pPr>
            <a:r>
              <a:rPr lang="en-US" altLang="en-US" smtClean="0"/>
              <a:t>A list of known software vulnerabilities and ways to mitigate them</a:t>
            </a:r>
          </a:p>
        </p:txBody>
      </p:sp>
    </p:spTree>
    <p:extLst>
      <p:ext uri="{BB962C8B-B14F-4D97-AF65-F5344CB8AC3E}">
        <p14:creationId xmlns:p14="http://schemas.microsoft.com/office/powerpoint/2010/main" val="663935671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Secure software ?= good software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700" smtClean="0"/>
              <a:t>Yes, but……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smtClean="0"/>
              <a:t>There are many characteristics for good software, security being one of them (e.g. readability, robustness, efficiency)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smtClean="0"/>
              <a:t>Good is always in contrast to bad. Unless you know what the problems are, it is difficult to exhaustively list all characteristics of good software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smtClean="0"/>
              <a:t>Secure software is generally high quality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Time and efforts to thing through things lead to higher quality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smtClean="0"/>
              <a:t>Defensive programming example in the book</a:t>
            </a:r>
          </a:p>
        </p:txBody>
      </p:sp>
    </p:spTree>
    <p:extLst>
      <p:ext uri="{BB962C8B-B14F-4D97-AF65-F5344CB8AC3E}">
        <p14:creationId xmlns:p14="http://schemas.microsoft.com/office/powerpoint/2010/main" val="1296460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Security features != secure features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Security software != secure software</a:t>
            </a:r>
          </a:p>
          <a:p>
            <a:pPr eaLnBrk="1" hangingPunct="1"/>
            <a:r>
              <a:rPr lang="en-US" altLang="en-US" smtClean="0"/>
              <a:t>Security features can be implemented poorly, like a poor quality lock</a:t>
            </a:r>
          </a:p>
          <a:p>
            <a:pPr eaLnBrk="1" hangingPunct="1"/>
            <a:r>
              <a:rPr lang="en-US" altLang="en-US" smtClean="0"/>
              <a:t>Many security disasters are caused by software that have nothing to do with security (see table 1.1)</a:t>
            </a:r>
          </a:p>
        </p:txBody>
      </p:sp>
    </p:spTree>
    <p:extLst>
      <p:ext uri="{BB962C8B-B14F-4D97-AF65-F5344CB8AC3E}">
        <p14:creationId xmlns:p14="http://schemas.microsoft.com/office/powerpoint/2010/main" val="3077648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Quality Fallacy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004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Quality control (testing) is to verify the software does what it is required to do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“Unintended” features are usually the cause of software security problems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Most text books do not pay enough attention to secure programming (e.g. example on </a:t>
            </a:r>
            <a:r>
              <a:rPr lang="en-US" dirty="0" err="1" smtClean="0"/>
              <a:t>p</a:t>
            </a:r>
            <a:r>
              <a:rPr lang="en-US" dirty="0" smtClean="0"/>
              <a:t>. 10)</a:t>
            </a:r>
          </a:p>
        </p:txBody>
      </p:sp>
      <p:sp>
        <p:nvSpPr>
          <p:cNvPr id="5" name="Oval 4"/>
          <p:cNvSpPr/>
          <p:nvPr/>
        </p:nvSpPr>
        <p:spPr>
          <a:xfrm>
            <a:off x="3124200" y="4800600"/>
            <a:ext cx="2057400" cy="17526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209800" y="4800600"/>
            <a:ext cx="2057400" cy="1752600"/>
          </a:xfrm>
          <a:prstGeom prst="ellipse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cxnSp>
        <p:nvCxnSpPr>
          <p:cNvPr id="7" name="Straight Arrow Connector 6"/>
          <p:cNvCxnSpPr>
            <a:endCxn id="4" idx="1"/>
          </p:cNvCxnSpPr>
          <p:nvPr/>
        </p:nvCxnSpPr>
        <p:spPr>
          <a:xfrm>
            <a:off x="1600200" y="4800600"/>
            <a:ext cx="911225" cy="257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5029200" y="4800600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96" name="TextBox 9"/>
          <p:cNvSpPr txBox="1">
            <a:spLocks noChangeArrowheads="1"/>
          </p:cNvSpPr>
          <p:nvPr/>
        </p:nvSpPr>
        <p:spPr bwMode="auto">
          <a:xfrm>
            <a:off x="106363" y="4687888"/>
            <a:ext cx="1493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Requirements</a:t>
            </a:r>
          </a:p>
        </p:txBody>
      </p:sp>
      <p:sp>
        <p:nvSpPr>
          <p:cNvPr id="12297" name="TextBox 10"/>
          <p:cNvSpPr txBox="1">
            <a:spLocks noChangeArrowheads="1"/>
          </p:cNvSpPr>
          <p:nvPr/>
        </p:nvSpPr>
        <p:spPr bwMode="auto">
          <a:xfrm>
            <a:off x="6019800" y="4687888"/>
            <a:ext cx="198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Implementation</a:t>
            </a:r>
          </a:p>
        </p:txBody>
      </p:sp>
      <p:sp>
        <p:nvSpPr>
          <p:cNvPr id="12298" name="TextBox 11"/>
          <p:cNvSpPr txBox="1">
            <a:spLocks noChangeArrowheads="1"/>
          </p:cNvSpPr>
          <p:nvPr/>
        </p:nvSpPr>
        <p:spPr bwMode="auto">
          <a:xfrm>
            <a:off x="2362200" y="5562600"/>
            <a:ext cx="633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Bugs</a:t>
            </a:r>
          </a:p>
        </p:txBody>
      </p:sp>
      <p:sp>
        <p:nvSpPr>
          <p:cNvPr id="12299" name="TextBox 12"/>
          <p:cNvSpPr txBox="1">
            <a:spLocks noChangeArrowheads="1"/>
          </p:cNvSpPr>
          <p:nvPr/>
        </p:nvSpPr>
        <p:spPr bwMode="auto">
          <a:xfrm>
            <a:off x="4267200" y="5410200"/>
            <a:ext cx="10699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Security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Problems</a:t>
            </a:r>
          </a:p>
        </p:txBody>
      </p:sp>
    </p:spTree>
    <p:extLst>
      <p:ext uri="{BB962C8B-B14F-4D97-AF65-F5344CB8AC3E}">
        <p14:creationId xmlns:p14="http://schemas.microsoft.com/office/powerpoint/2010/main" val="392802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0735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700" dirty="0" smtClean="0">
                <a:latin typeface="+mj-lt"/>
              </a:rPr>
              <a:t>Input validation is the #1 cause of application vulnerabilities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dirty="0" smtClean="0">
                <a:latin typeface="+mj-lt"/>
              </a:rPr>
              <a:t>Input validation approaches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latin typeface="+mj-lt"/>
              </a:rPr>
              <a:t>White list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>
                <a:latin typeface="+mj-lt"/>
              </a:rPr>
              <a:t>Pick list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>
                <a:latin typeface="+mj-lt"/>
              </a:rPr>
              <a:t>Regular express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>
                <a:latin typeface="+mj-lt"/>
              </a:rPr>
              <a:t>Logic test ( can the user access to item 37?)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latin typeface="+mj-lt"/>
              </a:rPr>
              <a:t>Blacklist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>
                <a:latin typeface="+mj-lt"/>
              </a:rPr>
              <a:t>Bad idea, avoid it if you can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dirty="0" smtClean="0">
                <a:latin typeface="+mj-lt"/>
              </a:rPr>
              <a:t>Cost of performing input validation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latin typeface="+mj-lt"/>
              </a:rPr>
              <a:t>Cost vs. benefit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dirty="0" smtClean="0">
                <a:latin typeface="+mj-lt"/>
              </a:rPr>
              <a:t>Cost of not performing input validation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latin typeface="+mj-lt"/>
              </a:rPr>
              <a:t>Cost of reputation</a:t>
            </a:r>
          </a:p>
        </p:txBody>
      </p:sp>
    </p:spTree>
    <p:extLst>
      <p:ext uri="{BB962C8B-B14F-4D97-AF65-F5344CB8AC3E}">
        <p14:creationId xmlns:p14="http://schemas.microsoft.com/office/powerpoint/2010/main" val="688019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Tocoma Narrows Bridge</a:t>
            </a:r>
            <a:br>
              <a:rPr lang="en-US" sz="3600" smtClean="0"/>
            </a:br>
            <a:r>
              <a:rPr lang="en-US" sz="3600" smtClean="0"/>
              <a:t>(11/7/1940)</a:t>
            </a:r>
          </a:p>
        </p:txBody>
      </p:sp>
      <p:pic>
        <p:nvPicPr>
          <p:cNvPr id="4099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057400"/>
            <a:ext cx="3175000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2057400"/>
            <a:ext cx="2941638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5174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to validate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0735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+mj-lt"/>
              </a:rPr>
              <a:t>Validate all input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+mj-lt"/>
              </a:rPr>
              <a:t>Data entered by user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+mj-lt"/>
              </a:rPr>
              <a:t>“Trusted sources”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+mj-lt"/>
              </a:rPr>
              <a:t>Accessed only by “trusted users”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+mj-lt"/>
              </a:rPr>
              <a:t>Think about defense in depth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+mj-lt"/>
              </a:rPr>
              <a:t>Validate input from all sources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+mj-lt"/>
              </a:rPr>
              <a:t>Command-line parameters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+mj-lt"/>
              </a:rPr>
              <a:t>Configuration files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+mj-lt"/>
              </a:rPr>
              <a:t>Data base queries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+mj-lt"/>
              </a:rPr>
              <a:t>Environment variables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+mj-lt"/>
              </a:rPr>
              <a:t>Network services,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+mj-lt"/>
              </a:rPr>
              <a:t>Registry values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+mj-lt"/>
              </a:rPr>
              <a:t>System properties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+mj-lt"/>
              </a:rPr>
              <a:t>Temporary files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+mj-lt"/>
              </a:rPr>
              <a:t>Other sources outside of your program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+mj-lt"/>
              </a:rPr>
              <a:t>Syntax check vs. semantic checks</a:t>
            </a:r>
          </a:p>
        </p:txBody>
      </p:sp>
    </p:spTree>
    <p:extLst>
      <p:ext uri="{BB962C8B-B14F-4D97-AF65-F5344CB8AC3E}">
        <p14:creationId xmlns:p14="http://schemas.microsoft.com/office/powerpoint/2010/main" val="3773942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46484" y="1017985"/>
            <a:ext cx="8229824" cy="453182"/>
          </a:xfrm>
        </p:spPr>
        <p:txBody>
          <a:bodyPr>
            <a:normAutofit fontScale="90000"/>
          </a:bodyPr>
          <a:lstStyle/>
          <a:p>
            <a:r>
              <a:rPr lang="en-US" altLang="en-US" sz="2800"/>
              <a:t>A1: Injection Attacks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</a:rPr>
              <a:t>Use Parameterized SQL </a:t>
            </a:r>
          </a:p>
          <a:p>
            <a:pPr lvl="1">
              <a:defRPr/>
            </a:pPr>
            <a:r>
              <a:rPr lang="en-US" dirty="0" smtClean="0">
                <a:latin typeface="+mj-lt"/>
              </a:rPr>
              <a:t>Embedded SQL</a:t>
            </a:r>
          </a:p>
          <a:p>
            <a:pPr lvl="1">
              <a:defRPr/>
            </a:pPr>
            <a:r>
              <a:rPr lang="en-US" dirty="0" smtClean="0">
                <a:latin typeface="+mj-lt"/>
              </a:rPr>
              <a:t>Hibernate</a:t>
            </a:r>
          </a:p>
          <a:p>
            <a:pPr lvl="1">
              <a:defRPr/>
            </a:pPr>
            <a:r>
              <a:rPr lang="en-US" dirty="0" err="1" smtClean="0">
                <a:latin typeface="+mj-lt"/>
              </a:rPr>
              <a:t>.Net</a:t>
            </a:r>
            <a:endParaRPr lang="en-US" dirty="0" smtClean="0">
              <a:latin typeface="+mj-lt"/>
            </a:endParaRPr>
          </a:p>
          <a:p>
            <a:pPr>
              <a:defRPr/>
            </a:pPr>
            <a:r>
              <a:rPr lang="en-US" dirty="0" smtClean="0">
                <a:latin typeface="+mj-lt"/>
              </a:rPr>
              <a:t>Validate Input</a:t>
            </a:r>
          </a:p>
          <a:p>
            <a:pPr lvl="1">
              <a:defRPr/>
            </a:pPr>
            <a:r>
              <a:rPr lang="en-US" dirty="0" smtClean="0">
                <a:latin typeface="+mj-lt"/>
              </a:rPr>
              <a:t>Use of frameworks</a:t>
            </a:r>
          </a:p>
          <a:p>
            <a:pPr>
              <a:defRPr/>
            </a:pPr>
            <a:r>
              <a:rPr lang="en-US" dirty="0" smtClean="0">
                <a:latin typeface="+mj-lt"/>
              </a:rPr>
              <a:t>Implement CSP if you can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1464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113"/>
          <p:cNvSpPr>
            <a:spLocks noGrp="1"/>
          </p:cNvSpPr>
          <p:nvPr>
            <p:ph type="title"/>
          </p:nvPr>
        </p:nvSpPr>
        <p:spPr>
          <a:xfrm>
            <a:off x="446484" y="482203"/>
            <a:ext cx="8228707" cy="1143000"/>
          </a:xfrm>
        </p:spPr>
        <p:txBody>
          <a:bodyPr/>
          <a:lstStyle/>
          <a:p>
            <a:r>
              <a:rPr lang="en-US" altLang="en-US" smtClean="0"/>
              <a:t>Query parameterization</a:t>
            </a:r>
          </a:p>
        </p:txBody>
      </p:sp>
      <p:sp>
        <p:nvSpPr>
          <p:cNvPr id="112643" name="Shape 114"/>
          <p:cNvSpPr>
            <a:spLocks noGrp="1"/>
          </p:cNvSpPr>
          <p:nvPr>
            <p:ph type="body" idx="1"/>
          </p:nvPr>
        </p:nvSpPr>
        <p:spPr>
          <a:xfrm>
            <a:off x="457647" y="1417588"/>
            <a:ext cx="8228707" cy="4968255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en-US" sz="15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altLang="en-US" sz="1500" dirty="0">
                <a:latin typeface="+mj-lt"/>
              </a:rPr>
              <a:t>String </a:t>
            </a:r>
            <a:r>
              <a:rPr lang="en-US" altLang="en-US" sz="1500" dirty="0" err="1">
                <a:latin typeface="+mj-lt"/>
              </a:rPr>
              <a:t>newName</a:t>
            </a:r>
            <a:r>
              <a:rPr lang="en-US" altLang="en-US" sz="1500" dirty="0">
                <a:latin typeface="+mj-lt"/>
              </a:rPr>
              <a:t>=</a:t>
            </a:r>
            <a:r>
              <a:rPr lang="en-US" altLang="en-US" sz="1500" dirty="0" err="1">
                <a:latin typeface="+mj-lt"/>
              </a:rPr>
              <a:t>request.getParameter</a:t>
            </a:r>
            <a:r>
              <a:rPr lang="en-US" altLang="en-US" sz="1500" dirty="0">
                <a:latin typeface="+mj-lt"/>
              </a:rPr>
              <a:t>(“</a:t>
            </a:r>
            <a:r>
              <a:rPr lang="en-US" altLang="en-US" sz="1500" dirty="0" err="1">
                <a:latin typeface="+mj-lt"/>
              </a:rPr>
              <a:t>newName</a:t>
            </a:r>
            <a:r>
              <a:rPr lang="en-US" altLang="en-US" sz="1500" dirty="0">
                <a:latin typeface="+mj-lt"/>
              </a:rPr>
              <a:t>”);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500" dirty="0">
                <a:latin typeface="+mj-lt"/>
              </a:rPr>
              <a:t>String id=</a:t>
            </a:r>
            <a:r>
              <a:rPr lang="en-US" altLang="en-US" sz="1500" dirty="0" err="1">
                <a:latin typeface="+mj-lt"/>
              </a:rPr>
              <a:t>request.getParameter</a:t>
            </a:r>
            <a:r>
              <a:rPr lang="en-US" altLang="en-US" sz="1500" dirty="0">
                <a:latin typeface="+mj-lt"/>
              </a:rPr>
              <a:t>(“id”);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500" dirty="0" err="1">
                <a:latin typeface="+mj-lt"/>
              </a:rPr>
              <a:t>PrepareStatement</a:t>
            </a:r>
            <a:r>
              <a:rPr lang="en-US" altLang="en-US" sz="1500" dirty="0">
                <a:latin typeface="+mj-lt"/>
              </a:rPr>
              <a:t> </a:t>
            </a:r>
            <a:r>
              <a:rPr lang="en-US" altLang="en-US" sz="1500" dirty="0" err="1">
                <a:latin typeface="+mj-lt"/>
              </a:rPr>
              <a:t>pstmt</a:t>
            </a:r>
            <a:r>
              <a:rPr lang="en-US" altLang="en-US" sz="1500" dirty="0">
                <a:latin typeface="+mj-lt"/>
              </a:rPr>
              <a:t>=</a:t>
            </a:r>
            <a:r>
              <a:rPr lang="en-US" altLang="en-US" sz="1500" dirty="0" err="1">
                <a:latin typeface="+mj-lt"/>
              </a:rPr>
              <a:t>con.prepareStatement</a:t>
            </a:r>
            <a:r>
              <a:rPr lang="en-US" altLang="en-US" sz="1500" dirty="0">
                <a:latin typeface="+mj-lt"/>
              </a:rPr>
              <a:t>(“UPDATE EMPLOYEE SET NAME=? WHERE ID=?”):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500" dirty="0" err="1">
                <a:latin typeface="+mj-lt"/>
              </a:rPr>
              <a:t>pstmt.setString</a:t>
            </a:r>
            <a:r>
              <a:rPr lang="en-US" altLang="en-US" sz="1500" dirty="0">
                <a:latin typeface="+mj-lt"/>
              </a:rPr>
              <a:t>(1,newName);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500" dirty="0" err="1">
                <a:latin typeface="+mj-lt"/>
              </a:rPr>
              <a:t>pstmt.setString</a:t>
            </a:r>
            <a:r>
              <a:rPr lang="en-US" altLang="en-US" sz="1500" dirty="0">
                <a:latin typeface="+mj-lt"/>
              </a:rPr>
              <a:t>(2,id);</a:t>
            </a:r>
          </a:p>
        </p:txBody>
      </p:sp>
    </p:spTree>
    <p:extLst>
      <p:ext uri="{BB962C8B-B14F-4D97-AF65-F5344CB8AC3E}">
        <p14:creationId xmlns:p14="http://schemas.microsoft.com/office/powerpoint/2010/main" val="595319760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8014"/>
            <a:ext cx="9144000" cy="31019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09800" y="55626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White Hat Security based on 2012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189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647" y="857250"/>
            <a:ext cx="8228707" cy="560338"/>
          </a:xfrm>
        </p:spPr>
        <p:txBody>
          <a:bodyPr>
            <a:normAutofit fontScale="90000"/>
          </a:bodyPr>
          <a:lstStyle/>
          <a:p>
            <a:r>
              <a:rPr lang="en-US" altLang="en-US" sz="2800"/>
              <a:t>A2: Broken Authentication and Session Management</a:t>
            </a:r>
          </a:p>
        </p:txBody>
      </p:sp>
    </p:spTree>
    <p:extLst>
      <p:ext uri="{BB962C8B-B14F-4D97-AF65-F5344CB8AC3E}">
        <p14:creationId xmlns:p14="http://schemas.microsoft.com/office/powerpoint/2010/main" val="2913157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Session management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500063" y="1660922"/>
            <a:ext cx="8228707" cy="4074170"/>
          </a:xfrm>
        </p:spPr>
        <p:txBody>
          <a:bodyPr/>
          <a:lstStyle/>
          <a:p>
            <a:r>
              <a:rPr lang="en-US" altLang="en-US" sz="2800">
                <a:latin typeface="Garamond" pitchFamily="18" charset="0"/>
              </a:rPr>
              <a:t>Use session object, not cookies, to store session information </a:t>
            </a:r>
          </a:p>
          <a:p>
            <a:r>
              <a:rPr lang="en-US" altLang="en-US" sz="2800">
                <a:latin typeface="Garamond" pitchFamily="18" charset="0"/>
              </a:rPr>
              <a:t>Send session id using encryption (e.g. https)</a:t>
            </a:r>
          </a:p>
          <a:p>
            <a:r>
              <a:rPr lang="en-US" altLang="en-US" sz="2800">
                <a:latin typeface="Garamond" pitchFamily="18" charset="0"/>
              </a:rPr>
              <a:t>Invalidate session object upon logout</a:t>
            </a:r>
          </a:p>
          <a:p>
            <a:r>
              <a:rPr lang="en-US" altLang="en-US" sz="2800">
                <a:latin typeface="Garamond" pitchFamily="18" charset="0"/>
              </a:rPr>
              <a:t>Destroy state information maintained by the application</a:t>
            </a:r>
          </a:p>
          <a:p>
            <a:r>
              <a:rPr lang="en-US" altLang="en-US" sz="2800">
                <a:latin typeface="Garamond" pitchFamily="18" charset="0"/>
              </a:rPr>
              <a:t>Set cookie with session id as </a:t>
            </a:r>
            <a:r>
              <a:rPr lang="ja-JP" altLang="en-US" sz="2800">
                <a:latin typeface="Garamond" pitchFamily="18" charset="0"/>
              </a:rPr>
              <a:t>“</a:t>
            </a:r>
            <a:r>
              <a:rPr lang="en-US" altLang="ja-JP" sz="2800">
                <a:latin typeface="Garamond" pitchFamily="18" charset="0"/>
              </a:rPr>
              <a:t>http only</a:t>
            </a:r>
            <a:r>
              <a:rPr lang="ja-JP" altLang="en-US" sz="2800">
                <a:latin typeface="Garamond" pitchFamily="18" charset="0"/>
              </a:rPr>
              <a:t>”</a:t>
            </a:r>
            <a:endParaRPr lang="en-US" altLang="ja-JP" sz="2800">
              <a:latin typeface="Garamond" pitchFamily="18" charset="0"/>
            </a:endParaRPr>
          </a:p>
          <a:p>
            <a:r>
              <a:rPr lang="en-US" altLang="en-US" sz="2800">
                <a:latin typeface="Garamond" pitchFamily="18" charset="0"/>
              </a:rPr>
              <a:t>Use good session id randomly</a:t>
            </a:r>
          </a:p>
          <a:p>
            <a:pPr lvl="1"/>
            <a:r>
              <a:rPr lang="en-US" altLang="en-US" sz="2500">
                <a:latin typeface="Garamond" pitchFamily="18" charset="0"/>
              </a:rPr>
              <a:t>Don</a:t>
            </a:r>
            <a:r>
              <a:rPr lang="ja-JP" altLang="en-US" sz="2500">
                <a:latin typeface="Garamond" pitchFamily="18" charset="0"/>
              </a:rPr>
              <a:t>’</a:t>
            </a:r>
            <a:r>
              <a:rPr lang="en-US" altLang="ja-JP" sz="2500">
                <a:latin typeface="Garamond" pitchFamily="18" charset="0"/>
              </a:rPr>
              <a:t>t use time sequence information</a:t>
            </a:r>
          </a:p>
          <a:p>
            <a:endParaRPr lang="en-US" altLang="en-US" sz="280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789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46484" y="857250"/>
            <a:ext cx="8229824" cy="667494"/>
          </a:xfrm>
        </p:spPr>
        <p:txBody>
          <a:bodyPr>
            <a:normAutofit fontScale="90000"/>
          </a:bodyPr>
          <a:lstStyle/>
          <a:p>
            <a:r>
              <a:rPr lang="en-US" altLang="en-US" sz="3100"/>
              <a:t>A3: Cross-Site Scripting</a:t>
            </a:r>
          </a:p>
        </p:txBody>
      </p:sp>
    </p:spTree>
    <p:extLst>
      <p:ext uri="{BB962C8B-B14F-4D97-AF65-F5344CB8AC3E}">
        <p14:creationId xmlns:p14="http://schemas.microsoft.com/office/powerpoint/2010/main" val="3339760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hape 119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/>
          <a:p>
            <a:r>
              <a:rPr lang="en-US" altLang="en-US" sz="2700"/>
              <a:t>Review of XSS attack</a:t>
            </a:r>
          </a:p>
        </p:txBody>
      </p:sp>
      <p:sp>
        <p:nvSpPr>
          <p:cNvPr id="113667" name="Shape 120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>
              <a:defRPr/>
            </a:pPr>
            <a:r>
              <a:rPr lang="en-US" altLang="en-US" sz="2000" dirty="0">
                <a:latin typeface="+mj-lt"/>
              </a:rPr>
              <a:t>Attackers using XSS more frequently</a:t>
            </a:r>
          </a:p>
          <a:p>
            <a:pPr lvl="1">
              <a:defRPr/>
            </a:pPr>
            <a:r>
              <a:rPr lang="en-US" altLang="en-US" sz="1600" dirty="0">
                <a:latin typeface="+mj-lt"/>
              </a:rPr>
              <a:t>Session hijacking</a:t>
            </a:r>
          </a:p>
          <a:p>
            <a:pPr lvl="1">
              <a:defRPr/>
            </a:pPr>
            <a:r>
              <a:rPr lang="en-US" altLang="en-US" sz="1600" dirty="0">
                <a:latin typeface="+mj-lt"/>
              </a:rPr>
              <a:t>site defacement</a:t>
            </a:r>
          </a:p>
          <a:p>
            <a:pPr lvl="1">
              <a:defRPr/>
            </a:pPr>
            <a:r>
              <a:rPr lang="en-US" altLang="en-US" sz="1600" dirty="0">
                <a:latin typeface="+mj-lt"/>
              </a:rPr>
              <a:t>network scanning</a:t>
            </a:r>
          </a:p>
          <a:p>
            <a:pPr lvl="1">
              <a:defRPr/>
            </a:pPr>
            <a:r>
              <a:rPr lang="en-US" altLang="en-US" sz="1600" dirty="0">
                <a:latin typeface="+mj-lt"/>
              </a:rPr>
              <a:t>undermining </a:t>
            </a:r>
            <a:r>
              <a:rPr lang="en-US" altLang="en-US" sz="1600" dirty="0" err="1">
                <a:latin typeface="+mj-lt"/>
              </a:rPr>
              <a:t>csrf</a:t>
            </a:r>
            <a:r>
              <a:rPr lang="en-US" altLang="en-US" sz="1600" dirty="0">
                <a:latin typeface="+mj-lt"/>
              </a:rPr>
              <a:t> defense</a:t>
            </a:r>
          </a:p>
          <a:p>
            <a:pPr lvl="1">
              <a:defRPr/>
            </a:pPr>
            <a:r>
              <a:rPr lang="en-US" altLang="en-US" sz="1600" dirty="0">
                <a:latin typeface="+mj-lt"/>
              </a:rPr>
              <a:t>Site redirection/phishing</a:t>
            </a:r>
          </a:p>
          <a:p>
            <a:pPr lvl="1">
              <a:defRPr/>
            </a:pPr>
            <a:r>
              <a:rPr lang="en-US" altLang="en-US" sz="1600" dirty="0">
                <a:latin typeface="+mj-lt"/>
              </a:rPr>
              <a:t>load of remotely hosted scripts</a:t>
            </a:r>
          </a:p>
          <a:p>
            <a:pPr lvl="1">
              <a:defRPr/>
            </a:pPr>
            <a:r>
              <a:rPr lang="en-US" altLang="en-US" sz="1600" dirty="0">
                <a:latin typeface="+mj-lt"/>
              </a:rPr>
              <a:t>data theft</a:t>
            </a:r>
          </a:p>
          <a:p>
            <a:pPr lvl="1">
              <a:defRPr/>
            </a:pPr>
            <a:r>
              <a:rPr lang="en-US" altLang="en-US" sz="1600" dirty="0">
                <a:latin typeface="+mj-lt"/>
              </a:rPr>
              <a:t>keystroke logging</a:t>
            </a:r>
          </a:p>
        </p:txBody>
      </p:sp>
    </p:spTree>
    <p:extLst>
      <p:ext uri="{BB962C8B-B14F-4D97-AF65-F5344CB8AC3E}">
        <p14:creationId xmlns:p14="http://schemas.microsoft.com/office/powerpoint/2010/main" val="958412523"/>
      </p:ext>
    </p:extLst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hape 144"/>
          <p:cNvSpPr>
            <a:spLocks noGrp="1"/>
          </p:cNvSpPr>
          <p:nvPr>
            <p:ph type="title"/>
          </p:nvPr>
        </p:nvSpPr>
        <p:spPr>
          <a:xfrm>
            <a:off x="446484" y="910828"/>
            <a:ext cx="8228707" cy="803672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Examples of XSS defense</a:t>
            </a:r>
          </a:p>
        </p:txBody>
      </p:sp>
      <p:sp>
        <p:nvSpPr>
          <p:cNvPr id="30723" name="Shape 145"/>
          <p:cNvSpPr>
            <a:spLocks noGrp="1"/>
          </p:cNvSpPr>
          <p:nvPr>
            <p:ph type="body" idx="1"/>
          </p:nvPr>
        </p:nvSpPr>
        <p:spPr>
          <a:xfrm>
            <a:off x="392906" y="1890862"/>
            <a:ext cx="8228707" cy="4967139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1300"/>
              <a:t>Problem:  Web page build in Java JSP is vulnerable to XSS</a:t>
            </a:r>
          </a:p>
          <a:p>
            <a:endParaRPr lang="en-US" altLang="en-US" sz="1300"/>
          </a:p>
          <a:p>
            <a:pPr>
              <a:buFont typeface="Wingdings" pitchFamily="2" charset="2"/>
              <a:buNone/>
            </a:pPr>
            <a:r>
              <a:rPr lang="en-US" altLang="en-US" sz="1300"/>
              <a:t>The solution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1) &lt;input type=”text” name=”data” value=”&lt;%= Encode.forHtmlAttribute(dataValue) %&gt;” /&gt;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2) &lt;textarea name=”text”&gt;&lt;%= Encode.forHtmlContemnt(textValue) %&gt;” /&gt;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3) &lt;button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onclick=”alert(‘&lt;%= Encode.forJavaScriptAttribute(alertMsg) %&gt;’);”&gt;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click me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&lt;/button&gt;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4) &lt;script type=”text/javascript”&gt;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var msg=”&lt;%= Encode.forJavaScriptBlock(message) %&gt;”; 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alert(msg);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4082846423"/>
      </p:ext>
    </p:extLst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hape 125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/>
          <a:p>
            <a:r>
              <a:rPr lang="en-US" altLang="en-US" sz="2700"/>
              <a:t>XSS defense by data type and context</a:t>
            </a:r>
          </a:p>
        </p:txBody>
      </p:sp>
      <p:graphicFrame>
        <p:nvGraphicFramePr>
          <p:cNvPr id="127" name="Shape 127"/>
          <p:cNvGraphicFramePr/>
          <p:nvPr/>
        </p:nvGraphicFramePr>
        <p:xfrm>
          <a:off x="1571625" y="1456656"/>
          <a:ext cx="5471666" cy="45717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79768"/>
                <a:gridCol w="1048669"/>
                <a:gridCol w="3543229"/>
              </a:tblGrid>
              <a:tr h="54385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000" b="1" dirty="0" smtClean="0"/>
                        <a:t>U</a:t>
                      </a:r>
                      <a:r>
                        <a:rPr lang="en" sz="1000" b="1" dirty="0" smtClean="0"/>
                        <a:t>ntrusted Data </a:t>
                      </a:r>
                      <a:endParaRPr lang="en" sz="1000" b="1" dirty="0"/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 b="1"/>
                        <a:t>Context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 b="1"/>
                        <a:t>defense</a:t>
                      </a:r>
                    </a:p>
                  </a:txBody>
                  <a:tcPr marL="91429" marR="91429" marT="121908" marB="121908"/>
                </a:tc>
              </a:tr>
              <a:tr h="3938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/>
                        <a:t>String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/>
                        <a:t>HTML body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 dirty="0"/>
                        <a:t>HTML entity encoding</a:t>
                      </a:r>
                    </a:p>
                  </a:txBody>
                  <a:tcPr marL="91429" marR="91429" marT="121908" marB="121908"/>
                </a:tc>
              </a:tr>
              <a:tr h="393842"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n" sz="1000"/>
                        <a:t>String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 dirty="0"/>
                        <a:t>HTML attribute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 dirty="0" smtClean="0"/>
                        <a:t>Attribute </a:t>
                      </a:r>
                      <a:r>
                        <a:rPr lang="en" sz="1000" dirty="0"/>
                        <a:t>encoding</a:t>
                      </a:r>
                    </a:p>
                  </a:txBody>
                  <a:tcPr marL="91429" marR="91429" marT="121908" marB="121908"/>
                </a:tc>
              </a:tr>
              <a:tr h="3938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/>
                        <a:t>String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/>
                        <a:t>GET parameter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 dirty="0"/>
                        <a:t>URL encoding</a:t>
                      </a:r>
                    </a:p>
                  </a:txBody>
                  <a:tcPr marL="91429" marR="91429" marT="121908" marB="121908"/>
                </a:tc>
              </a:tr>
              <a:tr h="54386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/>
                        <a:t>String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/>
                        <a:t>Untrusted URL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 dirty="0"/>
                        <a:t>URL validation, avoid javascript: URLs, Attribute encoding, safe URL verification</a:t>
                      </a:r>
                    </a:p>
                  </a:txBody>
                  <a:tcPr marL="91429" marR="91429" marT="121908" marB="121908"/>
                </a:tc>
              </a:tr>
              <a:tr h="3938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/>
                        <a:t>String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/>
                        <a:t>CSS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/>
                        <a:t>Strict structural validation, CSS Hex encoding, good design</a:t>
                      </a:r>
                    </a:p>
                  </a:txBody>
                  <a:tcPr marL="91429" marR="91429" marT="121908" marB="121908"/>
                </a:tc>
              </a:tr>
              <a:tr h="3938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/>
                        <a:t>HTML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/>
                        <a:t>HTML body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000"/>
                        <a:t>HTML Validation (JSoup, AntiSamy, HTML Sanitizer)</a:t>
                      </a:r>
                    </a:p>
                  </a:txBody>
                  <a:tcPr marL="91429" marR="91429" marT="121908" marB="121908"/>
                </a:tc>
              </a:tr>
              <a:tr h="393842"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n" sz="1000"/>
                        <a:t>Any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n" sz="1000"/>
                        <a:t>DOM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n" sz="1000"/>
                        <a:t>DOM XSS Cheat Sheet</a:t>
                      </a:r>
                    </a:p>
                  </a:txBody>
                  <a:tcPr marL="91429" marR="91429" marT="121908" marB="121908"/>
                </a:tc>
              </a:tr>
              <a:tr h="543869"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n" sz="1000"/>
                        <a:t>Untrusted Javascript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n" sz="1000"/>
                        <a:t>Any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n" sz="1000"/>
                        <a:t>sandboxing</a:t>
                      </a:r>
                    </a:p>
                  </a:txBody>
                  <a:tcPr marL="91429" marR="91429" marT="121908" marB="121908"/>
                </a:tc>
              </a:tr>
              <a:tr h="543869"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n" sz="1000"/>
                        <a:t>JSON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n" sz="1000"/>
                        <a:t>Client Parse time</a:t>
                      </a:r>
                    </a:p>
                  </a:txBody>
                  <a:tcPr marL="91429" marR="91429" marT="121908" marB="121908"/>
                </a:tc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n" sz="1000" dirty="0"/>
                        <a:t>JASON.parse() or json2.js</a:t>
                      </a:r>
                    </a:p>
                  </a:txBody>
                  <a:tcPr marL="91429" marR="91429" marT="121908" marB="12190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080575"/>
      </p:ext>
    </p:extLst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38"/>
          <p:cNvSpPr>
            <a:spLocks noGrp="1"/>
          </p:cNvSpPr>
          <p:nvPr>
            <p:ph type="title"/>
          </p:nvPr>
        </p:nvSpPr>
        <p:spPr>
          <a:xfrm>
            <a:off x="500063" y="964406"/>
            <a:ext cx="8228707" cy="1143000"/>
          </a:xfrm>
        </p:spPr>
        <p:txBody>
          <a:bodyPr/>
          <a:lstStyle/>
          <a:p>
            <a:r>
              <a:rPr lang="en-US" altLang="en-US" smtClean="0"/>
              <a:t>OWASP Java Encoder Project</a:t>
            </a:r>
          </a:p>
        </p:txBody>
      </p:sp>
      <p:sp>
        <p:nvSpPr>
          <p:cNvPr id="71683" name="Shape 139"/>
          <p:cNvSpPr>
            <a:spLocks noGrp="1"/>
          </p:cNvSpPr>
          <p:nvPr>
            <p:ph type="body" idx="1"/>
          </p:nvPr>
        </p:nvSpPr>
        <p:spPr>
          <a:xfrm>
            <a:off x="457647" y="2411015"/>
            <a:ext cx="8228707" cy="415677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No third party libraries or configuration necessary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this code was designed for high-availability/high-performance encoding functionality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Simple drop-in encoding functionality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Redesigned for performance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More complete API (</a:t>
            </a:r>
            <a:r>
              <a:rPr lang="en-US" altLang="en-US" sz="2000" dirty="0" err="1">
                <a:latin typeface="+mj-lt"/>
              </a:rPr>
              <a:t>uri</a:t>
            </a:r>
            <a:r>
              <a:rPr lang="en-US" altLang="en-US" sz="2000" dirty="0">
                <a:latin typeface="+mj-lt"/>
              </a:rPr>
              <a:t> and </a:t>
            </a:r>
            <a:r>
              <a:rPr lang="en-US" altLang="en-US" sz="2000" dirty="0" err="1">
                <a:latin typeface="+mj-lt"/>
              </a:rPr>
              <a:t>uri</a:t>
            </a:r>
            <a:r>
              <a:rPr lang="en-US" altLang="en-US" sz="2000" dirty="0">
                <a:latin typeface="+mj-lt"/>
              </a:rPr>
              <a:t> component encoding, </a:t>
            </a:r>
            <a:r>
              <a:rPr lang="en-US" altLang="en-US" sz="2000" dirty="0" err="1">
                <a:latin typeface="+mj-lt"/>
              </a:rPr>
              <a:t>etc</a:t>
            </a:r>
            <a:r>
              <a:rPr lang="en-US" altLang="en-US" sz="2000" dirty="0">
                <a:latin typeface="+mj-lt"/>
              </a:rPr>
              <a:t>) in some regards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Java 1.5+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Last updated </a:t>
            </a:r>
            <a:r>
              <a:rPr lang="en-US" altLang="en-US" sz="2000" dirty="0" err="1">
                <a:latin typeface="+mj-lt"/>
              </a:rPr>
              <a:t>Feburary</a:t>
            </a:r>
            <a:r>
              <a:rPr lang="en-US" altLang="en-US" sz="2000" dirty="0">
                <a:latin typeface="+mj-lt"/>
              </a:rPr>
              <a:t> 14, 2013 (version 1.1)</a:t>
            </a:r>
          </a:p>
        </p:txBody>
      </p:sp>
    </p:spTree>
    <p:extLst>
      <p:ext uri="{BB962C8B-B14F-4D97-AF65-F5344CB8AC3E}">
        <p14:creationId xmlns:p14="http://schemas.microsoft.com/office/powerpoint/2010/main" val="1468434873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hape 150"/>
          <p:cNvSpPr>
            <a:spLocks noGrp="1"/>
          </p:cNvSpPr>
          <p:nvPr>
            <p:ph type="title"/>
          </p:nvPr>
        </p:nvSpPr>
        <p:spPr>
          <a:xfrm>
            <a:off x="500063" y="964406"/>
            <a:ext cx="8228707" cy="1143000"/>
          </a:xfrm>
        </p:spPr>
        <p:txBody>
          <a:bodyPr/>
          <a:lstStyle/>
          <a:p>
            <a:r>
              <a:rPr lang="en-US" altLang="en-US" smtClean="0"/>
              <a:t>OWASP Java encoder</a:t>
            </a:r>
            <a:br>
              <a:rPr lang="en-US" altLang="en-US" smtClean="0"/>
            </a:br>
            <a:r>
              <a:rPr lang="en-US" altLang="en-US" sz="1300" u="sng">
                <a:solidFill>
                  <a:schemeClr val="hlink"/>
                </a:solidFill>
                <a:hlinkClick r:id="rId3"/>
              </a:rPr>
              <a:t>https://www.owasp.org/index.php/OWASP_Java_Encoder_Project</a:t>
            </a:r>
          </a:p>
        </p:txBody>
      </p:sp>
      <p:sp>
        <p:nvSpPr>
          <p:cNvPr id="33795" name="Shape 151"/>
          <p:cNvSpPr>
            <a:spLocks noGrp="1"/>
          </p:cNvSpPr>
          <p:nvPr>
            <p:ph type="body" idx="1"/>
          </p:nvPr>
        </p:nvSpPr>
        <p:spPr>
          <a:xfrm>
            <a:off x="553641" y="2143125"/>
            <a:ext cx="3023816" cy="4967139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1300"/>
              <a:t>HTML Contexts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Encode#forHtmlContent(String)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Encode#forHtmlAttribute(String)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Encode#forHtmlUnquotedAttribute(String)</a:t>
            </a:r>
          </a:p>
          <a:p>
            <a:endParaRPr lang="en-US" altLang="en-US" sz="1300"/>
          </a:p>
          <a:p>
            <a:pPr>
              <a:buFont typeface="Wingdings" pitchFamily="2" charset="2"/>
              <a:buNone/>
            </a:pPr>
            <a:r>
              <a:rPr lang="en-US" altLang="en-US" sz="1300"/>
              <a:t>XML Contexts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Encode#forXml(String)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Encode#forXmlContent(String)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Encode#forXmlAttribute(String)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Encode#forXmlComment(String)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Encode#forXmlComment(String)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Encode#forCDATA(String)</a:t>
            </a:r>
          </a:p>
        </p:txBody>
      </p:sp>
      <p:sp>
        <p:nvSpPr>
          <p:cNvPr id="33796" name="Shape 152"/>
          <p:cNvSpPr>
            <a:spLocks noGrp="1"/>
          </p:cNvSpPr>
          <p:nvPr>
            <p:ph type="body" idx="4294967295"/>
          </p:nvPr>
        </p:nvSpPr>
        <p:spPr>
          <a:xfrm>
            <a:off x="4464844" y="2035969"/>
            <a:ext cx="3024932" cy="4968255"/>
          </a:xfrm>
        </p:spPr>
        <p:txBody>
          <a:bodyPr lIns="102387" tIns="102387" rIns="102387" bIns="102387"/>
          <a:lstStyle/>
          <a:p>
            <a:pPr>
              <a:buFont typeface="Wingdings" pitchFamily="2" charset="2"/>
              <a:buNone/>
            </a:pPr>
            <a:r>
              <a:rPr lang="en-US" altLang="en-US" sz="1300"/>
              <a:t>CSS Context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Encode#forCssString(String)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Encode#forCssUrl(String)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JavaScript Contexts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Encode#forJavaScript(String)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Encode#forJavaScriptAttribute(String)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Encode#forJavaScriptBlock(String)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Encode#forJavaScriptSource(String)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URI/URL contexts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Encode#forUri(String)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Encode#forUriComponent(String)</a:t>
            </a:r>
          </a:p>
          <a:p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996965313"/>
      </p:ext>
    </p:extLst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hape 157"/>
          <p:cNvSpPr>
            <a:spLocks noGrp="1"/>
          </p:cNvSpPr>
          <p:nvPr>
            <p:ph type="title"/>
          </p:nvPr>
        </p:nvSpPr>
        <p:spPr>
          <a:xfrm>
            <a:off x="446484" y="964406"/>
            <a:ext cx="8228707" cy="1143000"/>
          </a:xfrm>
        </p:spPr>
        <p:txBody>
          <a:bodyPr/>
          <a:lstStyle/>
          <a:p>
            <a:r>
              <a:rPr lang="en-US" altLang="en-US" smtClean="0"/>
              <a:t>OWASP Java Encoder</a:t>
            </a:r>
          </a:p>
        </p:txBody>
      </p:sp>
      <p:sp>
        <p:nvSpPr>
          <p:cNvPr id="34819" name="Shape 158"/>
          <p:cNvSpPr>
            <a:spLocks noGrp="1"/>
          </p:cNvSpPr>
          <p:nvPr>
            <p:ph type="body" idx="1"/>
          </p:nvPr>
        </p:nvSpPr>
        <p:spPr>
          <a:xfrm>
            <a:off x="392906" y="2035969"/>
            <a:ext cx="8228707" cy="4967139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1300"/>
              <a:t>&lt;script src=”/my-server-side-generated-script”&gt;</a:t>
            </a:r>
          </a:p>
          <a:p>
            <a:endParaRPr lang="en-US" altLang="en-US" sz="1300"/>
          </a:p>
          <a:p>
            <a:pPr>
              <a:buFont typeface="Wingdings" pitchFamily="2" charset="2"/>
              <a:buNone/>
            </a:pPr>
            <a:r>
              <a:rPr lang="en-US" altLang="en-US" sz="1300"/>
              <a:t>class MyServerSideGeneratedScript extends HttpServlet {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	void doGet(blah) {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		response.setContentType(“text/javascript; charset=UTF-8”);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		PrintWriter w = response.getWriter(); w.println(“function(){“);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		w.println(“ alert(‘“ + Encode.forJavaScriptSource(theTextToAlert) + “‘);”);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		w.println(“}”);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	}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88531752"/>
      </p:ext>
    </p:extLst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hape 163"/>
          <p:cNvSpPr>
            <a:spLocks noGrp="1"/>
          </p:cNvSpPr>
          <p:nvPr>
            <p:ph type="title"/>
          </p:nvPr>
        </p:nvSpPr>
        <p:spPr>
          <a:xfrm>
            <a:off x="446484" y="482203"/>
            <a:ext cx="8228707" cy="1143000"/>
          </a:xfrm>
        </p:spPr>
        <p:txBody>
          <a:bodyPr/>
          <a:lstStyle/>
          <a:p>
            <a:r>
              <a:rPr lang="en-US" altLang="en-US" smtClean="0"/>
              <a:t>Other libraries</a:t>
            </a:r>
          </a:p>
        </p:txBody>
      </p:sp>
      <p:sp>
        <p:nvSpPr>
          <p:cNvPr id="74755" name="Shape 164"/>
          <p:cNvSpPr>
            <a:spLocks noGrp="1"/>
          </p:cNvSpPr>
          <p:nvPr>
            <p:ph type="body" idx="1"/>
          </p:nvPr>
        </p:nvSpPr>
        <p:spPr>
          <a:xfrm>
            <a:off x="500063" y="1875234"/>
            <a:ext cx="8228707" cy="378172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altLang="en-US" dirty="0" smtClean="0">
                <a:latin typeface="+mj-lt"/>
              </a:rPr>
              <a:t>ESAPI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dirty="0" smtClean="0">
                <a:latin typeface="+mj-lt"/>
              </a:rPr>
              <a:t>.NET </a:t>
            </a:r>
            <a:r>
              <a:rPr lang="en-US" altLang="en-US" dirty="0" err="1" smtClean="0">
                <a:latin typeface="+mj-lt"/>
              </a:rPr>
              <a:t>AntiXSS</a:t>
            </a:r>
            <a:r>
              <a:rPr lang="en-US" altLang="en-US" dirty="0" smtClean="0">
                <a:latin typeface="+mj-lt"/>
              </a:rPr>
              <a:t> Library</a:t>
            </a:r>
          </a:p>
        </p:txBody>
      </p:sp>
    </p:spTree>
    <p:extLst>
      <p:ext uri="{BB962C8B-B14F-4D97-AF65-F5344CB8AC3E}">
        <p14:creationId xmlns:p14="http://schemas.microsoft.com/office/powerpoint/2010/main" val="468938933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SQL injection: normal case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mtClean="0"/>
              <a:t>UPDATE customers SET addr=“${newaddr}” WHERE </a:t>
            </a:r>
            <a:r>
              <a:rPr lang="en-US" altLang="en-US" smtClean="0">
                <a:hlinkClick r:id="rId2"/>
              </a:rPr>
              <a:t>“cid=1234@gmail.com</a:t>
            </a:r>
            <a:r>
              <a:rPr lang="en-US" altLang="en-US" smtClean="0"/>
              <a:t>”</a:t>
            </a:r>
          </a:p>
          <a:p>
            <a:pPr>
              <a:buFont typeface="Wingdings" pitchFamily="2" charset="2"/>
              <a:buNone/>
            </a:pPr>
            <a:endParaRPr lang="en-US" altLang="en-US" smtClean="0"/>
          </a:p>
          <a:p>
            <a:pPr>
              <a:buFont typeface="Wingdings" pitchFamily="2" charset="2"/>
              <a:buNone/>
            </a:pPr>
            <a:r>
              <a:rPr lang="en-US" altLang="en-US" smtClean="0"/>
              <a:t>Newaddr: </a:t>
            </a:r>
            <a:r>
              <a:rPr lang="en-US" altLang="en-US" smtClean="0">
                <a:solidFill>
                  <a:srgbClr val="FF0000"/>
                </a:solidFill>
              </a:rPr>
              <a:t>1234 myhouse ct</a:t>
            </a:r>
          </a:p>
          <a:p>
            <a:pPr>
              <a:buFont typeface="Wingdings" pitchFamily="2" charset="2"/>
              <a:buNone/>
            </a:pPr>
            <a:endParaRPr lang="en-US" altLang="en-US" smtClean="0"/>
          </a:p>
          <a:p>
            <a:pPr>
              <a:buFont typeface="Wingdings" pitchFamily="2" charset="2"/>
              <a:buNone/>
            </a:pPr>
            <a:r>
              <a:rPr lang="en-US" altLang="en-US" smtClean="0"/>
              <a:t>UPDATE customers SET addr=“</a:t>
            </a:r>
            <a:r>
              <a:rPr lang="en-US" altLang="en-US" smtClean="0">
                <a:solidFill>
                  <a:srgbClr val="FF0000"/>
                </a:solidFill>
              </a:rPr>
              <a:t>1234 myhouse ct</a:t>
            </a:r>
            <a:r>
              <a:rPr lang="en-US" altLang="en-US" smtClean="0"/>
              <a:t>” WHERE </a:t>
            </a:r>
            <a:r>
              <a:rPr lang="en-US" altLang="en-US" smtClean="0">
                <a:hlinkClick r:id="rId2"/>
              </a:rPr>
              <a:t>“cid=1234@gmail.com</a:t>
            </a:r>
            <a:r>
              <a:rPr lang="en-US" altLang="en-US" smtClean="0"/>
              <a:t>”</a:t>
            </a:r>
          </a:p>
          <a:p>
            <a:pPr>
              <a:buFont typeface="Wingdings" pitchFamily="2" charset="2"/>
              <a:buNone/>
            </a:pPr>
            <a:endParaRPr lang="en-US" altLang="en-US" smtClean="0"/>
          </a:p>
          <a:p>
            <a:pPr>
              <a:buFont typeface="Wingdings" pitchFamily="2" charset="2"/>
              <a:buNone/>
            </a:pPr>
            <a:endParaRPr lang="en-US" altLang="en-US" smtClean="0"/>
          </a:p>
          <a:p>
            <a:pPr>
              <a:buFont typeface="Wingdings" pitchFamily="2" charset="2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44743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hape 169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8707" cy="1143000"/>
          </a:xfrm>
        </p:spPr>
        <p:txBody>
          <a:bodyPr/>
          <a:lstStyle/>
          <a:p>
            <a:r>
              <a:rPr lang="en-US" altLang="en-US" smtClean="0"/>
              <a:t>OWASP HTML Sanitizer Project</a:t>
            </a:r>
          </a:p>
        </p:txBody>
      </p:sp>
      <p:sp>
        <p:nvSpPr>
          <p:cNvPr id="75779" name="Shape 170"/>
          <p:cNvSpPr>
            <a:spLocks noGrp="1"/>
          </p:cNvSpPr>
          <p:nvPr>
            <p:ph type="body" idx="1"/>
          </p:nvPr>
        </p:nvSpPr>
        <p:spPr>
          <a:xfrm>
            <a:off x="500063" y="2303859"/>
            <a:ext cx="8228707" cy="415677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altLang="en-US" sz="1300" dirty="0">
                <a:latin typeface="+mj-lt"/>
              </a:rPr>
              <a:t>HTML Sanitizer </a:t>
            </a:r>
            <a:r>
              <a:rPr lang="en-US" altLang="en-US" sz="1300" dirty="0" err="1">
                <a:latin typeface="+mj-lt"/>
              </a:rPr>
              <a:t>wirtten</a:t>
            </a:r>
            <a:r>
              <a:rPr lang="en-US" altLang="en-US" sz="1300" dirty="0">
                <a:latin typeface="+mj-lt"/>
              </a:rPr>
              <a:t> in Java which lets you include HTML authored by third-parties in your web applications while protecting against XSS.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300" dirty="0">
                <a:latin typeface="+mj-lt"/>
              </a:rPr>
              <a:t>This code was written with security best practices in mind, has an </a:t>
            </a:r>
            <a:r>
              <a:rPr lang="en-US" altLang="en-US" sz="1300" dirty="0" err="1">
                <a:latin typeface="+mj-lt"/>
              </a:rPr>
              <a:t>extnesive</a:t>
            </a:r>
            <a:r>
              <a:rPr lang="en-US" altLang="en-US" sz="1300" dirty="0">
                <a:latin typeface="+mj-lt"/>
              </a:rPr>
              <a:t> test suite, and has undergone </a:t>
            </a:r>
            <a:r>
              <a:rPr lang="en-US" altLang="en-US" sz="1300" dirty="0" err="1">
                <a:latin typeface="+mj-lt"/>
              </a:rPr>
              <a:t>adverarial</a:t>
            </a:r>
            <a:r>
              <a:rPr lang="en-US" altLang="en-US" sz="1300" dirty="0">
                <a:latin typeface="+mj-lt"/>
              </a:rPr>
              <a:t> security review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300" u="sng" dirty="0">
                <a:solidFill>
                  <a:schemeClr val="hlink"/>
                </a:solidFill>
                <a:latin typeface="+mj-lt"/>
                <a:hlinkClick r:id="rId3"/>
              </a:rPr>
              <a:t>https://code.google.com/p/owasp-java-html-sanitizer/wiki/AttackReviewGroundRules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300" dirty="0">
                <a:latin typeface="+mj-lt"/>
              </a:rPr>
              <a:t>Very easy to use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300" dirty="0">
                <a:latin typeface="+mj-lt"/>
              </a:rPr>
              <a:t>It allows for simple programmatic POSITIVE Policy configuration. No XML </a:t>
            </a:r>
            <a:r>
              <a:rPr lang="en-US" altLang="en-US" sz="1300" dirty="0" err="1">
                <a:latin typeface="+mj-lt"/>
              </a:rPr>
              <a:t>config</a:t>
            </a:r>
            <a:r>
              <a:rPr lang="en-US" altLang="en-US" sz="1300" dirty="0">
                <a:latin typeface="+mj-lt"/>
              </a:rPr>
              <a:t>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300" dirty="0">
                <a:latin typeface="+mj-lt"/>
              </a:rPr>
              <a:t>Actively maintained by Mike Samuel from Google’s </a:t>
            </a:r>
            <a:r>
              <a:rPr lang="en-US" altLang="en-US" sz="1300" dirty="0" err="1">
                <a:latin typeface="+mj-lt"/>
              </a:rPr>
              <a:t>AppSec</a:t>
            </a:r>
            <a:r>
              <a:rPr lang="en-US" altLang="en-US" sz="1300" dirty="0">
                <a:latin typeface="+mj-lt"/>
              </a:rPr>
              <a:t> Team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300" dirty="0">
                <a:latin typeface="+mj-lt"/>
              </a:rPr>
              <a:t>This code is from the </a:t>
            </a:r>
            <a:r>
              <a:rPr lang="en-US" altLang="en-US" sz="1300" dirty="0" err="1">
                <a:latin typeface="+mj-lt"/>
              </a:rPr>
              <a:t>Caja</a:t>
            </a:r>
            <a:r>
              <a:rPr lang="en-US" altLang="en-US" sz="1300" dirty="0">
                <a:latin typeface="+mj-lt"/>
              </a:rPr>
              <a:t> project that was donated by Google. it is rather high performance and low memory utilization</a:t>
            </a:r>
          </a:p>
        </p:txBody>
      </p:sp>
    </p:spTree>
    <p:extLst>
      <p:ext uri="{BB962C8B-B14F-4D97-AF65-F5344CB8AC3E}">
        <p14:creationId xmlns:p14="http://schemas.microsoft.com/office/powerpoint/2010/main" val="681459242"/>
      </p:ext>
    </p:extLst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hape 176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1300"/>
              <a:t>The Problem: Web page is vulnerable to XSS because of untrusted HTML</a:t>
            </a:r>
          </a:p>
          <a:p>
            <a:endParaRPr lang="en-US" altLang="en-US" sz="1300"/>
          </a:p>
          <a:p>
            <a:pPr>
              <a:buFont typeface="Wingdings" pitchFamily="2" charset="2"/>
              <a:buNone/>
            </a:pPr>
            <a:r>
              <a:rPr lang="en-US" altLang="en-US" sz="1300"/>
              <a:t>The solution: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PolicyFactory policy=new HtmlPolicyBuilder()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	.allowElements(“a”)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	.allowURLProtocols(“https”)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	.allowAttributs(“href”).onElements(“a”)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	.reireRelNofollowOnlinks()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	.build();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String safeHTML=policy.sanitize(untrustedHTML);</a:t>
            </a:r>
          </a:p>
          <a:p>
            <a:endParaRPr lang="en-US" altLang="en-US" sz="1300"/>
          </a:p>
          <a:p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500446140"/>
      </p:ext>
    </p:extLst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hape 181"/>
          <p:cNvSpPr>
            <a:spLocks noGrp="1"/>
          </p:cNvSpPr>
          <p:nvPr>
            <p:ph type="title"/>
          </p:nvPr>
        </p:nvSpPr>
        <p:spPr>
          <a:xfrm>
            <a:off x="446484" y="910828"/>
            <a:ext cx="8228707" cy="1143000"/>
          </a:xfrm>
        </p:spPr>
        <p:txBody>
          <a:bodyPr/>
          <a:lstStyle/>
          <a:p>
            <a:r>
              <a:rPr lang="en-US" altLang="en-US" smtClean="0"/>
              <a:t>other html sanitizers</a:t>
            </a:r>
          </a:p>
        </p:txBody>
      </p:sp>
      <p:sp>
        <p:nvSpPr>
          <p:cNvPr id="38915" name="Shape 182"/>
          <p:cNvSpPr>
            <a:spLocks noGrp="1"/>
          </p:cNvSpPr>
          <p:nvPr>
            <p:ph type="body" idx="1"/>
          </p:nvPr>
        </p:nvSpPr>
        <p:spPr>
          <a:xfrm>
            <a:off x="392906" y="2089547"/>
            <a:ext cx="8228707" cy="4967139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1300"/>
              <a:t>Pure JavaScript</a:t>
            </a:r>
          </a:p>
          <a:p>
            <a:pPr>
              <a:buFont typeface="Wingdings" pitchFamily="2" charset="2"/>
              <a:buNone/>
            </a:pPr>
            <a:r>
              <a:rPr lang="en-US" altLang="en-US" sz="1300" u="sng">
                <a:solidFill>
                  <a:schemeClr val="hlink"/>
                </a:solidFill>
              </a:rPr>
              <a:t>http://coe.google.com/p/google-caja/wiki/JsHtmlSanitizer</a:t>
            </a:r>
          </a:p>
          <a:p>
            <a:endParaRPr lang="en-US" altLang="en-US" sz="1300" u="sng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1300"/>
              <a:t>Pyton</a:t>
            </a:r>
          </a:p>
          <a:p>
            <a:pPr>
              <a:buFont typeface="Wingdings" pitchFamily="2" charset="2"/>
              <a:buNone/>
            </a:pPr>
            <a:r>
              <a:rPr lang="en-US" altLang="en-US" sz="1300" u="sng">
                <a:solidFill>
                  <a:schemeClr val="hlink"/>
                </a:solidFill>
              </a:rPr>
              <a:t>https://pyi.python.org/pypi/bleach</a:t>
            </a:r>
          </a:p>
          <a:p>
            <a:endParaRPr lang="en-US" altLang="en-US" sz="1300" u="sng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1300"/>
              <a:t>PHP</a:t>
            </a:r>
          </a:p>
          <a:p>
            <a:pPr>
              <a:buFont typeface="Wingdings" pitchFamily="2" charset="2"/>
              <a:buNone/>
            </a:pPr>
            <a:r>
              <a:rPr lang="en-US" altLang="en-US" sz="1300" u="sng">
                <a:solidFill>
                  <a:schemeClr val="hlink"/>
                </a:solidFill>
                <a:hlinkClick r:id="rId3"/>
              </a:rPr>
              <a:t>http://htmlpurifier.org</a:t>
            </a:r>
          </a:p>
          <a:p>
            <a:pPr>
              <a:buFont typeface="Wingdings" pitchFamily="2" charset="2"/>
              <a:buNone/>
            </a:pPr>
            <a:r>
              <a:rPr lang="en-US" altLang="en-US" sz="1300" u="sng">
                <a:solidFill>
                  <a:schemeClr val="hlink"/>
                </a:solidFill>
              </a:rPr>
              <a:t>http://www.bioinformatics.org/phplabware/internal_utlities/htmlLawed</a:t>
            </a:r>
          </a:p>
          <a:p>
            <a:endParaRPr lang="en-US" altLang="en-US" sz="1300" u="sng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1300"/>
              <a:t>.NET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AntiXSS.getSafeHTML/getSafeHTMLFragment</a:t>
            </a:r>
          </a:p>
          <a:p>
            <a:pPr>
              <a:buFont typeface="Wingdings" pitchFamily="2" charset="2"/>
              <a:buNone/>
            </a:pPr>
            <a:r>
              <a:rPr lang="en-US" altLang="en-US" sz="1300" u="sng">
                <a:solidFill>
                  <a:schemeClr val="hlink"/>
                </a:solidFill>
                <a:hlinkClick r:id="rId4"/>
              </a:rPr>
              <a:t>http://htmlagilitypack.codeplex.com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Ruby on Rails</a:t>
            </a:r>
          </a:p>
          <a:p>
            <a:pPr>
              <a:buFont typeface="Wingdings" pitchFamily="2" charset="2"/>
              <a:buNone/>
            </a:pPr>
            <a:r>
              <a:rPr lang="en-US" altLang="en-US" sz="1300"/>
              <a:t>http://api/rubyonrails.org/classes/HTML.html</a:t>
            </a:r>
          </a:p>
        </p:txBody>
      </p:sp>
    </p:spTree>
    <p:extLst>
      <p:ext uri="{BB962C8B-B14F-4D97-AF65-F5344CB8AC3E}">
        <p14:creationId xmlns:p14="http://schemas.microsoft.com/office/powerpoint/2010/main" val="4052554714"/>
      </p:ext>
    </p:extLst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500062" y="857251"/>
            <a:ext cx="8229824" cy="77465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A4: Insecure Direct Object Reference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</a:rPr>
              <a:t>Lack of access control</a:t>
            </a:r>
          </a:p>
          <a:p>
            <a:pPr>
              <a:defRPr/>
            </a:pPr>
            <a:r>
              <a:rPr lang="en-US" dirty="0" smtClean="0">
                <a:latin typeface="+mj-lt"/>
              </a:rPr>
              <a:t>Misconfiguration of environments</a:t>
            </a:r>
          </a:p>
          <a:p>
            <a:pPr>
              <a:defRPr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63234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Privilege Escalation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5056"/>
            <a:r>
              <a:rPr lang="en-US" altLang="en-US" smtClean="0">
                <a:latin typeface="Garamond" pitchFamily="18" charset="0"/>
              </a:rPr>
              <a:t>Classic term used for switching execution rings in a ringed security model</a:t>
            </a:r>
          </a:p>
          <a:p>
            <a:pPr marL="625056"/>
            <a:r>
              <a:rPr lang="en-US" altLang="en-US" smtClean="0">
                <a:latin typeface="Garamond" pitchFamily="18" charset="0"/>
              </a:rPr>
              <a:t>In webapps, means performing another user</a:t>
            </a:r>
            <a:r>
              <a:rPr lang="ja-JP" altLang="en-US" smtClean="0">
                <a:latin typeface="Garamond" pitchFamily="18" charset="0"/>
              </a:rPr>
              <a:t>’</a:t>
            </a:r>
            <a:r>
              <a:rPr lang="en-US" altLang="ja-JP" smtClean="0">
                <a:latin typeface="Garamond" pitchFamily="18" charset="0"/>
              </a:rPr>
              <a:t>s actions without logging in as them</a:t>
            </a:r>
          </a:p>
          <a:p>
            <a:pPr marL="625056"/>
            <a:r>
              <a:rPr lang="en-US" altLang="en-US" smtClean="0">
                <a:latin typeface="Garamond" pitchFamily="18" charset="0"/>
              </a:rPr>
              <a:t>Vertical or Horizontal</a:t>
            </a:r>
          </a:p>
        </p:txBody>
      </p:sp>
    </p:spTree>
    <p:extLst>
      <p:ext uri="{BB962C8B-B14F-4D97-AF65-F5344CB8AC3E}">
        <p14:creationId xmlns:p14="http://schemas.microsoft.com/office/powerpoint/2010/main" val="26389766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 bldLvl="5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Least Privilege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500" dirty="0">
                <a:latin typeface="+mj-lt"/>
                <a:ea typeface="ＭＳ Ｐゴシック" pitchFamily="-112" charset="-128"/>
              </a:rPr>
              <a:t>Every program and every user of the system should operate using the least set of privileges necessary to complete the job</a:t>
            </a:r>
          </a:p>
          <a:p>
            <a:pPr>
              <a:defRPr/>
            </a:pPr>
            <a:r>
              <a:rPr lang="en-US" sz="2500" dirty="0">
                <a:latin typeface="+mj-lt"/>
                <a:ea typeface="ＭＳ Ｐゴシック" pitchFamily="-112" charset="-128"/>
              </a:rPr>
              <a:t>Least privilege is important because it can help reduce damage caused if a system is compromised.</a:t>
            </a:r>
          </a:p>
          <a:p>
            <a:pPr>
              <a:defRPr/>
            </a:pPr>
            <a:r>
              <a:rPr lang="en-US" sz="2500" dirty="0">
                <a:latin typeface="+mj-lt"/>
                <a:ea typeface="ＭＳ Ｐゴシック" pitchFamily="-112" charset="-128"/>
              </a:rPr>
              <a:t>A compromised application running with full privileges can perform more damage than a compromised application executing with reduced privileges.</a:t>
            </a:r>
          </a:p>
        </p:txBody>
      </p:sp>
    </p:spTree>
    <p:extLst>
      <p:ext uri="{BB962C8B-B14F-4D97-AF65-F5344CB8AC3E}">
        <p14:creationId xmlns:p14="http://schemas.microsoft.com/office/powerpoint/2010/main" val="30284659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/>
              <a:t>Build, test, and deploy in least priviledge environments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>
                <a:latin typeface="Garamond" pitchFamily="18" charset="0"/>
              </a:rPr>
              <a:t>Developers  sometimes build and test applications using full privilege accounts, such as root or members of the administrators group</a:t>
            </a:r>
          </a:p>
          <a:p>
            <a:r>
              <a:rPr lang="en-US" altLang="en-US" sz="2800">
                <a:latin typeface="Garamond" pitchFamily="18" charset="0"/>
              </a:rPr>
              <a:t>This can lead to problems during deployment, which are usually conducted in low-privilege environments</a:t>
            </a:r>
          </a:p>
          <a:p>
            <a:r>
              <a:rPr lang="en-US" altLang="en-US" sz="2800">
                <a:latin typeface="Garamond" pitchFamily="18" charset="0"/>
              </a:rPr>
              <a:t>It is strongly recommended that all developers and testers build and test applications using least privilege accounts</a:t>
            </a:r>
            <a:endParaRPr lang="en-US" altLang="en-US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3548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A5: Security Misconfigurations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</a:rPr>
              <a:t>Web server configurations</a:t>
            </a:r>
          </a:p>
          <a:p>
            <a:pPr>
              <a:defRPr/>
            </a:pPr>
            <a:r>
              <a:rPr lang="en-US" dirty="0" smtClean="0">
                <a:latin typeface="+mj-lt"/>
              </a:rPr>
              <a:t>Database server configurations</a:t>
            </a:r>
          </a:p>
          <a:p>
            <a:pPr>
              <a:defRPr/>
            </a:pPr>
            <a:r>
              <a:rPr lang="en-US" dirty="0" smtClean="0">
                <a:latin typeface="+mj-lt"/>
              </a:rPr>
              <a:t>Framework configurations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30812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/>
              <a:t>System specific concepts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553641" y="1446610"/>
            <a:ext cx="8228707" cy="4074170"/>
          </a:xfrm>
        </p:spPr>
        <p:txBody>
          <a:bodyPr>
            <a:normAutofit fontScale="92500"/>
          </a:bodyPr>
          <a:lstStyle/>
          <a:p>
            <a:r>
              <a:rPr lang="en-US" altLang="en-US" sz="2000">
                <a:latin typeface="Garamond" pitchFamily="18" charset="0"/>
              </a:rPr>
              <a:t>Run application in a sand box and explicitly grant it minimum privilege necessary </a:t>
            </a:r>
          </a:p>
          <a:p>
            <a:pPr lvl="1"/>
            <a:r>
              <a:rPr lang="en-US" altLang="en-US" sz="1700">
                <a:latin typeface="Garamond" pitchFamily="18" charset="0"/>
              </a:rPr>
              <a:t>Android: AndroidManifest.xml</a:t>
            </a:r>
          </a:p>
          <a:p>
            <a:pPr lvl="1"/>
            <a:r>
              <a:rPr lang="en-US" altLang="en-US" sz="1700">
                <a:latin typeface="Garamond" pitchFamily="18" charset="0"/>
              </a:rPr>
              <a:t>Windows Phone7: WMAppManifest.xml</a:t>
            </a:r>
          </a:p>
          <a:p>
            <a:pPr lvl="1"/>
            <a:r>
              <a:rPr lang="en-US" altLang="en-US" sz="1700">
                <a:latin typeface="Garamond" pitchFamily="18" charset="0"/>
              </a:rPr>
              <a:t>iOS: entitlements</a:t>
            </a:r>
          </a:p>
          <a:p>
            <a:pPr lvl="1"/>
            <a:r>
              <a:rPr lang="en-US" altLang="en-US" sz="1700">
                <a:latin typeface="Garamond" pitchFamily="18" charset="0"/>
              </a:rPr>
              <a:t>.NET: app.manifest file</a:t>
            </a:r>
          </a:p>
          <a:p>
            <a:pPr lvl="1"/>
            <a:r>
              <a:rPr lang="en-US" altLang="en-US" sz="1700">
                <a:latin typeface="Garamond" pitchFamily="18" charset="0"/>
              </a:rPr>
              <a:t>JAVA: java.policy</a:t>
            </a:r>
          </a:p>
          <a:p>
            <a:pPr lvl="1"/>
            <a:r>
              <a:rPr lang="en-US" altLang="en-US" sz="1700">
                <a:latin typeface="Garamond" pitchFamily="18" charset="0"/>
              </a:rPr>
              <a:t>Windows: account</a:t>
            </a:r>
            <a:r>
              <a:rPr lang="ja-JP" altLang="en-US" sz="1700">
                <a:latin typeface="Garamond" pitchFamily="18" charset="0"/>
              </a:rPr>
              <a:t>’</a:t>
            </a:r>
            <a:r>
              <a:rPr lang="en-US" altLang="ja-JP" sz="1700">
                <a:latin typeface="Garamond" pitchFamily="18" charset="0"/>
              </a:rPr>
              <a:t>s Security Identifier [SID] is granted group membership and privileges</a:t>
            </a:r>
          </a:p>
          <a:p>
            <a:pPr lvl="1"/>
            <a:r>
              <a:rPr lang="en-US" altLang="en-US" sz="1700">
                <a:latin typeface="Garamond" pitchFamily="18" charset="0"/>
              </a:rPr>
              <a:t>Linix: applications and daemons run under an account that has implicit privileges</a:t>
            </a:r>
          </a:p>
          <a:p>
            <a:pPr lvl="1"/>
            <a:r>
              <a:rPr lang="en-US" altLang="en-US" sz="1700">
                <a:latin typeface="Garamond" pitchFamily="18" charset="0"/>
              </a:rPr>
              <a:t>Some Linux distributions (e.g.; Fedora and RedHat) use SELinux, which provides extensive technologies including SIDs and labels.</a:t>
            </a:r>
          </a:p>
          <a:p>
            <a:pPr lvl="1"/>
            <a:r>
              <a:rPr lang="en-US" altLang="en-US" sz="1700">
                <a:latin typeface="Garamond" pitchFamily="18" charset="0"/>
              </a:rPr>
              <a:t>Some Linux distributions (e.g.; Ubuntu and Suse) use AppArmor, which supports some POSIX 1003.1e draft capabilities and supports application profiles</a:t>
            </a:r>
          </a:p>
          <a:p>
            <a:pPr lvl="1"/>
            <a:r>
              <a:rPr lang="en-US" altLang="en-US" sz="1700">
                <a:latin typeface="Garamond" pitchFamily="18" charset="0"/>
              </a:rPr>
              <a:t>Grsecurity is a set of patches for Linux that provide, amongst other security tools, role-based access control (RBAC) mechanisms</a:t>
            </a:r>
          </a:p>
          <a:p>
            <a:pPr lvl="1"/>
            <a:endParaRPr lang="en-US" altLang="en-US" sz="4600">
              <a:latin typeface="Garamond" pitchFamily="18" charset="0"/>
            </a:endParaRPr>
          </a:p>
          <a:p>
            <a:pPr lvl="1"/>
            <a:endParaRPr lang="en-US" altLang="en-US" sz="140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125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Tamper proof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  <a:ea typeface="ＭＳ Ｐゴシック" pitchFamily="-112" charset="-128"/>
              </a:rPr>
              <a:t>A least privilege environment must include tamper proof configuration, otherwise applications or users might be able to grant more trusted capabilities</a:t>
            </a:r>
            <a:endParaRPr lang="en-US" dirty="0">
              <a:latin typeface="+mj-lt"/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2387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SQL injection: attack case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500"/>
              <a:t>UPDATE customers SET addr=“${newaddr}” WHERE </a:t>
            </a:r>
            <a:r>
              <a:rPr lang="en-US" altLang="en-US" sz="2500">
                <a:hlinkClick r:id="rId2"/>
              </a:rPr>
              <a:t>“cid=1234@gmail.com</a:t>
            </a:r>
            <a:r>
              <a:rPr lang="en-US" altLang="en-US" sz="2500"/>
              <a:t>”</a:t>
            </a:r>
          </a:p>
          <a:p>
            <a:pPr>
              <a:buFont typeface="Wingdings" pitchFamily="2" charset="2"/>
              <a:buNone/>
            </a:pPr>
            <a:endParaRPr lang="en-US" altLang="en-US" sz="2500"/>
          </a:p>
          <a:p>
            <a:pPr>
              <a:buFont typeface="Wingdings" pitchFamily="2" charset="2"/>
              <a:buNone/>
            </a:pPr>
            <a:r>
              <a:rPr lang="en-US" altLang="en-US" sz="2500"/>
              <a:t>Newaddr: </a:t>
            </a:r>
            <a:r>
              <a:rPr lang="en-US" altLang="en-US" sz="2500">
                <a:solidFill>
                  <a:srgbClr val="7030A0"/>
                </a:solidFill>
              </a:rPr>
              <a:t>1234 hackerway” WHERE </a:t>
            </a:r>
            <a:r>
              <a:rPr lang="en-US" altLang="en-US" sz="2500">
                <a:solidFill>
                  <a:srgbClr val="7030A0"/>
                </a:solidFill>
                <a:hlinkClick r:id="rId3"/>
              </a:rPr>
              <a:t>“cid=1234admin@gmail.com</a:t>
            </a:r>
            <a:r>
              <a:rPr lang="en-US" altLang="en-US" sz="2500">
                <a:solidFill>
                  <a:srgbClr val="7030A0"/>
                </a:solidFill>
              </a:rPr>
              <a:t>” --</a:t>
            </a:r>
          </a:p>
          <a:p>
            <a:pPr>
              <a:buFont typeface="Wingdings" pitchFamily="2" charset="2"/>
              <a:buNone/>
            </a:pPr>
            <a:endParaRPr lang="en-US" altLang="en-US" sz="2500"/>
          </a:p>
          <a:p>
            <a:pPr>
              <a:buFont typeface="Wingdings" pitchFamily="2" charset="2"/>
              <a:buNone/>
            </a:pPr>
            <a:r>
              <a:rPr lang="en-US" altLang="en-US" sz="2500"/>
              <a:t>UPDATE customers SET addr=“</a:t>
            </a:r>
            <a:r>
              <a:rPr lang="en-US" altLang="en-US" sz="2500">
                <a:solidFill>
                  <a:srgbClr val="7030A0"/>
                </a:solidFill>
              </a:rPr>
              <a:t>1234 hackerway” WHERE </a:t>
            </a:r>
            <a:r>
              <a:rPr lang="en-US" altLang="en-US" sz="2500">
                <a:solidFill>
                  <a:srgbClr val="7030A0"/>
                </a:solidFill>
                <a:hlinkClick r:id="rId3"/>
              </a:rPr>
              <a:t>“cid=1234admin@gmail.com</a:t>
            </a:r>
            <a:r>
              <a:rPr lang="en-US" altLang="en-US" sz="2500">
                <a:solidFill>
                  <a:srgbClr val="7030A0"/>
                </a:solidFill>
              </a:rPr>
              <a:t>” --</a:t>
            </a:r>
            <a:r>
              <a:rPr lang="en-US" altLang="en-US" sz="2500"/>
              <a:t>” WHERE </a:t>
            </a:r>
            <a:r>
              <a:rPr lang="en-US" altLang="en-US" sz="2500">
                <a:hlinkClick r:id="rId2"/>
              </a:rPr>
              <a:t>“cid=1234@gmail.com</a:t>
            </a:r>
            <a:r>
              <a:rPr lang="en-US" altLang="en-US" sz="2500"/>
              <a:t>”</a:t>
            </a:r>
          </a:p>
          <a:p>
            <a:pPr>
              <a:buFont typeface="Wingdings" pitchFamily="2" charset="2"/>
              <a:buNone/>
            </a:pPr>
            <a:endParaRPr lang="en-US" altLang="en-US" sz="2500"/>
          </a:p>
          <a:p>
            <a:pPr>
              <a:buFont typeface="Wingdings" pitchFamily="2" charset="2"/>
              <a:buNone/>
            </a:pPr>
            <a:endParaRPr lang="en-US" altLang="en-US" sz="2500"/>
          </a:p>
          <a:p>
            <a:pPr>
              <a:buFont typeface="Wingdings" pitchFamily="2" charset="2"/>
              <a:buNone/>
            </a:pPr>
            <a:endParaRPr lang="en-US" altLang="en-US" sz="2500"/>
          </a:p>
        </p:txBody>
      </p:sp>
    </p:spTree>
    <p:extLst>
      <p:ext uri="{BB962C8B-B14F-4D97-AF65-F5344CB8AC3E}">
        <p14:creationId xmlns:p14="http://schemas.microsoft.com/office/powerpoint/2010/main" val="9312319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A6: Sensitive Data Exposure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</a:rPr>
              <a:t>Use proper encryption algorithms and procedures</a:t>
            </a:r>
          </a:p>
          <a:p>
            <a:pPr>
              <a:defRPr/>
            </a:pPr>
            <a:r>
              <a:rPr lang="en-US" dirty="0" smtClean="0">
                <a:latin typeface="+mj-lt"/>
              </a:rPr>
              <a:t>Protect passwords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70193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System Password storage 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500063" y="1875235"/>
            <a:ext cx="8228707" cy="407417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200">
                <a:latin typeface="Garamond" pitchFamily="18" charset="0"/>
              </a:rPr>
              <a:t>Hard coding password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latin typeface="Garamond" pitchFamily="18" charset="0"/>
              </a:rPr>
              <a:t>Insecure if source code is leaked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latin typeface="Garamond" pitchFamily="18" charset="0"/>
              </a:rPr>
              <a:t>Can even be guessed from binary code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latin typeface="Garamond" pitchFamily="18" charset="0"/>
              </a:rPr>
              <a:t>Discourages changes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>
                <a:latin typeface="Garamond" pitchFamily="18" charset="0"/>
              </a:rPr>
              <a:t>Configuration files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latin typeface="Garamond" pitchFamily="18" charset="0"/>
              </a:rPr>
              <a:t>Too much trust being put on folks that do system maintenance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200">
                <a:latin typeface="Garamond" pitchFamily="18" charset="0"/>
              </a:rPr>
              <a:t>“</a:t>
            </a:r>
            <a:r>
              <a:rPr lang="en-US" altLang="ja-JP" sz="2200">
                <a:latin typeface="Garamond" pitchFamily="18" charset="0"/>
              </a:rPr>
              <a:t>Most secure</a:t>
            </a:r>
            <a:r>
              <a:rPr lang="ja-JP" altLang="en-US" sz="2200">
                <a:latin typeface="Garamond" pitchFamily="18" charset="0"/>
              </a:rPr>
              <a:t>”</a:t>
            </a:r>
            <a:r>
              <a:rPr lang="en-US" altLang="ja-JP" sz="2200">
                <a:latin typeface="Garamond" pitchFamily="18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latin typeface="Garamond" pitchFamily="18" charset="0"/>
              </a:rPr>
              <a:t>Have authorized administrator provide password on start 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latin typeface="Garamond" pitchFamily="18" charset="0"/>
              </a:rPr>
              <a:t>But it makes auto restart impossible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>
                <a:latin typeface="Garamond" pitchFamily="18" charset="0"/>
              </a:rPr>
              <a:t>Compromised strategy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latin typeface="Garamond" pitchFamily="18" charset="0"/>
              </a:rPr>
              <a:t>Store encrypted password (using a strong encryption method) in configuration file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latin typeface="Garamond" pitchFamily="18" charset="0"/>
              </a:rPr>
              <a:t>Store encryption key in a separate file that cannot be accessed by system maintenance people </a:t>
            </a:r>
          </a:p>
        </p:txBody>
      </p:sp>
    </p:spTree>
    <p:extLst>
      <p:ext uri="{BB962C8B-B14F-4D97-AF65-F5344CB8AC3E}">
        <p14:creationId xmlns:p14="http://schemas.microsoft.com/office/powerpoint/2010/main" val="19837390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hape 65"/>
          <p:cNvSpPr>
            <a:spLocks noGrp="1"/>
          </p:cNvSpPr>
          <p:nvPr>
            <p:ph type="title"/>
          </p:nvPr>
        </p:nvSpPr>
        <p:spPr>
          <a:xfrm>
            <a:off x="446484" y="482203"/>
            <a:ext cx="8228707" cy="1143000"/>
          </a:xfrm>
        </p:spPr>
        <p:txBody>
          <a:bodyPr/>
          <a:lstStyle/>
          <a:p>
            <a:r>
              <a:rPr lang="en-US" altLang="en-US" smtClean="0"/>
              <a:t>Customer Password Defense</a:t>
            </a:r>
          </a:p>
        </p:txBody>
      </p:sp>
      <p:sp>
        <p:nvSpPr>
          <p:cNvPr id="106499" name="Shape 66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>
              <a:defRPr/>
            </a:pPr>
            <a:r>
              <a:rPr lang="en-US" altLang="en-US" sz="2000" dirty="0">
                <a:latin typeface="+mj-lt"/>
              </a:rPr>
              <a:t>Disable browser autocomplete</a:t>
            </a:r>
          </a:p>
          <a:p>
            <a:pPr lvl="1">
              <a:defRPr/>
            </a:pPr>
            <a:r>
              <a:rPr lang="en-US" altLang="en-US" sz="1600" dirty="0">
                <a:latin typeface="+mj-lt"/>
              </a:rPr>
              <a:t>&lt;form AUTOCOMPLETE =”off”&gt;</a:t>
            </a:r>
          </a:p>
          <a:p>
            <a:pPr lvl="1">
              <a:defRPr/>
            </a:pPr>
            <a:r>
              <a:rPr lang="en-US" altLang="en-US" sz="2000" dirty="0">
                <a:latin typeface="+mj-lt"/>
              </a:rPr>
              <a:t>&lt;input AUTOCOMPLETE =”off”&gt;</a:t>
            </a:r>
          </a:p>
          <a:p>
            <a:pPr>
              <a:defRPr/>
            </a:pPr>
            <a:r>
              <a:rPr lang="en-US" altLang="en-US" sz="2000" dirty="0">
                <a:latin typeface="+mj-lt"/>
              </a:rPr>
              <a:t>Only send passwords over HTTPS POST</a:t>
            </a:r>
          </a:p>
          <a:p>
            <a:pPr>
              <a:defRPr/>
            </a:pPr>
            <a:r>
              <a:rPr lang="en-US" altLang="en-US" sz="2000" dirty="0">
                <a:latin typeface="+mj-lt"/>
              </a:rPr>
              <a:t>Do not display passwords in browser</a:t>
            </a:r>
          </a:p>
          <a:p>
            <a:pPr lvl="1">
              <a:defRPr/>
            </a:pPr>
            <a:r>
              <a:rPr lang="en-US" altLang="en-US" sz="1600" dirty="0">
                <a:latin typeface="+mj-lt"/>
              </a:rPr>
              <a:t>input type = password</a:t>
            </a:r>
          </a:p>
          <a:p>
            <a:pPr>
              <a:defRPr/>
            </a:pPr>
            <a:r>
              <a:rPr lang="en-US" altLang="en-US" sz="2000" dirty="0">
                <a:latin typeface="+mj-lt"/>
              </a:rPr>
              <a:t>Do not store password in plain text</a:t>
            </a:r>
          </a:p>
          <a:p>
            <a:pPr>
              <a:defRPr/>
            </a:pPr>
            <a:r>
              <a:rPr lang="en-US" altLang="en-US" sz="2000" dirty="0">
                <a:latin typeface="+mj-lt"/>
              </a:rPr>
              <a:t>Assume hashed password will be stolen, make it difficult to brute force attack on password hash so that you can react before bad guys succeed</a:t>
            </a:r>
          </a:p>
          <a:p>
            <a:pPr lvl="1">
              <a:defRPr/>
            </a:pPr>
            <a:r>
              <a:rPr lang="en-US" altLang="en-US" sz="1600" dirty="0">
                <a:latin typeface="+mj-lt"/>
              </a:rPr>
              <a:t>Use a salt (de-duplication)</a:t>
            </a:r>
          </a:p>
          <a:p>
            <a:pPr lvl="1">
              <a:defRPr/>
            </a:pPr>
            <a:r>
              <a:rPr lang="en-US" altLang="en-US" sz="1600" dirty="0">
                <a:latin typeface="+mj-lt"/>
              </a:rPr>
              <a:t>SCRYPT/PBKDF2 (slow, performance hit, easy)</a:t>
            </a:r>
          </a:p>
          <a:p>
            <a:pPr lvl="1">
              <a:defRPr/>
            </a:pPr>
            <a:r>
              <a:rPr lang="en-US" altLang="en-US" sz="1600" dirty="0">
                <a:latin typeface="+mj-lt"/>
              </a:rPr>
              <a:t>HMAC (requires good key storage, tough)</a:t>
            </a:r>
          </a:p>
        </p:txBody>
      </p:sp>
    </p:spTree>
    <p:extLst>
      <p:ext uri="{BB962C8B-B14F-4D97-AF65-F5344CB8AC3E}">
        <p14:creationId xmlns:p14="http://schemas.microsoft.com/office/powerpoint/2010/main" val="1150091342"/>
      </p:ext>
    </p:extLst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hape 89"/>
          <p:cNvSpPr>
            <a:spLocks noGrp="1"/>
          </p:cNvSpPr>
          <p:nvPr>
            <p:ph type="title"/>
          </p:nvPr>
        </p:nvSpPr>
        <p:spPr>
          <a:xfrm>
            <a:off x="446484" y="803672"/>
            <a:ext cx="8228707" cy="828229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Forgot password secure design</a:t>
            </a:r>
          </a:p>
        </p:txBody>
      </p:sp>
      <p:sp>
        <p:nvSpPr>
          <p:cNvPr id="110595" name="Shape 90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>
              <a:defRPr/>
            </a:pPr>
            <a:r>
              <a:rPr lang="en-US" altLang="en-US" sz="1500" dirty="0">
                <a:latin typeface="+mj-lt"/>
              </a:rPr>
              <a:t>Require identify questions</a:t>
            </a:r>
          </a:p>
          <a:p>
            <a:pPr lvl="1">
              <a:defRPr/>
            </a:pPr>
            <a:r>
              <a:rPr lang="en-US" altLang="en-US" sz="1100" dirty="0">
                <a:latin typeface="+mj-lt"/>
              </a:rPr>
              <a:t>Last name, account number, email , DOB</a:t>
            </a:r>
          </a:p>
          <a:p>
            <a:pPr lvl="1">
              <a:defRPr/>
            </a:pPr>
            <a:r>
              <a:rPr lang="en-US" altLang="en-US" sz="1100" dirty="0">
                <a:latin typeface="+mj-lt"/>
              </a:rPr>
              <a:t>Enforce lockout policy</a:t>
            </a:r>
          </a:p>
          <a:p>
            <a:pPr>
              <a:defRPr/>
            </a:pPr>
            <a:r>
              <a:rPr lang="en-US" altLang="en-US" sz="1500" dirty="0">
                <a:latin typeface="+mj-lt"/>
              </a:rPr>
              <a:t>Ask one or more good security questions</a:t>
            </a:r>
          </a:p>
          <a:p>
            <a:pPr lvl="1">
              <a:defRPr/>
            </a:pPr>
            <a:r>
              <a:rPr lang="en-US" altLang="en-US" sz="1100" u="sng" dirty="0">
                <a:solidFill>
                  <a:schemeClr val="hlink"/>
                </a:solidFill>
                <a:latin typeface="+mj-lt"/>
                <a:hlinkClick r:id="rId3"/>
              </a:rPr>
              <a:t>https://www.owasp.org/index.php/Choosing_and_Using_Security_Questions_Cheat_Sheet</a:t>
            </a:r>
          </a:p>
          <a:p>
            <a:pPr>
              <a:defRPr/>
            </a:pPr>
            <a:r>
              <a:rPr lang="en-US" altLang="en-US" sz="1500" dirty="0">
                <a:latin typeface="+mj-lt"/>
              </a:rPr>
              <a:t>Send the user a randomly generated token via out-of-band email, SMS, or token</a:t>
            </a:r>
          </a:p>
          <a:p>
            <a:pPr>
              <a:defRPr/>
            </a:pPr>
            <a:r>
              <a:rPr lang="en-US" altLang="en-US" sz="1500" dirty="0">
                <a:latin typeface="+mj-lt"/>
              </a:rPr>
              <a:t>Verify code in same web session</a:t>
            </a:r>
          </a:p>
          <a:p>
            <a:pPr>
              <a:defRPr/>
            </a:pPr>
            <a:r>
              <a:rPr lang="en-US" altLang="en-US" sz="1500" dirty="0">
                <a:latin typeface="+mj-lt"/>
              </a:rPr>
              <a:t>Enforce lockout policy</a:t>
            </a:r>
          </a:p>
          <a:p>
            <a:pPr>
              <a:defRPr/>
            </a:pPr>
            <a:r>
              <a:rPr lang="en-US" altLang="en-US" sz="1500" dirty="0">
                <a:latin typeface="+mj-lt"/>
              </a:rPr>
              <a:t>Change password, enforce password policy</a:t>
            </a:r>
          </a:p>
        </p:txBody>
      </p:sp>
    </p:spTree>
    <p:extLst>
      <p:ext uri="{BB962C8B-B14F-4D97-AF65-F5344CB8AC3E}">
        <p14:creationId xmlns:p14="http://schemas.microsoft.com/office/powerpoint/2010/main" val="3320323539"/>
      </p:ext>
    </p:extLst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 good crypto methods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Garamond" pitchFamily="18" charset="0"/>
              </a:rPr>
              <a:t>Strong random numbers</a:t>
            </a:r>
          </a:p>
          <a:p>
            <a:pPr eaLnBrk="1" hangingPunct="1"/>
            <a:r>
              <a:rPr lang="en-US" altLang="en-US" smtClean="0">
                <a:latin typeface="Garamond" pitchFamily="18" charset="0"/>
              </a:rPr>
              <a:t>Use vetted crypto algorithms, don</a:t>
            </a:r>
            <a:r>
              <a:rPr lang="ja-JP" altLang="en-US" smtClean="0">
                <a:latin typeface="Garamond" pitchFamily="18" charset="0"/>
              </a:rPr>
              <a:t>’</a:t>
            </a:r>
            <a:r>
              <a:rPr lang="en-US" altLang="ja-JP" smtClean="0">
                <a:latin typeface="Garamond" pitchFamily="18" charset="0"/>
              </a:rPr>
              <a:t>t roll your own</a:t>
            </a:r>
          </a:p>
          <a:p>
            <a:pPr eaLnBrk="1" hangingPunct="1"/>
            <a:r>
              <a:rPr lang="en-US" altLang="en-US" smtClean="0">
                <a:latin typeface="Garamond" pitchFamily="18" charset="0"/>
              </a:rPr>
              <a:t>Use vetted crypto protocols, don</a:t>
            </a:r>
            <a:r>
              <a:rPr lang="ja-JP" altLang="en-US" smtClean="0">
                <a:latin typeface="Garamond" pitchFamily="18" charset="0"/>
              </a:rPr>
              <a:t>’</a:t>
            </a:r>
            <a:r>
              <a:rPr lang="en-US" altLang="ja-JP" smtClean="0">
                <a:latin typeface="Garamond" pitchFamily="18" charset="0"/>
              </a:rPr>
              <a:t>t roll  your own</a:t>
            </a:r>
          </a:p>
          <a:p>
            <a:pPr eaLnBrk="1" hangingPunct="1"/>
            <a:r>
              <a:rPr lang="en-US" altLang="en-US" smtClean="0">
                <a:latin typeface="Garamond" pitchFamily="18" charset="0"/>
              </a:rPr>
              <a:t>SSL implementation</a:t>
            </a:r>
          </a:p>
          <a:p>
            <a:pPr lvl="1" eaLnBrk="1" hangingPunct="1"/>
            <a:r>
              <a:rPr lang="en-US" altLang="en-US" smtClean="0">
                <a:latin typeface="Garamond" pitchFamily="18" charset="0"/>
              </a:rPr>
              <a:t>Checking certificate principle</a:t>
            </a:r>
          </a:p>
          <a:p>
            <a:pPr lvl="1" eaLnBrk="1" hangingPunct="1"/>
            <a:r>
              <a:rPr lang="en-US" altLang="en-US" smtClean="0">
                <a:latin typeface="Garamond" pitchFamily="18" charset="0"/>
              </a:rPr>
              <a:t>Checking revocation list</a:t>
            </a:r>
          </a:p>
        </p:txBody>
      </p:sp>
    </p:spTree>
    <p:extLst>
      <p:ext uri="{BB962C8B-B14F-4D97-AF65-F5344CB8AC3E}">
        <p14:creationId xmlns:p14="http://schemas.microsoft.com/office/powerpoint/2010/main" val="27163710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hape 193"/>
          <p:cNvSpPr>
            <a:spLocks noGrp="1"/>
          </p:cNvSpPr>
          <p:nvPr>
            <p:ph type="title"/>
          </p:nvPr>
        </p:nvSpPr>
        <p:spPr>
          <a:xfrm>
            <a:off x="500063" y="589359"/>
            <a:ext cx="8228707" cy="1143000"/>
          </a:xfrm>
        </p:spPr>
        <p:txBody>
          <a:bodyPr/>
          <a:lstStyle/>
          <a:p>
            <a:r>
              <a:rPr lang="en-US" altLang="en-US" sz="3400"/>
              <a:t>Fixing the TLS and the CA system</a:t>
            </a:r>
          </a:p>
        </p:txBody>
      </p:sp>
      <p:sp>
        <p:nvSpPr>
          <p:cNvPr id="52227" name="Shape 194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 marL="511206" indent="-340433">
              <a:buClr>
                <a:srgbClr val="000000"/>
              </a:buClr>
              <a:buSzPct val="167000"/>
            </a:pPr>
            <a:r>
              <a:rPr lang="en-US" altLang="en-US" sz="1300"/>
              <a:t>HSTS (Strict Transport Security)</a:t>
            </a:r>
          </a:p>
          <a:p>
            <a:pPr marL="1023529" lvl="1" indent="-340433">
              <a:buClr>
                <a:srgbClr val="000000"/>
              </a:buClr>
              <a:buSzPct val="100000"/>
              <a:buFont typeface="Courier New" pitchFamily="49" charset="0"/>
              <a:buChar char="o"/>
            </a:pPr>
            <a:r>
              <a:rPr lang="en-US" altLang="en-US" sz="1300"/>
              <a:t>Do not downgrade connection to http after login, use https throughout</a:t>
            </a:r>
          </a:p>
          <a:p>
            <a:pPr marL="511206" indent="-340433">
              <a:buClr>
                <a:srgbClr val="000000"/>
              </a:buClr>
              <a:buSzPct val="167000"/>
            </a:pPr>
            <a:r>
              <a:rPr lang="en-US" altLang="en-US" sz="1300"/>
              <a:t>Certificate pinning</a:t>
            </a:r>
          </a:p>
          <a:p>
            <a:pPr marL="1023529" lvl="1" indent="-340433">
              <a:buClr>
                <a:srgbClr val="000000"/>
              </a:buClr>
              <a:buSzPct val="100000"/>
              <a:buFont typeface="Courier New" pitchFamily="49" charset="0"/>
              <a:buChar char="o"/>
            </a:pPr>
            <a:r>
              <a:rPr lang="en-US" altLang="en-US" sz="1300" u="sng">
                <a:solidFill>
                  <a:schemeClr val="hlink"/>
                </a:solidFill>
                <a:hlinkClick r:id="rId3"/>
              </a:rPr>
              <a:t>https://www.owasp.org/index.php/Pinning_Cheat_Sheet</a:t>
            </a:r>
          </a:p>
          <a:p>
            <a:pPr marL="511206" indent="-340433">
              <a:buClr>
                <a:srgbClr val="000000"/>
              </a:buClr>
              <a:buSzPct val="167000"/>
            </a:pPr>
            <a:r>
              <a:rPr lang="en-US" altLang="en-US" sz="1300"/>
              <a:t>Browser Certificate Pruning</a:t>
            </a:r>
          </a:p>
          <a:p>
            <a:pPr marL="1023529" lvl="1" indent="-340433">
              <a:buClr>
                <a:srgbClr val="000000"/>
              </a:buClr>
              <a:buSzPct val="100000"/>
              <a:buFont typeface="Courier New" pitchFamily="49" charset="0"/>
              <a:buChar char="o"/>
            </a:pPr>
            <a:r>
              <a:rPr lang="en-US" altLang="en-US" sz="1300"/>
              <a:t>Etsy/Zane Lackey</a:t>
            </a:r>
          </a:p>
          <a:p>
            <a:pPr marL="511206" indent="-340433">
              <a:buClr>
                <a:srgbClr val="000000"/>
              </a:buClr>
              <a:buSzPct val="167000"/>
            </a:pPr>
            <a:r>
              <a:rPr lang="en-US" altLang="en-US" sz="1300"/>
              <a:t>Certificate Creation Transparency</a:t>
            </a:r>
          </a:p>
          <a:p>
            <a:pPr marL="1023529" lvl="1" indent="-340433">
              <a:buClr>
                <a:srgbClr val="000000"/>
              </a:buClr>
              <a:buSzPct val="100000"/>
              <a:buFont typeface="Courier New" pitchFamily="49" charset="0"/>
              <a:buChar char="o"/>
            </a:pPr>
            <a:r>
              <a:rPr lang="en-US" altLang="en-US" sz="1300" u="sng">
                <a:solidFill>
                  <a:schemeClr val="hlink"/>
                </a:solidFill>
              </a:rPr>
              <a:t>http://certificate-transparency.org</a:t>
            </a:r>
          </a:p>
          <a:p>
            <a:pPr marL="511206" indent="-340433"/>
            <a:endParaRPr lang="en-US" altLang="en-US" sz="1300" u="sng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768013"/>
      </p:ext>
    </p:extLst>
  </p:cSld>
  <p:clrMapOvr>
    <a:masterClrMapping/>
  </p:clrMapOvr>
  <p:transition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hape 199"/>
          <p:cNvSpPr>
            <a:spLocks noGrp="1"/>
          </p:cNvSpPr>
          <p:nvPr>
            <p:ph type="title"/>
          </p:nvPr>
        </p:nvSpPr>
        <p:spPr>
          <a:xfrm>
            <a:off x="446484" y="964406"/>
            <a:ext cx="8228707" cy="821531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Certificate Pinning</a:t>
            </a:r>
          </a:p>
        </p:txBody>
      </p:sp>
      <p:sp>
        <p:nvSpPr>
          <p:cNvPr id="53251" name="Shape 200"/>
          <p:cNvSpPr>
            <a:spLocks noGrp="1"/>
          </p:cNvSpPr>
          <p:nvPr>
            <p:ph type="body" idx="1"/>
          </p:nvPr>
        </p:nvSpPr>
        <p:spPr>
          <a:xfrm>
            <a:off x="446484" y="1896443"/>
            <a:ext cx="8228707" cy="3461370"/>
          </a:xfrm>
        </p:spPr>
        <p:txBody>
          <a:bodyPr/>
          <a:lstStyle/>
          <a:p>
            <a:pPr marL="511206" indent="-340433">
              <a:buClr>
                <a:srgbClr val="000000"/>
              </a:buClr>
              <a:buSzPct val="167000"/>
            </a:pPr>
            <a:r>
              <a:rPr lang="en-US" altLang="en-US" sz="1300"/>
              <a:t>What is Certificate Pinning?</a:t>
            </a:r>
          </a:p>
          <a:p>
            <a:pPr marL="1023529" lvl="1" indent="-340433">
              <a:buClr>
                <a:srgbClr val="000000"/>
              </a:buClr>
              <a:buSzPct val="100000"/>
              <a:buFont typeface="Courier New" pitchFamily="49" charset="0"/>
              <a:buChar char="o"/>
            </a:pPr>
            <a:r>
              <a:rPr lang="en-US" altLang="en-US" sz="1300"/>
              <a:t>Pinning is a key continuity scheme</a:t>
            </a:r>
          </a:p>
          <a:p>
            <a:pPr marL="1023529" lvl="1" indent="-340433">
              <a:buClr>
                <a:srgbClr val="000000"/>
              </a:buClr>
              <a:buSzPct val="100000"/>
              <a:buFont typeface="Courier New" pitchFamily="49" charset="0"/>
              <a:buChar char="o"/>
            </a:pPr>
            <a:r>
              <a:rPr lang="en-US" altLang="en-US" sz="1300"/>
              <a:t>Detect when an imposter with a fake but CA validated certificate attempts to act like the real server</a:t>
            </a:r>
          </a:p>
          <a:p>
            <a:pPr marL="1023529" lvl="1" indent="-340433">
              <a:buClr>
                <a:srgbClr val="000000"/>
              </a:buClr>
              <a:buSzPct val="100000"/>
              <a:buFont typeface="Courier New" pitchFamily="49" charset="0"/>
              <a:buChar char="o"/>
            </a:pPr>
            <a:r>
              <a:rPr lang="en-US" altLang="en-US" sz="1300"/>
              <a:t>2 types of pinning</a:t>
            </a:r>
          </a:p>
          <a:p>
            <a:pPr marL="511206" indent="-340433">
              <a:buClr>
                <a:srgbClr val="000000"/>
              </a:buClr>
              <a:buSzPct val="167000"/>
            </a:pPr>
            <a:r>
              <a:rPr lang="en-US" altLang="en-US" sz="1300"/>
              <a:t>Carry around a copy of the server’s public key</a:t>
            </a:r>
          </a:p>
          <a:p>
            <a:pPr marL="1023529" lvl="1" indent="-340433">
              <a:buClr>
                <a:srgbClr val="000000"/>
              </a:buClr>
              <a:buSzPct val="100000"/>
              <a:buFont typeface="Courier New" pitchFamily="49" charset="0"/>
              <a:buChar char="o"/>
            </a:pPr>
            <a:r>
              <a:rPr lang="en-US" altLang="en-US" sz="1300"/>
              <a:t>Great if you are distributing a dedicated client-server application since you know the server’s certificate or public key in advance</a:t>
            </a:r>
          </a:p>
          <a:p>
            <a:pPr marL="511206" indent="-340433">
              <a:buClr>
                <a:srgbClr val="000000"/>
              </a:buClr>
              <a:buSzPct val="167000"/>
            </a:pPr>
            <a:r>
              <a:rPr lang="en-US" altLang="en-US" sz="1300"/>
              <a:t>Note of the server’s public key on first use</a:t>
            </a:r>
          </a:p>
          <a:p>
            <a:pPr marL="1023529" lvl="1" indent="-340433">
              <a:buClr>
                <a:srgbClr val="000000"/>
              </a:buClr>
              <a:buSzPct val="100000"/>
              <a:buFont typeface="Courier New" pitchFamily="49" charset="0"/>
              <a:buChar char="o"/>
            </a:pPr>
            <a:r>
              <a:rPr lang="en-US" altLang="en-US" sz="1300"/>
              <a:t>Trust-on-First-Use, Tofu</a:t>
            </a:r>
          </a:p>
          <a:p>
            <a:pPr marL="1023529" lvl="1" indent="-340433">
              <a:buClr>
                <a:srgbClr val="000000"/>
              </a:buClr>
              <a:buSzPct val="100000"/>
              <a:buFont typeface="Courier New" pitchFamily="49" charset="0"/>
              <a:buChar char="o"/>
            </a:pPr>
            <a:r>
              <a:rPr lang="en-US" altLang="en-US" sz="1300"/>
              <a:t>Useful when no a priori knowledge exists, such as SSH or a Browser</a:t>
            </a:r>
          </a:p>
        </p:txBody>
      </p:sp>
    </p:spTree>
    <p:extLst>
      <p:ext uri="{BB962C8B-B14F-4D97-AF65-F5344CB8AC3E}">
        <p14:creationId xmlns:p14="http://schemas.microsoft.com/office/powerpoint/2010/main" val="2230373428"/>
      </p:ext>
    </p:extLst>
  </p:cSld>
  <p:clrMapOvr>
    <a:masterClrMapping/>
  </p:clrMapOvr>
  <p:transition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“</a:t>
            </a:r>
            <a:r>
              <a:rPr lang="en-US" altLang="ja-JP" smtClean="0"/>
              <a:t>Memory retention</a:t>
            </a:r>
            <a:r>
              <a:rPr lang="ja-JP" altLang="en-US" smtClean="0"/>
              <a:t>”</a:t>
            </a:r>
            <a:endParaRPr lang="en-US" altLang="en-US" smtClean="0"/>
          </a:p>
        </p:txBody>
      </p:sp>
      <p:pic>
        <p:nvPicPr>
          <p:cNvPr id="54275" name="Picture 3" descr="figur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72" y="1768079"/>
            <a:ext cx="8142759" cy="488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96590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Secrets in memory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+mj-lt"/>
                <a:ea typeface="ＭＳ Ｐゴシック" pitchFamily="34" charset="-128"/>
              </a:rPr>
              <a:t>Minimize time spent holding secrets (password, encryption key)</a:t>
            </a:r>
          </a:p>
          <a:p>
            <a:pPr eaLnBrk="1" hangingPunct="1">
              <a:defRPr/>
            </a:pPr>
            <a:r>
              <a:rPr lang="en-US" dirty="0" smtClean="0">
                <a:latin typeface="+mj-lt"/>
                <a:ea typeface="ＭＳ Ｐゴシック" pitchFamily="34" charset="-128"/>
              </a:rPr>
              <a:t>Share secrets sparingly</a:t>
            </a:r>
          </a:p>
        </p:txBody>
      </p:sp>
    </p:spTree>
    <p:extLst>
      <p:ext uri="{BB962C8B-B14F-4D97-AF65-F5344CB8AC3E}">
        <p14:creationId xmlns:p14="http://schemas.microsoft.com/office/powerpoint/2010/main" val="20887905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Erase secrete securely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457647" y="2057177"/>
            <a:ext cx="3632150" cy="407417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1100"/>
              <a:t>void GetData (char *MFAddr) {</a:t>
            </a:r>
          </a:p>
          <a:p>
            <a:pPr>
              <a:buFont typeface="Wingdings" pitchFamily="2" charset="2"/>
              <a:buNone/>
            </a:pPr>
            <a:r>
              <a:rPr lang="en-US" altLang="en-US" sz="1100"/>
              <a:t>	char pwd[64];</a:t>
            </a:r>
          </a:p>
          <a:p>
            <a:pPr>
              <a:buFont typeface="Wingdings" pitchFamily="2" charset="2"/>
              <a:buNone/>
            </a:pPr>
            <a:r>
              <a:rPr lang="en-US" altLang="en-US" sz="1100"/>
              <a:t>	if (GetPassword(pwd, sizeof(pwd)))){</a:t>
            </a:r>
          </a:p>
          <a:p>
            <a:pPr>
              <a:buFont typeface="Wingdings" pitchFamily="2" charset="2"/>
              <a:buNone/>
            </a:pPr>
            <a:r>
              <a:rPr lang="en-US" altLang="en-US" sz="1100"/>
              <a:t>		if ((ConnectToMainframe(MFAddr, pwd)){</a:t>
            </a:r>
          </a:p>
          <a:p>
            <a:pPr>
              <a:buFont typeface="Wingdings" pitchFamily="2" charset="2"/>
              <a:buNone/>
            </a:pPr>
            <a:r>
              <a:rPr lang="en-US" altLang="en-US" sz="1100"/>
              <a:t>			// connection to mainframe</a:t>
            </a:r>
          </a:p>
          <a:p>
            <a:pPr>
              <a:buFont typeface="Wingdings" pitchFamily="2" charset="2"/>
              <a:buNone/>
            </a:pPr>
            <a:r>
              <a:rPr lang="en-US" altLang="en-US" sz="1100"/>
              <a:t>		}</a:t>
            </a:r>
          </a:p>
          <a:p>
            <a:pPr>
              <a:buFont typeface="Wingdings" pitchFamily="2" charset="2"/>
              <a:buNone/>
            </a:pPr>
            <a:r>
              <a:rPr lang="en-US" altLang="en-US" sz="1100"/>
              <a:t>	memset (pwd, 0, sizeof(pwd));</a:t>
            </a:r>
          </a:p>
          <a:p>
            <a:pPr>
              <a:buFont typeface="Wingdings" pitchFamily="2" charset="2"/>
              <a:buNone/>
            </a:pPr>
            <a:r>
              <a:rPr lang="en-US" altLang="en-US" sz="110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18422" y="2143125"/>
            <a:ext cx="3632150" cy="407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/>
          <a:lstStyle/>
          <a:p>
            <a:pPr marL="342647" indent="-342647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void 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GetData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 (char *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MFAddr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) {</a:t>
            </a:r>
          </a:p>
          <a:p>
            <a:pPr marL="342647" indent="-342647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	char 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pwd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[64];</a:t>
            </a:r>
          </a:p>
          <a:p>
            <a:pPr marL="342647" indent="-342647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	if (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GetPassword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(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pwd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, 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sizeof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(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pwd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)))){</a:t>
            </a:r>
          </a:p>
          <a:p>
            <a:pPr marL="342647" indent="-342647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		if ((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ConnectToMainframe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(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MFAddr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, 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pwd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)){</a:t>
            </a:r>
          </a:p>
          <a:p>
            <a:pPr marL="342647" indent="-342647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			// connection to mainframe</a:t>
            </a:r>
          </a:p>
          <a:p>
            <a:pPr marL="342647" indent="-342647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		}</a:t>
            </a:r>
          </a:p>
          <a:p>
            <a:pPr marL="342647" indent="-342647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	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memset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 (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pwd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, 0, 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sizeof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(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pwd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));</a:t>
            </a:r>
          </a:p>
          <a:p>
            <a:pPr marL="342647" indent="-342647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	*(volatile char*) 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pwd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=*(volatile 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ch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*) </a:t>
            </a:r>
            <a:r>
              <a:rPr lang="en-US" sz="1100" kern="0" dirty="0" err="1">
                <a:ea typeface="ＭＳ Ｐゴシック" pitchFamily="-112" charset="-128"/>
                <a:cs typeface="ＭＳ Ｐゴシック" pitchFamily="-112" charset="-128"/>
              </a:rPr>
              <a:t>pwd</a:t>
            </a: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;</a:t>
            </a:r>
          </a:p>
          <a:p>
            <a:pPr marL="342647" indent="-342647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100" kern="0" dirty="0">
                <a:ea typeface="ＭＳ Ｐゴシック" pitchFamily="-112" charset="-128"/>
                <a:cs typeface="ＭＳ Ｐゴシック" pitchFamily="-112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12431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Bit Tunnel Example</a:t>
            </a:r>
          </a:p>
        </p:txBody>
      </p:sp>
      <p:sp>
        <p:nvSpPr>
          <p:cNvPr id="41987" name="Rectangle 2"/>
          <p:cNvSpPr>
            <a:spLocks/>
          </p:cNvSpPr>
          <p:nvPr/>
        </p:nvSpPr>
        <p:spPr bwMode="auto">
          <a:xfrm>
            <a:off x="603870" y="1674316"/>
            <a:ext cx="7920633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l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43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37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>
                <a:latin typeface="Courier New" pitchFamily="49" charset="0"/>
                <a:ea typeface="ヒラギノ角ゴ ProN W3" charset="-128"/>
                <a:cs typeface="Courier New" pitchFamily="49" charset="0"/>
                <a:sym typeface="Courier New" pitchFamily="49" charset="0"/>
              </a:rPr>
              <a:t>if (null != session.getAttribute(“user”))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>
                <a:latin typeface="Courier New" pitchFamily="49" charset="0"/>
                <a:ea typeface="ヒラギノ角ゴ ProN W3" charset="-128"/>
                <a:cs typeface="Courier New" pitchFamily="49" charset="0"/>
                <a:sym typeface="Courier New" pitchFamily="49" charset="0"/>
              </a:rPr>
              <a:t>  f = this.getClassLoader().openResourceAsStream(request.getParameter(“filename”));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>
                <a:latin typeface="Courier New" pitchFamily="49" charset="0"/>
                <a:ea typeface="ヒラギノ角ゴ ProN W3" charset="-128"/>
                <a:cs typeface="Courier New" pitchFamily="49" charset="0"/>
                <a:sym typeface="Courier New" pitchFamily="49" charset="0"/>
              </a:rPr>
              <a:t>  /* Send the bits */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>
                <a:latin typeface="Courier New" pitchFamily="49" charset="0"/>
                <a:ea typeface="ヒラギノ角ゴ ProN W3" charset="-128"/>
                <a:cs typeface="Courier New" pitchFamily="49" charset="0"/>
                <a:sym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33925491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Prevent unnecessary duplication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47" y="2057177"/>
            <a:ext cx="3203525" cy="308632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  <a:ea typeface="ＭＳ Ｐゴシック" pitchFamily="-112" charset="-128"/>
              </a:rPr>
              <a:t>if  (</a:t>
            </a:r>
            <a:r>
              <a:rPr lang="en-US" sz="1400" dirty="0" err="1">
                <a:latin typeface="+mj-lt"/>
                <a:ea typeface="ＭＳ Ｐゴシック" pitchFamily="-112" charset="-128"/>
              </a:rPr>
              <a:t>get_secret</a:t>
            </a:r>
            <a:r>
              <a:rPr lang="en-US" sz="1400" dirty="0">
                <a:latin typeface="+mj-lt"/>
                <a:ea typeface="ＭＳ Ｐゴシック" pitchFamily="-112" charset="-128"/>
              </a:rPr>
              <a:t>(</a:t>
            </a:r>
            <a:r>
              <a:rPr lang="en-US" sz="1400" dirty="0" err="1">
                <a:latin typeface="+mj-lt"/>
                <a:ea typeface="ＭＳ Ｐゴシック" pitchFamily="-112" charset="-128"/>
              </a:rPr>
              <a:t>cleartex</a:t>
            </a:r>
            <a:r>
              <a:rPr lang="en-US" sz="1400" dirty="0">
                <a:latin typeface="+mj-lt"/>
                <a:ea typeface="ＭＳ Ｐゴシック" pitchFamily="-112" charset="-128"/>
              </a:rPr>
              <a:t>) {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  <a:ea typeface="ＭＳ Ｐゴシック" pitchFamily="-112" charset="-128"/>
              </a:rPr>
              <a:t>	if (</a:t>
            </a:r>
            <a:r>
              <a:rPr lang="en-US" sz="1400" dirty="0" err="1">
                <a:latin typeface="+mj-lt"/>
                <a:ea typeface="ＭＳ Ｐゴシック" pitchFamily="-112" charset="-128"/>
              </a:rPr>
              <a:t>cleartext</a:t>
            </a:r>
            <a:r>
              <a:rPr lang="en-US" sz="1400" dirty="0">
                <a:latin typeface="+mj-lt"/>
                <a:ea typeface="ＭＳ Ｐゴシック" pitchFamily="-112" charset="-128"/>
              </a:rPr>
              <a:t>=</a:t>
            </a:r>
            <a:r>
              <a:rPr lang="en-US" sz="1400" dirty="0" err="1">
                <a:latin typeface="+mj-lt"/>
                <a:ea typeface="ＭＳ Ｐゴシック" pitchFamily="-112" charset="-128"/>
              </a:rPr>
              <a:t>realloc</a:t>
            </a:r>
            <a:r>
              <a:rPr lang="en-US" sz="1400" dirty="0">
                <a:latin typeface="+mj-lt"/>
                <a:ea typeface="ＭＳ Ｐゴシック" pitchFamily="-112" charset="-128"/>
              </a:rPr>
              <a:t>(</a:t>
            </a:r>
            <a:r>
              <a:rPr lang="en-US" sz="1400" dirty="0" err="1">
                <a:latin typeface="+mj-lt"/>
                <a:ea typeface="ＭＳ Ｐゴシック" pitchFamily="-112" charset="-128"/>
              </a:rPr>
              <a:t>cleartext</a:t>
            </a:r>
            <a:r>
              <a:rPr lang="en-US" sz="1400" dirty="0">
                <a:latin typeface="+mj-lt"/>
                <a:ea typeface="ＭＳ Ｐゴシック" pitchFamily="-112" charset="-128"/>
              </a:rPr>
              <a:t>, BUFSIZE) {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  <a:ea typeface="ＭＳ Ｐゴシック" pitchFamily="-112" charset="-128"/>
              </a:rPr>
              <a:t>		process(</a:t>
            </a:r>
            <a:r>
              <a:rPr lang="en-US" sz="1400" dirty="0" err="1">
                <a:latin typeface="+mj-lt"/>
                <a:ea typeface="ＭＳ Ｐゴシック" pitchFamily="-112" charset="-128"/>
              </a:rPr>
              <a:t>cleartext</a:t>
            </a:r>
            <a:r>
              <a:rPr lang="en-US" sz="1400" dirty="0">
                <a:latin typeface="+mj-lt"/>
                <a:ea typeface="ＭＳ Ｐゴシック" pitchFamily="-112" charset="-128"/>
              </a:rPr>
              <a:t>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  <a:ea typeface="ＭＳ Ｐゴシック" pitchFamily="-112" charset="-128"/>
              </a:rPr>
              <a:t>		</a:t>
            </a:r>
            <a:r>
              <a:rPr lang="en-US" sz="1400" dirty="0" err="1">
                <a:latin typeface="+mj-lt"/>
                <a:ea typeface="ＭＳ Ｐゴシック" pitchFamily="-112" charset="-128"/>
              </a:rPr>
              <a:t>scrub_memory</a:t>
            </a:r>
            <a:r>
              <a:rPr lang="en-US" sz="1400" dirty="0">
                <a:latin typeface="+mj-lt"/>
                <a:ea typeface="ＭＳ Ｐゴシック" pitchFamily="-112" charset="-128"/>
              </a:rPr>
              <a:t>(</a:t>
            </a:r>
            <a:r>
              <a:rPr lang="en-US" sz="1400" dirty="0" err="1">
                <a:latin typeface="+mj-lt"/>
                <a:ea typeface="ＭＳ Ｐゴシック" pitchFamily="-112" charset="-128"/>
              </a:rPr>
              <a:t>cleartext</a:t>
            </a:r>
            <a:r>
              <a:rPr lang="en-US" sz="1400" dirty="0">
                <a:latin typeface="+mj-lt"/>
                <a:ea typeface="ＭＳ Ｐゴシック" pitchFamily="-112" charset="-128"/>
              </a:rPr>
              <a:t>, BUFSIZE);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  <a:ea typeface="ＭＳ Ｐゴシック" pitchFamily="-112" charset="-128"/>
              </a:rPr>
              <a:t>	}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  <a:ea typeface="ＭＳ Ｐゴシック" pitchFamily="-112" charset="-128"/>
              </a:rPr>
              <a:t>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411266" y="1982391"/>
            <a:ext cx="3364260" cy="33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/>
          <a:lstStyle/>
          <a:p>
            <a:pPr marL="342647" indent="-342647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Arial" pitchFamily="34" charset="0"/>
              <a:buChar char="•"/>
              <a:defRPr/>
            </a:pPr>
            <a:r>
              <a:rPr lang="en-US" sz="1400" kern="0" dirty="0">
                <a:latin typeface="+mj-lt"/>
                <a:ea typeface="ＭＳ Ｐゴシック" pitchFamily="-112" charset="-128"/>
                <a:cs typeface="ＭＳ Ｐゴシック" pitchFamily="-112" charset="-128"/>
              </a:rPr>
              <a:t>r</a:t>
            </a:r>
            <a:r>
              <a:rPr lang="en-US" sz="1400" kern="0" dirty="0" err="1">
                <a:latin typeface="+mj-lt"/>
                <a:ea typeface="ＭＳ Ｐゴシック" pitchFamily="-112" charset="-128"/>
                <a:cs typeface="ＭＳ Ｐゴシック" pitchFamily="-112" charset="-128"/>
              </a:rPr>
              <a:t>ealloc</a:t>
            </a:r>
            <a:r>
              <a:rPr lang="en-US" sz="1400" kern="0" dirty="0">
                <a:latin typeface="+mj-lt"/>
                <a:ea typeface="ＭＳ Ｐゴシック" pitchFamily="-112" charset="-128"/>
                <a:cs typeface="ＭＳ Ｐゴシック" pitchFamily="-112" charset="-128"/>
              </a:rPr>
              <a:t>() can internally copy the contents of old memory block into a new and larger block</a:t>
            </a:r>
          </a:p>
          <a:p>
            <a:pPr marL="342647" indent="-342647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Arial" pitchFamily="34" charset="0"/>
              <a:buChar char="•"/>
              <a:defRPr/>
            </a:pPr>
            <a:r>
              <a:rPr lang="en-US" sz="1400" kern="0" dirty="0">
                <a:latin typeface="+mj-lt"/>
                <a:ea typeface="ＭＳ Ｐゴシック" pitchFamily="-112" charset="-128"/>
                <a:cs typeface="ＭＳ Ｐゴシック" pitchFamily="-112" charset="-128"/>
              </a:rPr>
              <a:t>The original secret data may still be in memory, but inaccessible by program </a:t>
            </a:r>
          </a:p>
        </p:txBody>
      </p:sp>
    </p:spTree>
    <p:extLst>
      <p:ext uri="{BB962C8B-B14F-4D97-AF65-F5344CB8AC3E}">
        <p14:creationId xmlns:p14="http://schemas.microsoft.com/office/powerpoint/2010/main" val="25871924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Logging and Debugging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500063" y="1821657"/>
            <a:ext cx="8228707" cy="4074170"/>
          </a:xfrm>
        </p:spPr>
        <p:txBody>
          <a:bodyPr>
            <a:normAutofit lnSpcReduction="10000"/>
          </a:bodyPr>
          <a:lstStyle/>
          <a:p>
            <a:r>
              <a:rPr lang="en-US" altLang="en-US" sz="1400">
                <a:latin typeface="Garamond" pitchFamily="18" charset="0"/>
              </a:rPr>
              <a:t>Using a centralized logging framework, e.g. log4j</a:t>
            </a:r>
          </a:p>
          <a:p>
            <a:r>
              <a:rPr lang="en-US" altLang="en-US" sz="1400">
                <a:latin typeface="Garamond" pitchFamily="18" charset="0"/>
              </a:rPr>
              <a:t>Avoid ad hoc logging through System.out and System.err</a:t>
            </a:r>
          </a:p>
          <a:p>
            <a:r>
              <a:rPr lang="en-US" altLang="en-US" sz="1400">
                <a:latin typeface="Garamond" pitchFamily="18" charset="0"/>
              </a:rPr>
              <a:t>Include time stamps</a:t>
            </a:r>
          </a:p>
          <a:p>
            <a:r>
              <a:rPr lang="en-US" altLang="en-US" sz="1400">
                <a:latin typeface="Garamond" pitchFamily="18" charset="0"/>
              </a:rPr>
              <a:t>Sanitize information to be logged (prevent log poisoning)</a:t>
            </a:r>
          </a:p>
          <a:p>
            <a:r>
              <a:rPr lang="en-US" altLang="en-US" sz="1400">
                <a:latin typeface="Garamond" pitchFamily="18" charset="0"/>
              </a:rPr>
              <a:t>Log every important action</a:t>
            </a:r>
          </a:p>
          <a:p>
            <a:pPr lvl="1"/>
            <a:r>
              <a:rPr lang="en-US" altLang="en-US" sz="1000">
                <a:latin typeface="Garamond" pitchFamily="18" charset="0"/>
              </a:rPr>
              <a:t>Administration commands</a:t>
            </a:r>
          </a:p>
          <a:p>
            <a:pPr lvl="1"/>
            <a:r>
              <a:rPr lang="en-US" altLang="en-US" sz="1000">
                <a:latin typeface="Garamond" pitchFamily="18" charset="0"/>
              </a:rPr>
              <a:t>Network communication</a:t>
            </a:r>
          </a:p>
          <a:p>
            <a:pPr lvl="1"/>
            <a:r>
              <a:rPr lang="en-US" altLang="en-US" sz="1000">
                <a:latin typeface="Garamond" pitchFamily="18" charset="0"/>
              </a:rPr>
              <a:t>Authentication attempts</a:t>
            </a:r>
          </a:p>
          <a:p>
            <a:pPr lvl="1"/>
            <a:r>
              <a:rPr lang="en-US" altLang="en-US" sz="1000">
                <a:latin typeface="Garamond" pitchFamily="18" charset="0"/>
              </a:rPr>
              <a:t>Modification of ownership of objects</a:t>
            </a:r>
          </a:p>
          <a:p>
            <a:pPr lvl="1"/>
            <a:r>
              <a:rPr lang="en-US" altLang="en-US" sz="1000">
                <a:latin typeface="Garamond" pitchFamily="18" charset="0"/>
              </a:rPr>
              <a:t>Log account creation</a:t>
            </a:r>
          </a:p>
          <a:p>
            <a:pPr lvl="1"/>
            <a:r>
              <a:rPr lang="en-US" altLang="en-US" sz="1000">
                <a:latin typeface="Garamond" pitchFamily="18" charset="0"/>
              </a:rPr>
              <a:t>Password reset requests</a:t>
            </a:r>
          </a:p>
          <a:p>
            <a:pPr lvl="1"/>
            <a:r>
              <a:rPr lang="en-US" altLang="en-US" sz="1000">
                <a:latin typeface="Garamond" pitchFamily="18" charset="0"/>
              </a:rPr>
              <a:t>Purchases</a:t>
            </a:r>
          </a:p>
          <a:p>
            <a:pPr lvl="1"/>
            <a:r>
              <a:rPr lang="en-US" altLang="en-US" sz="1000">
                <a:latin typeface="Garamond" pitchFamily="18" charset="0"/>
              </a:rPr>
              <a:t>sales,</a:t>
            </a:r>
          </a:p>
          <a:p>
            <a:pPr lvl="1"/>
            <a:r>
              <a:rPr lang="en-US" altLang="en-US" sz="1000">
                <a:latin typeface="Garamond" pitchFamily="18" charset="0"/>
              </a:rPr>
              <a:t>Paid download</a:t>
            </a:r>
          </a:p>
          <a:p>
            <a:pPr lvl="1"/>
            <a:r>
              <a:rPr lang="en-US" altLang="en-US" sz="1000">
                <a:latin typeface="Garamond" pitchFamily="18" charset="0"/>
              </a:rPr>
              <a:t>Other application event in which something of value changed hands</a:t>
            </a:r>
          </a:p>
          <a:p>
            <a:r>
              <a:rPr lang="en-US" altLang="en-US" sz="1400">
                <a:latin typeface="Garamond" pitchFamily="18" charset="0"/>
              </a:rPr>
              <a:t>Include sufficient details but no sensitive information</a:t>
            </a:r>
          </a:p>
          <a:p>
            <a:r>
              <a:rPr lang="en-US" altLang="en-US" sz="1400">
                <a:latin typeface="Garamond" pitchFamily="18" charset="0"/>
              </a:rPr>
              <a:t>Failures are often as important as successes</a:t>
            </a:r>
          </a:p>
          <a:p>
            <a:r>
              <a:rPr lang="en-US" altLang="en-US" sz="1400">
                <a:latin typeface="Garamond" pitchFamily="18" charset="0"/>
              </a:rPr>
              <a:t>Keep debugging aids and back-door access code out of production</a:t>
            </a:r>
          </a:p>
          <a:p>
            <a:r>
              <a:rPr lang="en-US" altLang="en-US" sz="1400">
                <a:latin typeface="Garamond" pitchFamily="18" charset="0"/>
              </a:rPr>
              <a:t>Cline out back up files</a:t>
            </a:r>
          </a:p>
          <a:p>
            <a:r>
              <a:rPr lang="en-US" altLang="en-US" sz="1400">
                <a:latin typeface="Garamond" pitchFamily="18" charset="0"/>
              </a:rPr>
              <a:t>Do not tolerate easter eggs</a:t>
            </a:r>
          </a:p>
          <a:p>
            <a:pPr lvl="1"/>
            <a:endParaRPr lang="en-US" altLang="en-US" sz="1000">
              <a:latin typeface="Garamond" pitchFamily="18" charset="0"/>
            </a:endParaRPr>
          </a:p>
          <a:p>
            <a:endParaRPr lang="en-US" altLang="en-US" sz="140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9295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500062" y="375047"/>
            <a:ext cx="8229824" cy="1143000"/>
          </a:xfrm>
        </p:spPr>
        <p:txBody>
          <a:bodyPr/>
          <a:lstStyle/>
          <a:p>
            <a:r>
              <a:rPr lang="en-US" altLang="en-US" sz="3400"/>
              <a:t>A7: Missing functional level access control</a:t>
            </a:r>
          </a:p>
        </p:txBody>
      </p:sp>
      <p:sp>
        <p:nvSpPr>
          <p:cNvPr id="59395" name="Text Placeholder 2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87875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Preventing broken authentication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28687" y="2250281"/>
          <a:ext cx="7179468" cy="3751587"/>
        </p:xfrm>
        <a:graphic>
          <a:graphicData uri="http://schemas.openxmlformats.org/drawingml/2006/table">
            <a:tbl>
              <a:tblPr/>
              <a:tblGrid>
                <a:gridCol w="1794867"/>
                <a:gridCol w="1794867"/>
                <a:gridCol w="1794867"/>
                <a:gridCol w="1794867"/>
              </a:tblGrid>
              <a:tr h="979946"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Option rendered</a:t>
                      </a:r>
                    </a:p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(menu item)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Form of manipulation rendered  (bill pay form)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Action  performed (committing fund transfer)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55608"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Subject (billchu@bank.com)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Before displaying billchu, make sure billchu is the subject logged in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Before displaying the bill pay form for billchu, make sure billchu is the subject logged in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Before committing fund transfer, make sure that billchu is the subject logged in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923025"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Object</a:t>
                      </a:r>
                    </a:p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(account 123)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Before displaying account 123, make sure it belongs to billchu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Before displaying the bill pay form for account 123, make sure that it belogns to billchu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Before committing fund transfer, make sure that account 123 belongs to billchu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1093008"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Action</a:t>
                      </a:r>
                    </a:p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(bill pay)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Before displaying the bill pay button, make sure that billchu is authorized to perform bill pay on account 123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Whenever bill pay form is displayed for account 123, make sure the account is for the subject logged 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>
                      <a:lvl1pPr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39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33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algn="l" defTabSz="64928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649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6492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N W3" charset="-128"/>
                          <a:sym typeface="Gill Sans" charset="0"/>
                        </a:rPr>
                        <a:t>Before committing fund transfer, make sure that billchu is authorized to perform bill pay function for acount 123</a:t>
                      </a:r>
                    </a:p>
                  </a:txBody>
                  <a:tcPr marL="64294" marR="64294" marT="32154" marB="321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9534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hape 95"/>
          <p:cNvSpPr>
            <a:spLocks noGrp="1"/>
          </p:cNvSpPr>
          <p:nvPr>
            <p:ph type="title"/>
          </p:nvPr>
        </p:nvSpPr>
        <p:spPr>
          <a:xfrm>
            <a:off x="457647" y="642938"/>
            <a:ext cx="8228707" cy="774650"/>
          </a:xfrm>
        </p:spPr>
        <p:txBody>
          <a:bodyPr/>
          <a:lstStyle/>
          <a:p>
            <a:r>
              <a:rPr lang="en-US" altLang="en-US" sz="3400"/>
              <a:t>Access control anti-patterns</a:t>
            </a:r>
          </a:p>
        </p:txBody>
      </p:sp>
      <p:sp>
        <p:nvSpPr>
          <p:cNvPr id="131074" name="Shape 96"/>
          <p:cNvSpPr>
            <a:spLocks noGrp="1"/>
          </p:cNvSpPr>
          <p:nvPr>
            <p:ph type="body" idx="1"/>
          </p:nvPr>
        </p:nvSpPr>
        <p:spPr>
          <a:xfrm>
            <a:off x="446484" y="1660922"/>
            <a:ext cx="8228707" cy="4967139"/>
          </a:xfrm>
        </p:spPr>
        <p:txBody>
          <a:bodyPr/>
          <a:lstStyle/>
          <a:p>
            <a:pPr>
              <a:defRPr/>
            </a:pPr>
            <a:r>
              <a:rPr lang="en-US" altLang="en-US" sz="2000" dirty="0">
                <a:latin typeface="+mj-lt"/>
              </a:rPr>
              <a:t>Hard-coded role checks in application code</a:t>
            </a:r>
          </a:p>
          <a:p>
            <a:pPr>
              <a:defRPr/>
            </a:pPr>
            <a:r>
              <a:rPr lang="en-US" altLang="en-US" sz="2000" dirty="0">
                <a:latin typeface="+mj-lt"/>
              </a:rPr>
              <a:t>Lack of centralized access control logic</a:t>
            </a:r>
          </a:p>
          <a:p>
            <a:pPr>
              <a:defRPr/>
            </a:pPr>
            <a:r>
              <a:rPr lang="en-US" altLang="en-US" sz="2000" dirty="0">
                <a:latin typeface="+mj-lt"/>
              </a:rPr>
              <a:t>Untrusted data driving access control decisions</a:t>
            </a:r>
          </a:p>
          <a:p>
            <a:pPr>
              <a:defRPr/>
            </a:pPr>
            <a:r>
              <a:rPr lang="en-US" altLang="en-US" sz="2000" dirty="0">
                <a:latin typeface="+mj-lt"/>
              </a:rPr>
              <a:t>Access control that is “open by default”</a:t>
            </a:r>
          </a:p>
          <a:p>
            <a:pPr>
              <a:defRPr/>
            </a:pPr>
            <a:r>
              <a:rPr lang="en-US" altLang="en-US" sz="2000" dirty="0">
                <a:latin typeface="+mj-lt"/>
              </a:rPr>
              <a:t>Lack of addressing horizontal access control in a standardized way (if at all)</a:t>
            </a:r>
          </a:p>
          <a:p>
            <a:pPr>
              <a:defRPr/>
            </a:pPr>
            <a:r>
              <a:rPr lang="en-US" altLang="en-US" sz="2000" dirty="0">
                <a:latin typeface="+mj-lt"/>
              </a:rPr>
              <a:t>Access control logic that needs to be manually added to every endpoint in code</a:t>
            </a:r>
          </a:p>
          <a:p>
            <a:pPr>
              <a:defRPr/>
            </a:pPr>
            <a:r>
              <a:rPr lang="en-US" altLang="en-US" sz="2000" dirty="0">
                <a:latin typeface="+mj-lt"/>
              </a:rPr>
              <a:t>Access control that is sticky per session</a:t>
            </a:r>
          </a:p>
          <a:p>
            <a:pPr>
              <a:defRPr/>
            </a:pPr>
            <a:r>
              <a:rPr lang="en-US" altLang="en-US" sz="2000" dirty="0">
                <a:latin typeface="+mj-lt"/>
              </a:rPr>
              <a:t>Access control that requires per-user policy</a:t>
            </a:r>
          </a:p>
        </p:txBody>
      </p:sp>
    </p:spTree>
    <p:extLst>
      <p:ext uri="{BB962C8B-B14F-4D97-AF65-F5344CB8AC3E}">
        <p14:creationId xmlns:p14="http://schemas.microsoft.com/office/powerpoint/2010/main" val="1986632427"/>
      </p:ext>
    </p:extLst>
  </p:cSld>
  <p:clrMapOvr>
    <a:masterClrMapping/>
  </p:clrMapOvr>
  <p:transition spd="slow">
    <p:cut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hape 101"/>
          <p:cNvSpPr>
            <a:spLocks noGrp="1"/>
          </p:cNvSpPr>
          <p:nvPr>
            <p:ph type="title"/>
          </p:nvPr>
        </p:nvSpPr>
        <p:spPr>
          <a:xfrm>
            <a:off x="446484" y="910829"/>
            <a:ext cx="8228707" cy="721072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Access control best practices</a:t>
            </a:r>
          </a:p>
        </p:txBody>
      </p:sp>
      <p:sp>
        <p:nvSpPr>
          <p:cNvPr id="132098" name="Shape 102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>
              <a:defRPr/>
            </a:pPr>
            <a:r>
              <a:rPr lang="en-US" altLang="en-US" sz="1500" dirty="0">
                <a:latin typeface="+mj-lt"/>
              </a:rPr>
              <a:t>Build a centralized </a:t>
            </a:r>
            <a:r>
              <a:rPr lang="en-US" altLang="en-US" sz="1500" dirty="0" err="1">
                <a:latin typeface="+mj-lt"/>
              </a:rPr>
              <a:t>AuthZ</a:t>
            </a:r>
            <a:r>
              <a:rPr lang="en-US" altLang="en-US" sz="1500" dirty="0">
                <a:latin typeface="+mj-lt"/>
              </a:rPr>
              <a:t> (authentication+ authorization) mechanism</a:t>
            </a:r>
          </a:p>
          <a:p>
            <a:pPr>
              <a:defRPr/>
            </a:pPr>
            <a:r>
              <a:rPr lang="en-US" altLang="en-US" sz="1500" dirty="0">
                <a:latin typeface="+mj-lt"/>
              </a:rPr>
              <a:t>Code to the ACTIVITY, not the role</a:t>
            </a:r>
          </a:p>
          <a:p>
            <a:pPr>
              <a:defRPr/>
            </a:pPr>
            <a:r>
              <a:rPr lang="en-US" altLang="en-US" sz="1500" dirty="0">
                <a:latin typeface="+mj-lt"/>
              </a:rPr>
              <a:t>Design </a:t>
            </a:r>
            <a:r>
              <a:rPr lang="en-US" altLang="en-US" sz="1500" dirty="0" err="1">
                <a:latin typeface="+mj-lt"/>
              </a:rPr>
              <a:t>AuthZ</a:t>
            </a:r>
            <a:r>
              <a:rPr lang="en-US" altLang="en-US" sz="1500" dirty="0">
                <a:latin typeface="+mj-lt"/>
              </a:rPr>
              <a:t> as a filter</a:t>
            </a:r>
          </a:p>
          <a:p>
            <a:pPr>
              <a:defRPr/>
            </a:pPr>
            <a:r>
              <a:rPr lang="en-US" altLang="en-US" sz="1500" dirty="0">
                <a:latin typeface="+mj-lt"/>
              </a:rPr>
              <a:t>Deny by default, fail securely</a:t>
            </a:r>
          </a:p>
          <a:p>
            <a:pPr>
              <a:defRPr/>
            </a:pPr>
            <a:r>
              <a:rPr lang="en-US" altLang="en-US" sz="1500" dirty="0">
                <a:latin typeface="+mj-lt"/>
              </a:rPr>
              <a:t>Server-side trusted data should drive </a:t>
            </a:r>
            <a:r>
              <a:rPr lang="en-US" altLang="en-US" sz="1500" dirty="0" err="1">
                <a:latin typeface="+mj-lt"/>
              </a:rPr>
              <a:t>AuthZ</a:t>
            </a:r>
            <a:endParaRPr lang="en-US" altLang="en-US" sz="1500" dirty="0">
              <a:latin typeface="+mj-lt"/>
            </a:endParaRPr>
          </a:p>
          <a:p>
            <a:pPr>
              <a:defRPr/>
            </a:pPr>
            <a:r>
              <a:rPr lang="en-US" altLang="en-US" sz="1500" dirty="0">
                <a:latin typeface="+mj-lt"/>
              </a:rPr>
              <a:t>Be able to change entitlements in real time</a:t>
            </a:r>
          </a:p>
          <a:p>
            <a:pPr>
              <a:defRPr/>
            </a:pPr>
            <a:r>
              <a:rPr lang="en-US" altLang="en-US" sz="1500" dirty="0">
                <a:latin typeface="+mj-lt"/>
              </a:rPr>
              <a:t>Design standardized data contextual </a:t>
            </a:r>
            <a:r>
              <a:rPr lang="en-US" altLang="en-US" sz="1500" dirty="0" err="1">
                <a:latin typeface="+mj-lt"/>
              </a:rPr>
              <a:t>AuthZ</a:t>
            </a:r>
            <a:endParaRPr lang="en-US" altLang="en-US" sz="1500" dirty="0">
              <a:latin typeface="+mj-lt"/>
            </a:endParaRPr>
          </a:p>
          <a:p>
            <a:pPr>
              <a:defRPr/>
            </a:pPr>
            <a:r>
              <a:rPr lang="en-US" altLang="en-US" sz="1500" dirty="0">
                <a:latin typeface="+mj-lt"/>
              </a:rPr>
              <a:t>Build grouping for users and permissions</a:t>
            </a:r>
          </a:p>
        </p:txBody>
      </p:sp>
    </p:spTree>
    <p:extLst>
      <p:ext uri="{BB962C8B-B14F-4D97-AF65-F5344CB8AC3E}">
        <p14:creationId xmlns:p14="http://schemas.microsoft.com/office/powerpoint/2010/main" val="1505462418"/>
      </p:ext>
    </p:extLst>
  </p:cSld>
  <p:clrMapOvr>
    <a:masterClrMapping/>
  </p:clrMapOvr>
  <p:transition spd="slow">
    <p:cut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457647" y="857250"/>
            <a:ext cx="8228707" cy="560338"/>
          </a:xfrm>
        </p:spPr>
        <p:txBody>
          <a:bodyPr>
            <a:normAutofit fontScale="90000"/>
          </a:bodyPr>
          <a:lstStyle/>
          <a:p>
            <a:r>
              <a:rPr lang="en-US" altLang="en-US" sz="2500" b="1"/>
              <a:t>Don’t hard code roles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200" dirty="0">
                <a:latin typeface="+mj-lt"/>
              </a:rPr>
              <a:t>if (</a:t>
            </a:r>
            <a:r>
              <a:rPr lang="en-US" sz="2200" dirty="0" err="1">
                <a:latin typeface="+mj-lt"/>
              </a:rPr>
              <a:t>user.isRole</a:t>
            </a:r>
            <a:r>
              <a:rPr lang="en-US" sz="2200" dirty="0">
                <a:latin typeface="+mj-lt"/>
              </a:rPr>
              <a:t>(“JEDI”) ||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+mj-lt"/>
              </a:rPr>
              <a:t>     </a:t>
            </a:r>
            <a:r>
              <a:rPr lang="en-US" sz="2200" dirty="0" err="1">
                <a:latin typeface="+mj-lt"/>
              </a:rPr>
              <a:t>user.isRole</a:t>
            </a:r>
            <a:r>
              <a:rPr lang="en-US" sz="2200" dirty="0">
                <a:latin typeface="+mj-lt"/>
              </a:rPr>
              <a:t>(“PADWAN”) ||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+mj-lt"/>
              </a:rPr>
              <a:t>     </a:t>
            </a:r>
            <a:r>
              <a:rPr lang="en-US" sz="2200" dirty="0" err="1">
                <a:latin typeface="+mj-lt"/>
              </a:rPr>
              <a:t>user.isRole</a:t>
            </a:r>
            <a:r>
              <a:rPr lang="en-US" sz="2200" dirty="0">
                <a:latin typeface="+mj-lt"/>
              </a:rPr>
              <a:t>(“SITH_LORD”)||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+mj-lt"/>
              </a:rPr>
              <a:t>     </a:t>
            </a:r>
            <a:r>
              <a:rPr lang="en-US" sz="2200" dirty="0" err="1">
                <a:latin typeface="+mj-lt"/>
              </a:rPr>
              <a:t>user.isRole</a:t>
            </a:r>
            <a:r>
              <a:rPr lang="en-US" sz="2200" dirty="0">
                <a:latin typeface="+mj-lt"/>
              </a:rPr>
              <a:t>(“JEDI_KILLING_CYBORG”)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+mj-lt"/>
              </a:rPr>
              <a:t>){ 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+mj-lt"/>
              </a:rPr>
              <a:t>	log.info(“You may use a </a:t>
            </a:r>
            <a:r>
              <a:rPr lang="en-US" sz="2200" dirty="0" err="1">
                <a:latin typeface="+mj-lt"/>
              </a:rPr>
              <a:t>lightsaber</a:t>
            </a:r>
            <a:r>
              <a:rPr lang="en-US" sz="2200" dirty="0">
                <a:latin typeface="+mj-lt"/>
              </a:rPr>
              <a:t> ring”);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+mj-lt"/>
              </a:rPr>
              <a:t>}  else {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+mj-lt"/>
              </a:rPr>
              <a:t>	log.info(“</a:t>
            </a:r>
            <a:r>
              <a:rPr lang="en-US" sz="2200" dirty="0" err="1">
                <a:latin typeface="+mj-lt"/>
              </a:rPr>
              <a:t>Lightsaber</a:t>
            </a:r>
            <a:r>
              <a:rPr lang="en-US" sz="2200" dirty="0">
                <a:latin typeface="+mj-lt"/>
              </a:rPr>
              <a:t> rings are for </a:t>
            </a:r>
            <a:r>
              <a:rPr lang="en-US" sz="2200" dirty="0" err="1">
                <a:latin typeface="+mj-lt"/>
              </a:rPr>
              <a:t>schartz</a:t>
            </a:r>
            <a:r>
              <a:rPr lang="en-US" sz="2200" dirty="0">
                <a:latin typeface="+mj-lt"/>
              </a:rPr>
              <a:t> masters.”);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+mj-l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112579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>
          <a:xfrm>
            <a:off x="446484" y="857250"/>
            <a:ext cx="8229824" cy="828229"/>
          </a:xfrm>
        </p:spPr>
        <p:txBody>
          <a:bodyPr/>
          <a:lstStyle/>
          <a:p>
            <a:r>
              <a:rPr lang="en-US" altLang="en-US" smtClean="0"/>
              <a:t>Use capabilities (Apache Shiro)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 smtClean="0">
                <a:latin typeface="+mj-lt"/>
              </a:rPr>
              <a:t> </a:t>
            </a:r>
          </a:p>
          <a:p>
            <a:pPr marL="0" indent="0">
              <a:buNone/>
              <a:defRPr/>
            </a:pPr>
            <a:r>
              <a:rPr lang="en-US" dirty="0">
                <a:latin typeface="+mj-lt"/>
              </a:rPr>
              <a:t>i</a:t>
            </a:r>
            <a:r>
              <a:rPr lang="en-US" dirty="0" smtClean="0">
                <a:latin typeface="+mj-lt"/>
              </a:rPr>
              <a:t>f ( </a:t>
            </a:r>
            <a:r>
              <a:rPr lang="en-US" dirty="0" err="1" smtClean="0">
                <a:latin typeface="+mj-lt"/>
              </a:rPr>
              <a:t>currentUser.isPermitted</a:t>
            </a:r>
            <a:r>
              <a:rPr lang="en-US" dirty="0" smtClean="0">
                <a:latin typeface="+mj-lt"/>
              </a:rPr>
              <a:t>(“</a:t>
            </a:r>
            <a:r>
              <a:rPr lang="en-US" dirty="0" err="1" smtClean="0">
                <a:latin typeface="+mj-lt"/>
              </a:rPr>
              <a:t>lightsaber:wield</a:t>
            </a:r>
            <a:r>
              <a:rPr lang="en-US" dirty="0" smtClean="0">
                <a:latin typeface="+mj-lt"/>
              </a:rPr>
              <a:t>”)){</a:t>
            </a:r>
          </a:p>
          <a:p>
            <a:pPr marL="0" indent="0">
              <a:buNone/>
              <a:defRPr/>
            </a:pPr>
            <a:r>
              <a:rPr lang="en-US" dirty="0">
                <a:latin typeface="+mj-lt"/>
              </a:rPr>
              <a:t>	</a:t>
            </a:r>
            <a:r>
              <a:rPr lang="en-US" sz="2500" dirty="0">
                <a:latin typeface="+mj-lt"/>
              </a:rPr>
              <a:t>log.info(“You may use a </a:t>
            </a:r>
            <a:r>
              <a:rPr lang="en-US" sz="2500" dirty="0" err="1">
                <a:latin typeface="+mj-lt"/>
              </a:rPr>
              <a:t>lightsaber</a:t>
            </a:r>
            <a:r>
              <a:rPr lang="en-US" sz="2500" dirty="0">
                <a:latin typeface="+mj-lt"/>
              </a:rPr>
              <a:t> ring”);</a:t>
            </a:r>
          </a:p>
          <a:p>
            <a:pPr marL="0" indent="0">
              <a:buNone/>
              <a:defRPr/>
            </a:pPr>
            <a:r>
              <a:rPr lang="en-US" sz="2500" dirty="0">
                <a:latin typeface="+mj-lt"/>
              </a:rPr>
              <a:t>}  else {</a:t>
            </a:r>
          </a:p>
          <a:p>
            <a:pPr marL="0" indent="0">
              <a:buNone/>
              <a:defRPr/>
            </a:pPr>
            <a:r>
              <a:rPr lang="en-US" sz="2500" dirty="0">
                <a:latin typeface="+mj-lt"/>
              </a:rPr>
              <a:t>	log.info(“</a:t>
            </a:r>
            <a:r>
              <a:rPr lang="en-US" sz="2500" dirty="0" err="1">
                <a:latin typeface="+mj-lt"/>
              </a:rPr>
              <a:t>Lightsaber</a:t>
            </a:r>
            <a:r>
              <a:rPr lang="en-US" sz="2500" dirty="0">
                <a:latin typeface="+mj-lt"/>
              </a:rPr>
              <a:t> rings are for </a:t>
            </a:r>
            <a:r>
              <a:rPr lang="en-US" sz="2500" dirty="0" err="1">
                <a:latin typeface="+mj-lt"/>
              </a:rPr>
              <a:t>schartz</a:t>
            </a:r>
            <a:r>
              <a:rPr lang="en-US" sz="2500" dirty="0">
                <a:latin typeface="+mj-lt"/>
              </a:rPr>
              <a:t> masters.”);</a:t>
            </a:r>
          </a:p>
          <a:p>
            <a:pPr marL="0" indent="0">
              <a:buNone/>
              <a:defRPr/>
            </a:pPr>
            <a:r>
              <a:rPr lang="en-US" sz="2500" dirty="0">
                <a:latin typeface="+mj-lt"/>
              </a:rPr>
              <a:t>}</a:t>
            </a:r>
          </a:p>
          <a:p>
            <a:pPr marL="0" indent="0">
              <a:buNone/>
              <a:defRPr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296070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Shape 60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The problem: web application needs to secure access to a specific object</a:t>
            </a:r>
          </a:p>
          <a:p>
            <a:pPr>
              <a:defRPr/>
            </a:pPr>
            <a:endParaRPr lang="en-US" altLang="en-US" sz="20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The solution:</a:t>
            </a:r>
          </a:p>
          <a:p>
            <a:pPr>
              <a:defRPr/>
            </a:pPr>
            <a:endParaRPr lang="en-US" altLang="en-US" sz="20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 dirty="0" err="1">
                <a:latin typeface="+mj-lt"/>
              </a:rPr>
              <a:t>int</a:t>
            </a:r>
            <a:r>
              <a:rPr lang="en-US" altLang="en-US" sz="2000" dirty="0">
                <a:latin typeface="+mj-lt"/>
              </a:rPr>
              <a:t> </a:t>
            </a:r>
            <a:r>
              <a:rPr lang="en-US" altLang="en-US" sz="2000" dirty="0" err="1">
                <a:latin typeface="+mj-lt"/>
              </a:rPr>
              <a:t>innebagoId</a:t>
            </a:r>
            <a:r>
              <a:rPr lang="en-US" altLang="en-US" sz="2000" dirty="0">
                <a:latin typeface="+mj-lt"/>
              </a:rPr>
              <a:t> = </a:t>
            </a:r>
            <a:r>
              <a:rPr lang="en-US" altLang="en-US" sz="2000" dirty="0" err="1">
                <a:latin typeface="+mj-lt"/>
              </a:rPr>
              <a:t>request.getInt</a:t>
            </a:r>
            <a:r>
              <a:rPr lang="en-US" altLang="en-US" sz="2000" dirty="0">
                <a:latin typeface="+mj-lt"/>
              </a:rPr>
              <a:t>(“</a:t>
            </a:r>
            <a:r>
              <a:rPr lang="en-US" altLang="en-US" sz="2000" dirty="0" err="1">
                <a:latin typeface="+mj-lt"/>
              </a:rPr>
              <a:t>winnebago_id</a:t>
            </a:r>
            <a:r>
              <a:rPr lang="en-US" altLang="en-US" sz="2000" dirty="0">
                <a:latin typeface="+mj-lt"/>
              </a:rPr>
              <a:t>”);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if (</a:t>
            </a:r>
            <a:r>
              <a:rPr lang="en-US" altLang="en-US" sz="2000" dirty="0" err="1">
                <a:latin typeface="+mj-lt"/>
              </a:rPr>
              <a:t>currentUser.isPermitted</a:t>
            </a:r>
            <a:r>
              <a:rPr lang="en-US" altLang="en-US" sz="2000" dirty="0">
                <a:latin typeface="+mj-lt"/>
              </a:rPr>
              <a:t>(“</a:t>
            </a:r>
            <a:r>
              <a:rPr lang="en-US" altLang="en-US" sz="2000" dirty="0" err="1">
                <a:latin typeface="+mj-lt"/>
              </a:rPr>
              <a:t>winnebago:drive</a:t>
            </a:r>
            <a:r>
              <a:rPr lang="en-US" altLang="en-US" sz="2000" dirty="0">
                <a:latin typeface="+mj-lt"/>
              </a:rPr>
              <a:t>:” + </a:t>
            </a:r>
            <a:r>
              <a:rPr lang="en-US" altLang="en-US" sz="2000" dirty="0" err="1">
                <a:latin typeface="+mj-lt"/>
              </a:rPr>
              <a:t>winnebagoId</a:t>
            </a:r>
            <a:r>
              <a:rPr lang="en-US" altLang="en-US" sz="2000" dirty="0">
                <a:latin typeface="+mj-lt"/>
              </a:rPr>
              <a:t>)) {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	log.info(“You are permitted to ‘drive’ the ‘</a:t>
            </a:r>
            <a:r>
              <a:rPr lang="en-US" altLang="en-US" sz="2000" dirty="0" err="1">
                <a:latin typeface="+mj-lt"/>
              </a:rPr>
              <a:t>innebago</a:t>
            </a:r>
            <a:r>
              <a:rPr lang="en-US" altLang="en-US" sz="2000" dirty="0">
                <a:latin typeface="+mj-lt"/>
              </a:rPr>
              <a:t>’. Here are the keys.”);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} else {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	log.info(“Sorry, you aren’t allowed to drive this </a:t>
            </a:r>
            <a:r>
              <a:rPr lang="en-US" altLang="en-US" sz="2000" dirty="0" err="1">
                <a:latin typeface="+mj-lt"/>
              </a:rPr>
              <a:t>winnebago</a:t>
            </a:r>
            <a:r>
              <a:rPr lang="en-US" altLang="en-US" sz="2000" dirty="0">
                <a:latin typeface="+mj-lt"/>
              </a:rPr>
              <a:t>!”);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 dirty="0">
                <a:latin typeface="+mj-l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45882956"/>
      </p:ext>
    </p:extLst>
  </p:cSld>
  <p:clrMapOvr>
    <a:masterClrMapping/>
  </p:clrMapOvr>
  <p:transition spd="slow">
    <p:cut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446484" y="803672"/>
            <a:ext cx="8229824" cy="774650"/>
          </a:xfrm>
        </p:spPr>
        <p:txBody>
          <a:bodyPr/>
          <a:lstStyle/>
          <a:p>
            <a:r>
              <a:rPr lang="en-US" altLang="en-US" smtClean="0"/>
              <a:t>A8: Cross Site Request Forgery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>
              <a:defRPr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9057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Bit Tunnel Example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5056"/>
            <a:r>
              <a:rPr lang="en-US" altLang="en-US" smtClean="0"/>
              <a:t>What if the user sends “/WEB-INF/</a:t>
            </a:r>
            <a:r>
              <a:rPr lang="en-US" altLang="en-US" u="sng" smtClean="0">
                <a:hlinkClick r:id="rId2"/>
              </a:rPr>
              <a:t>web.xml</a:t>
            </a:r>
            <a:r>
              <a:rPr lang="en-US" altLang="en-US" smtClean="0"/>
              <a:t>”?</a:t>
            </a:r>
          </a:p>
          <a:p>
            <a:pPr marL="625056"/>
            <a:r>
              <a:rPr lang="en-US" altLang="en-US" smtClean="0"/>
              <a:t>What if the user sends “/WEB-INF/src”?</a:t>
            </a:r>
          </a:p>
        </p:txBody>
      </p:sp>
    </p:spTree>
    <p:extLst>
      <p:ext uri="{BB962C8B-B14F-4D97-AF65-F5344CB8AC3E}">
        <p14:creationId xmlns:p14="http://schemas.microsoft.com/office/powerpoint/2010/main" val="13610151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 bldLvl="5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/>
              <a:t>Using  Per page token or Frameworks</a:t>
            </a:r>
          </a:p>
        </p:txBody>
      </p:sp>
      <p:sp>
        <p:nvSpPr>
          <p:cNvPr id="1054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latin typeface="+mj-lt"/>
              </a:rPr>
              <a:t>JSF</a:t>
            </a:r>
          </a:p>
          <a:p>
            <a:pPr>
              <a:defRPr/>
            </a:pPr>
            <a:r>
              <a:rPr lang="en-US" altLang="en-US" dirty="0" smtClean="0">
                <a:latin typeface="+mj-lt"/>
              </a:rPr>
              <a:t>HDIV</a:t>
            </a:r>
          </a:p>
          <a:p>
            <a:pPr>
              <a:defRPr/>
            </a:pPr>
            <a:r>
              <a:rPr lang="en-US" altLang="en-US" dirty="0" smtClean="0">
                <a:latin typeface="+mj-lt"/>
              </a:rPr>
              <a:t>By configuration</a:t>
            </a:r>
          </a:p>
        </p:txBody>
      </p:sp>
    </p:spTree>
    <p:extLst>
      <p:ext uri="{BB962C8B-B14F-4D97-AF65-F5344CB8AC3E}">
        <p14:creationId xmlns:p14="http://schemas.microsoft.com/office/powerpoint/2010/main" val="314778912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>
          <a:xfrm>
            <a:off x="446484" y="750094"/>
            <a:ext cx="8229824" cy="828229"/>
          </a:xfrm>
        </p:spPr>
        <p:txBody>
          <a:bodyPr/>
          <a:lstStyle/>
          <a:p>
            <a:r>
              <a:rPr lang="en-US" altLang="en-US" sz="2800"/>
              <a:t>A9: Using Components with Known vulnerabilities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</a:rPr>
              <a:t>Be informed about the implementation</a:t>
            </a:r>
          </a:p>
          <a:p>
            <a:pPr lvl="1">
              <a:defRPr/>
            </a:pPr>
            <a:r>
              <a:rPr lang="en-US" altLang="en-US" sz="1800" dirty="0">
                <a:latin typeface="+mj-lt"/>
              </a:rPr>
              <a:t>Implementations differ</a:t>
            </a:r>
          </a:p>
          <a:p>
            <a:pPr lvl="1">
              <a:defRPr/>
            </a:pPr>
            <a:r>
              <a:rPr lang="en-US" altLang="en-US" sz="1800" dirty="0">
                <a:latin typeface="+mj-lt"/>
              </a:rPr>
              <a:t>Docs are not always good</a:t>
            </a:r>
          </a:p>
          <a:p>
            <a:pPr lvl="1">
              <a:defRPr/>
            </a:pPr>
            <a:r>
              <a:rPr lang="en-US" altLang="en-US" sz="1800" dirty="0">
                <a:latin typeface="+mj-lt"/>
              </a:rPr>
              <a:t>Understand defaults and hidden assumptions</a:t>
            </a:r>
          </a:p>
          <a:p>
            <a:pPr lvl="1">
              <a:defRPr/>
            </a:pPr>
            <a:r>
              <a:rPr lang="en-US" altLang="en-US" sz="1800" dirty="0">
                <a:latin typeface="+mj-lt"/>
              </a:rPr>
              <a:t>Unit Test your implementation</a:t>
            </a:r>
          </a:p>
          <a:p>
            <a:pPr lvl="1">
              <a:defRPr/>
            </a:pPr>
            <a:r>
              <a:rPr lang="en-US" altLang="en-US" sz="1800" dirty="0">
                <a:latin typeface="+mj-lt"/>
              </a:rPr>
              <a:t>Corporate standards</a:t>
            </a:r>
          </a:p>
          <a:p>
            <a:pPr lvl="1">
              <a:defRPr/>
            </a:pPr>
            <a:r>
              <a:rPr lang="en-US" altLang="en-US" sz="1800" dirty="0">
                <a:latin typeface="+mj-lt"/>
              </a:rPr>
              <a:t>Monitor bugs</a:t>
            </a:r>
          </a:p>
          <a:p>
            <a:pPr lvl="1">
              <a:defRPr/>
            </a:pPr>
            <a:r>
              <a:rPr lang="en-US" altLang="en-US" sz="1800" dirty="0">
                <a:latin typeface="+mj-lt"/>
              </a:rPr>
              <a:t>Be aware that frameworks may force you to upgrade instead of patching up</a:t>
            </a:r>
          </a:p>
        </p:txBody>
      </p:sp>
    </p:spTree>
    <p:extLst>
      <p:ext uri="{BB962C8B-B14F-4D97-AF65-F5344CB8AC3E}">
        <p14:creationId xmlns:p14="http://schemas.microsoft.com/office/powerpoint/2010/main" val="34453667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46484" y="803672"/>
            <a:ext cx="8229824" cy="774650"/>
          </a:xfrm>
        </p:spPr>
        <p:txBody>
          <a:bodyPr/>
          <a:lstStyle/>
          <a:p>
            <a:r>
              <a:rPr lang="en-US" altLang="en-US" sz="3400"/>
              <a:t>A10: Unvalidated redirects and forwards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96713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</a:rPr>
              <a:t>Avoid redirects and forwards if possible</a:t>
            </a:r>
          </a:p>
          <a:p>
            <a:pPr>
              <a:defRPr/>
            </a:pPr>
            <a:r>
              <a:rPr lang="en-US" dirty="0" smtClean="0">
                <a:latin typeface="+mj-lt"/>
              </a:rPr>
              <a:t>Input validation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9689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What is Cross Site Scripting (XSS)?</a:t>
            </a:r>
          </a:p>
          <a:p>
            <a:pPr lvl="1"/>
            <a:r>
              <a:rPr lang="en-US" dirty="0" smtClean="0"/>
              <a:t>Injection of unexpected </a:t>
            </a:r>
            <a:r>
              <a:rPr lang="en-US" dirty="0" err="1" smtClean="0"/>
              <a:t>JavaScripts</a:t>
            </a:r>
            <a:r>
              <a:rPr lang="en-US" dirty="0" smtClean="0"/>
              <a:t> into HTML documents</a:t>
            </a:r>
          </a:p>
          <a:p>
            <a:pPr lvl="1"/>
            <a:r>
              <a:rPr lang="en-US" dirty="0" smtClean="0"/>
              <a:t>Demos</a:t>
            </a:r>
          </a:p>
          <a:p>
            <a:r>
              <a:rPr lang="en-US" dirty="0" smtClean="0"/>
              <a:t>What Damage can XSS do?</a:t>
            </a:r>
          </a:p>
          <a:p>
            <a:r>
              <a:rPr lang="en-US" dirty="0" smtClean="0"/>
              <a:t>How to prevent XSS?</a:t>
            </a:r>
          </a:p>
          <a:p>
            <a:r>
              <a:rPr lang="en-US" dirty="0" smtClean="0"/>
              <a:t>High profile XSS cases</a:t>
            </a:r>
          </a:p>
          <a:p>
            <a:pPr lvl="1"/>
            <a:r>
              <a:rPr lang="en-US" dirty="0" smtClean="0"/>
              <a:t>www.xssed.com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Reconnaissance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=”</a:t>
            </a:r>
            <a:r>
              <a:rPr lang="en-US" u="sng" dirty="0" smtClean="0">
                <a:hlinkClick r:id="rId2"/>
              </a:rPr>
              <a:t>http://site1/photo.jpg</a:t>
            </a:r>
            <a:r>
              <a:rPr lang="en-US" dirty="0" smtClean="0"/>
              <a:t>”&gt;</a:t>
            </a:r>
          </a:p>
          <a:p>
            <a:pPr fontAlgn="base"/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=”</a:t>
            </a:r>
            <a:r>
              <a:rPr lang="en-US" u="sng" dirty="0" smtClean="0">
                <a:hlinkClick r:id="rId2"/>
              </a:rPr>
              <a:t>http://site1/photo.jpg</a:t>
            </a:r>
            <a:r>
              <a:rPr lang="en-US" dirty="0" smtClean="0"/>
              <a:t>” </a:t>
            </a:r>
            <a:r>
              <a:rPr lang="en-US" dirty="0" err="1" smtClean="0"/>
              <a:t>onload</a:t>
            </a:r>
            <a:r>
              <a:rPr lang="en-US" dirty="0" smtClean="0"/>
              <a:t>=”ok()” </a:t>
            </a:r>
            <a:r>
              <a:rPr lang="en-US" dirty="0" err="1" smtClean="0"/>
              <a:t>onerror</a:t>
            </a:r>
            <a:r>
              <a:rPr lang="en-US" dirty="0" smtClean="0"/>
              <a:t>=”err()”&gt;</a:t>
            </a:r>
          </a:p>
          <a:p>
            <a:pPr fontAlgn="base"/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=”</a:t>
            </a:r>
            <a:r>
              <a:rPr lang="en-US" u="sng" dirty="0" smtClean="0">
                <a:hlinkClick r:id="rId3"/>
              </a:rPr>
              <a:t>http://site1/loggedin.jpg</a:t>
            </a:r>
            <a:r>
              <a:rPr lang="en-US" dirty="0" smtClean="0"/>
              <a:t>” </a:t>
            </a:r>
            <a:r>
              <a:rPr lang="en-US" dirty="0" err="1" smtClean="0"/>
              <a:t>onload</a:t>
            </a:r>
            <a:r>
              <a:rPr lang="en-US" dirty="0" smtClean="0"/>
              <a:t>=”</a:t>
            </a:r>
            <a:r>
              <a:rPr lang="en-US" dirty="0" err="1" smtClean="0"/>
              <a:t>loggedin</a:t>
            </a:r>
            <a:r>
              <a:rPr lang="en-US" dirty="0" smtClean="0"/>
              <a:t>()” </a:t>
            </a:r>
            <a:r>
              <a:rPr lang="en-US" dirty="0" err="1" smtClean="0"/>
              <a:t>onerror</a:t>
            </a:r>
            <a:r>
              <a:rPr lang="en-US" dirty="0" smtClean="0"/>
              <a:t>=”</a:t>
            </a:r>
            <a:r>
              <a:rPr lang="en-US" dirty="0" err="1" smtClean="0"/>
              <a:t>notloggedin</a:t>
            </a:r>
            <a:r>
              <a:rPr lang="en-US" dirty="0" smtClean="0"/>
              <a:t>()”&gt;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Penetrating firewalls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US" dirty="0" smtClean="0"/>
              <a:t>A browser behind firewall visits a trusted web site outside of the firewall with a XSS vulnerability</a:t>
            </a:r>
          </a:p>
          <a:p>
            <a:pPr fontAlgn="base"/>
            <a:r>
              <a:rPr lang="en-US" dirty="0" smtClean="0"/>
              <a:t>&lt;</a:t>
            </a:r>
            <a:r>
              <a:rPr lang="en-US" dirty="0" err="1" smtClean="0"/>
              <a:t>iframe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=”</a:t>
            </a:r>
            <a:r>
              <a:rPr lang="en-US" u="sng" dirty="0" smtClean="0">
                <a:hlinkClick r:id="rId2"/>
              </a:rPr>
              <a:t>http://192.168.1.1</a:t>
            </a:r>
            <a:r>
              <a:rPr lang="en-US" dirty="0" smtClean="0"/>
              <a:t>” </a:t>
            </a:r>
            <a:r>
              <a:rPr lang="en-US" dirty="0" err="1" smtClean="0"/>
              <a:t>onload</a:t>
            </a:r>
            <a:r>
              <a:rPr lang="en-US" dirty="0" smtClean="0"/>
              <a:t>=”detection()”&gt;. &lt;/</a:t>
            </a:r>
            <a:r>
              <a:rPr lang="en-US" dirty="0" err="1" smtClean="0"/>
              <a:t>iframe</a:t>
            </a:r>
            <a:r>
              <a:rPr lang="en-US" dirty="0" smtClean="0"/>
              <a:t>&gt;</a:t>
            </a:r>
          </a:p>
          <a:p>
            <a:pPr fontAlgn="base"/>
            <a:r>
              <a:rPr lang="en-US" dirty="0" smtClean="0"/>
              <a:t>This can sweep your internal network looking for printers, IP phones, routers, firewalls etc.</a:t>
            </a:r>
          </a:p>
          <a:p>
            <a:pPr fontAlgn="base"/>
            <a:r>
              <a:rPr lang="en-US" dirty="0" smtClean="0"/>
              <a:t>Can also force system configurations if an admin is the target and happens to be logged into an </a:t>
            </a:r>
            <a:r>
              <a:rPr lang="en-US" dirty="0" err="1" smtClean="0"/>
              <a:t>aministrative</a:t>
            </a:r>
            <a:r>
              <a:rPr lang="en-US" dirty="0" smtClean="0"/>
              <a:t> web page (CSRF)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2684</Words>
  <Application>Microsoft Office PowerPoint</Application>
  <PresentationFormat>On-screen Show (4:3)</PresentationFormat>
  <Paragraphs>507</Paragraphs>
  <Slides>62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Office Theme</vt:lpstr>
      <vt:lpstr>Introduction to Secure Programming</vt:lpstr>
      <vt:lpstr>PowerPoint Presentation</vt:lpstr>
      <vt:lpstr>SQL injection: normal case</vt:lpstr>
      <vt:lpstr>SQL injection: attack case</vt:lpstr>
      <vt:lpstr>Bit Tunnel Example</vt:lpstr>
      <vt:lpstr>Bit Tunnel Example</vt:lpstr>
      <vt:lpstr>PowerPoint Presentation</vt:lpstr>
      <vt:lpstr>Reconnaissance</vt:lpstr>
      <vt:lpstr>Penetrating firewalls</vt:lpstr>
      <vt:lpstr>Types of security vulnerabilities</vt:lpstr>
      <vt:lpstr>CVE: Common Vulnerabilities and Exposures</vt:lpstr>
      <vt:lpstr>Secure software ?= good software</vt:lpstr>
      <vt:lpstr>Security features != secure features</vt:lpstr>
      <vt:lpstr>Quality Fallacy</vt:lpstr>
      <vt:lpstr>Overview</vt:lpstr>
      <vt:lpstr>Tocoma Narrows Bridge (11/7/1940)</vt:lpstr>
      <vt:lpstr>What to validate</vt:lpstr>
      <vt:lpstr>A1: Injection Attacks</vt:lpstr>
      <vt:lpstr>Query parameterization</vt:lpstr>
      <vt:lpstr>A2: Broken Authentication and Session Management</vt:lpstr>
      <vt:lpstr>Session management</vt:lpstr>
      <vt:lpstr>A3: Cross-Site Scripting</vt:lpstr>
      <vt:lpstr>Review of XSS attack</vt:lpstr>
      <vt:lpstr>Examples of XSS defense</vt:lpstr>
      <vt:lpstr>XSS defense by data type and context</vt:lpstr>
      <vt:lpstr>OWASP Java Encoder Project</vt:lpstr>
      <vt:lpstr>OWASP Java encoder https://www.owasp.org/index.php/OWASP_Java_Encoder_Project</vt:lpstr>
      <vt:lpstr>OWASP Java Encoder</vt:lpstr>
      <vt:lpstr>Other libraries</vt:lpstr>
      <vt:lpstr>OWASP HTML Sanitizer Project</vt:lpstr>
      <vt:lpstr>PowerPoint Presentation</vt:lpstr>
      <vt:lpstr>other html sanitizers</vt:lpstr>
      <vt:lpstr>A4: Insecure Direct Object Reference</vt:lpstr>
      <vt:lpstr>Privilege Escalation</vt:lpstr>
      <vt:lpstr>Least Privilege</vt:lpstr>
      <vt:lpstr>Build, test, and deploy in least priviledge environments</vt:lpstr>
      <vt:lpstr>A5: Security Misconfigurations</vt:lpstr>
      <vt:lpstr>System specific concepts</vt:lpstr>
      <vt:lpstr>Tamper proof configuration</vt:lpstr>
      <vt:lpstr>A6: Sensitive Data Exposure</vt:lpstr>
      <vt:lpstr>System Password storage </vt:lpstr>
      <vt:lpstr>Customer Password Defense</vt:lpstr>
      <vt:lpstr>Forgot password secure design</vt:lpstr>
      <vt:lpstr>Use good crypto methods</vt:lpstr>
      <vt:lpstr>Fixing the TLS and the CA system</vt:lpstr>
      <vt:lpstr>Certificate Pinning</vt:lpstr>
      <vt:lpstr>“Memory retention”</vt:lpstr>
      <vt:lpstr>Secrets in memory</vt:lpstr>
      <vt:lpstr>Erase secrete securely</vt:lpstr>
      <vt:lpstr>Prevent unnecessary duplication</vt:lpstr>
      <vt:lpstr>Logging and Debugging</vt:lpstr>
      <vt:lpstr>A7: Missing functional level access control</vt:lpstr>
      <vt:lpstr>Preventing broken authentication</vt:lpstr>
      <vt:lpstr>Access control anti-patterns</vt:lpstr>
      <vt:lpstr>Access control best practices</vt:lpstr>
      <vt:lpstr>Don’t hard code roles</vt:lpstr>
      <vt:lpstr>Use capabilities (Apache Shiro)</vt:lpstr>
      <vt:lpstr>PowerPoint Presentation</vt:lpstr>
      <vt:lpstr>A8: Cross Site Request Forgery</vt:lpstr>
      <vt:lpstr>Using  Per page token or Frameworks</vt:lpstr>
      <vt:lpstr>A9: Using Components with Known vulnerabilities</vt:lpstr>
      <vt:lpstr>A10: Unvalidated redirects and forwards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Site Scripting</dc:title>
  <dc:creator>Bill Chu</dc:creator>
  <cp:lastModifiedBy>test</cp:lastModifiedBy>
  <cp:revision>13</cp:revision>
  <dcterms:created xsi:type="dcterms:W3CDTF">2006-08-16T00:00:00Z</dcterms:created>
  <dcterms:modified xsi:type="dcterms:W3CDTF">2014-08-04T19:49:31Z</dcterms:modified>
</cp:coreProperties>
</file>