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59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511BF8-A0CC-4F26-AB53-903DB34D4D9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cicomplianceguide.org/how-to-select-a-pci-compliant-service-provider-advice-for-small-business-owner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edit_(finance)" TargetMode="External"/><Relationship Id="rId7" Type="http://schemas.openxmlformats.org/officeDocument/2006/relationships/hyperlink" Target="http://en.wikipedia.org/wiki/Point_of_sale" TargetMode="External"/><Relationship Id="rId2" Type="http://schemas.openxmlformats.org/officeDocument/2006/relationships/hyperlink" Target="http://en.wikipedia.org/wiki/Deb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utomated_teller_machine" TargetMode="External"/><Relationship Id="rId5" Type="http://schemas.openxmlformats.org/officeDocument/2006/relationships/hyperlink" Target="http://en.wikipedia.org/wiki/E-purse" TargetMode="External"/><Relationship Id="rId4" Type="http://schemas.openxmlformats.org/officeDocument/2006/relationships/hyperlink" Target="http://en.wikipedia.org/wiki/Stored-value_car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scover_Card" TargetMode="External"/><Relationship Id="rId7" Type="http://schemas.openxmlformats.org/officeDocument/2006/relationships/hyperlink" Target="http://en.wikipedia.org/wiki/PCI_DSS" TargetMode="External"/><Relationship Id="rId2" Type="http://schemas.openxmlformats.org/officeDocument/2006/relationships/hyperlink" Target="http://en.wikipedia.org/wiki/American_Expr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Visa_(company)" TargetMode="External"/><Relationship Id="rId5" Type="http://schemas.openxmlformats.org/officeDocument/2006/relationships/hyperlink" Target="http://en.wikipedia.org/wiki/MasterCard" TargetMode="External"/><Relationship Id="rId4" Type="http://schemas.openxmlformats.org/officeDocument/2006/relationships/hyperlink" Target="http://en.wikipedia.org/wiki/Japan_Credit_Burea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assword" TargetMode="External"/><Relationship Id="rId2" Type="http://schemas.openxmlformats.org/officeDocument/2006/relationships/hyperlink" Target="http://en.wikipedia.org/wiki/Firewall_(computing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Internet Payment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29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to PCI provider guide</a:t>
            </a:r>
          </a:p>
          <a:p>
            <a:pPr lvl="1"/>
            <a:r>
              <a:rPr lang="en-US" dirty="0" smtClean="0">
                <a:hlinkClick r:id="rId2"/>
              </a:rPr>
              <a:t>https://www.pcicomplianceguide.org/how-to-select-a-pci-compliant-service-provider-advice-for-small-business-owners/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098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PCI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Interchange?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percentage and transaction fee charged to merchants to process credit/debit card </a:t>
            </a:r>
            <a:r>
              <a:rPr lang="en-US" dirty="0" smtClean="0"/>
              <a:t>transactions</a:t>
            </a:r>
          </a:p>
          <a:p>
            <a:pPr lvl="2"/>
            <a:r>
              <a:rPr lang="en-US" dirty="0" smtClean="0"/>
              <a:t>Interchange </a:t>
            </a:r>
            <a:r>
              <a:rPr lang="en-US" dirty="0" smtClean="0"/>
              <a:t>is priced at the transaction level </a:t>
            </a:r>
            <a:endParaRPr lang="en-US" dirty="0" smtClean="0"/>
          </a:p>
          <a:p>
            <a:pPr lvl="3"/>
            <a:r>
              <a:rPr lang="en-US" dirty="0" smtClean="0"/>
              <a:t>Depends </a:t>
            </a:r>
            <a:r>
              <a:rPr lang="en-US" dirty="0" smtClean="0"/>
              <a:t>upon the combination of </a:t>
            </a:r>
            <a:endParaRPr lang="en-US" dirty="0" smtClean="0"/>
          </a:p>
          <a:p>
            <a:pPr lvl="4"/>
            <a:r>
              <a:rPr lang="en-US" dirty="0" smtClean="0"/>
              <a:t>industry </a:t>
            </a:r>
            <a:r>
              <a:rPr lang="en-US" dirty="0" smtClean="0"/>
              <a:t>category </a:t>
            </a:r>
            <a:r>
              <a:rPr lang="en-US" dirty="0" smtClean="0"/>
              <a:t>code</a:t>
            </a:r>
          </a:p>
          <a:p>
            <a:pPr lvl="4"/>
            <a:r>
              <a:rPr lang="en-US" dirty="0" smtClean="0"/>
              <a:t>the </a:t>
            </a:r>
            <a:r>
              <a:rPr lang="en-US" dirty="0" smtClean="0"/>
              <a:t>method by which cards are </a:t>
            </a:r>
            <a:r>
              <a:rPr lang="en-US" dirty="0" smtClean="0"/>
              <a:t>accepted</a:t>
            </a:r>
          </a:p>
          <a:p>
            <a:pPr lvl="4"/>
            <a:r>
              <a:rPr lang="en-US" dirty="0" smtClean="0"/>
              <a:t>the </a:t>
            </a:r>
            <a:r>
              <a:rPr lang="en-US" dirty="0" smtClean="0"/>
              <a:t>card </a:t>
            </a:r>
            <a:r>
              <a:rPr lang="en-US" dirty="0" smtClean="0"/>
              <a:t>product</a:t>
            </a:r>
          </a:p>
          <a:p>
            <a:pPr lvl="4"/>
            <a:r>
              <a:rPr lang="en-US" dirty="0" smtClean="0"/>
              <a:t>transaction size</a:t>
            </a:r>
          </a:p>
          <a:p>
            <a:pPr lvl="2"/>
            <a:r>
              <a:rPr lang="en-US" dirty="0" smtClean="0"/>
              <a:t>All </a:t>
            </a:r>
            <a:r>
              <a:rPr lang="en-US" dirty="0" smtClean="0"/>
              <a:t>banks and merchant processing companies operate from the exact same Interchange, Dues and Assessment </a:t>
            </a:r>
            <a:r>
              <a:rPr lang="en-US" dirty="0" smtClean="0"/>
              <a:t>costs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0188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PCI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</a:t>
            </a:r>
            <a:r>
              <a:rPr lang="en-US" b="1" dirty="0" smtClean="0"/>
              <a:t>are Dues &amp; Assessments? </a:t>
            </a:r>
          </a:p>
          <a:p>
            <a:pPr lvl="1"/>
            <a:r>
              <a:rPr lang="en-US" dirty="0" smtClean="0"/>
              <a:t>Processing </a:t>
            </a:r>
            <a:r>
              <a:rPr lang="en-US" dirty="0" smtClean="0"/>
              <a:t>fees merchants pay to the Card </a:t>
            </a:r>
            <a:r>
              <a:rPr lang="en-US" dirty="0" smtClean="0"/>
              <a:t>Associations </a:t>
            </a:r>
          </a:p>
          <a:p>
            <a:pPr lvl="2"/>
            <a:r>
              <a:rPr lang="en-US" dirty="0" smtClean="0"/>
              <a:t>A </a:t>
            </a:r>
            <a:r>
              <a:rPr lang="en-US" dirty="0" smtClean="0"/>
              <a:t>set percentage of the </a:t>
            </a:r>
            <a:r>
              <a:rPr lang="en-US" dirty="0" smtClean="0"/>
              <a:t>sales</a:t>
            </a:r>
          </a:p>
          <a:p>
            <a:pPr lvl="2"/>
            <a:r>
              <a:rPr lang="en-US" dirty="0" smtClean="0"/>
              <a:t>G</a:t>
            </a:r>
            <a:r>
              <a:rPr lang="en-US" dirty="0" smtClean="0"/>
              <a:t>enerally </a:t>
            </a:r>
            <a:r>
              <a:rPr lang="en-US" dirty="0" smtClean="0"/>
              <a:t>collected on a daily or monthly </a:t>
            </a:r>
            <a:r>
              <a:rPr lang="en-US" dirty="0" smtClean="0"/>
              <a:t>basis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Sensitive information must be kept secure</a:t>
            </a:r>
          </a:p>
          <a:p>
            <a:r>
              <a:rPr lang="en-US" dirty="0" smtClean="0"/>
              <a:t>Payments – how to ensure security</a:t>
            </a:r>
          </a:p>
          <a:p>
            <a:pPr lvl="1"/>
            <a:r>
              <a:rPr lang="en-US" dirty="0" smtClean="0"/>
              <a:t>Do it yourself?</a:t>
            </a:r>
          </a:p>
          <a:p>
            <a:pPr lvl="1"/>
            <a:r>
              <a:rPr lang="en-US" dirty="0" smtClean="0"/>
              <a:t>Hire another organization?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41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PCI</a:t>
            </a:r>
            <a:br>
              <a:rPr lang="en-US" dirty="0" smtClean="0"/>
            </a:br>
            <a:r>
              <a:rPr lang="en-US" sz="3100" dirty="0" smtClean="0"/>
              <a:t>Payment </a:t>
            </a:r>
            <a:r>
              <a:rPr lang="en-US" sz="3100" dirty="0" smtClean="0"/>
              <a:t>Card </a:t>
            </a:r>
            <a:r>
              <a:rPr lang="en-US" sz="3100" dirty="0" smtClean="0"/>
              <a:t>Industry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payment card industry</a:t>
            </a:r>
            <a:r>
              <a:rPr lang="en-US" dirty="0" smtClean="0"/>
              <a:t> (PCI) denotes </a:t>
            </a:r>
            <a:r>
              <a:rPr lang="en-US" dirty="0"/>
              <a:t>the cards and associated </a:t>
            </a:r>
            <a:r>
              <a:rPr lang="en-US" dirty="0" smtClean="0"/>
              <a:t>businesses to process:</a:t>
            </a:r>
          </a:p>
          <a:p>
            <a:pPr lvl="1"/>
            <a:r>
              <a:rPr lang="en-US" dirty="0" smtClean="0">
                <a:hlinkClick r:id="rId2" tooltip="Debit"/>
              </a:rPr>
              <a:t>Debit</a:t>
            </a:r>
            <a:endParaRPr lang="en-US" dirty="0" smtClean="0"/>
          </a:p>
          <a:p>
            <a:pPr lvl="1"/>
            <a:r>
              <a:rPr lang="en-US" dirty="0" smtClean="0">
                <a:hlinkClick r:id="rId3" tooltip="Credit (finance)"/>
              </a:rPr>
              <a:t>Credit</a:t>
            </a:r>
            <a:endParaRPr lang="en-US" dirty="0" smtClean="0"/>
          </a:p>
          <a:p>
            <a:pPr lvl="1"/>
            <a:r>
              <a:rPr lang="en-US" dirty="0" smtClean="0">
                <a:hlinkClick r:id="rId4" tooltip="Stored-value card"/>
              </a:rPr>
              <a:t>Prepaid</a:t>
            </a:r>
            <a:endParaRPr lang="en-US" dirty="0" smtClean="0"/>
          </a:p>
          <a:p>
            <a:pPr lvl="1"/>
            <a:r>
              <a:rPr lang="en-US" dirty="0" smtClean="0">
                <a:hlinkClick r:id="rId5" tooltip="E-purse"/>
              </a:rPr>
              <a:t>e-purse</a:t>
            </a:r>
            <a:endParaRPr lang="en-US" dirty="0" smtClean="0"/>
          </a:p>
          <a:p>
            <a:pPr lvl="1"/>
            <a:r>
              <a:rPr lang="en-US" dirty="0" smtClean="0">
                <a:hlinkClick r:id="rId6" tooltip="Automated teller machine"/>
              </a:rPr>
              <a:t>ATM</a:t>
            </a:r>
            <a:endParaRPr lang="en-US" dirty="0" smtClean="0"/>
          </a:p>
          <a:p>
            <a:pPr lvl="1"/>
            <a:r>
              <a:rPr lang="en-US" dirty="0" smtClean="0">
                <a:hlinkClick r:id="rId7" tooltip="Point of sale"/>
              </a:rPr>
              <a:t>POS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0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PCI</a:t>
            </a:r>
            <a:br>
              <a:rPr lang="en-US" dirty="0" smtClean="0"/>
            </a:br>
            <a:r>
              <a:rPr lang="en-US" sz="3100" dirty="0" smtClean="0"/>
              <a:t>Payment </a:t>
            </a:r>
            <a:r>
              <a:rPr lang="en-US" sz="3100" dirty="0" smtClean="0"/>
              <a:t>Card </a:t>
            </a:r>
            <a:r>
              <a:rPr lang="en-US" sz="3100" dirty="0" smtClean="0"/>
              <a:t>Industry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Payment </a:t>
            </a:r>
            <a:r>
              <a:rPr lang="en-US" b="1" dirty="0" smtClean="0"/>
              <a:t>Card Industry Security Standards Council</a:t>
            </a:r>
          </a:p>
          <a:p>
            <a:pPr lvl="1"/>
            <a:r>
              <a:rPr lang="en-US" dirty="0" smtClean="0"/>
              <a:t>Council originally formed on Sept. 7, 2006 </a:t>
            </a:r>
            <a:r>
              <a:rPr lang="en-US" dirty="0" smtClean="0"/>
              <a:t>by: </a:t>
            </a:r>
            <a:endParaRPr lang="en-US" dirty="0" smtClean="0"/>
          </a:p>
          <a:p>
            <a:pPr lvl="2"/>
            <a:r>
              <a:rPr lang="en-US" dirty="0" smtClean="0">
                <a:hlinkClick r:id="rId2" tooltip="American Express"/>
              </a:rPr>
              <a:t>American Express</a:t>
            </a:r>
            <a:endParaRPr lang="en-US" dirty="0" smtClean="0"/>
          </a:p>
          <a:p>
            <a:pPr lvl="2"/>
            <a:r>
              <a:rPr lang="en-US" dirty="0" smtClean="0">
                <a:hlinkClick r:id="rId3" tooltip="Discover Card"/>
              </a:rPr>
              <a:t>Discover Financial Services</a:t>
            </a:r>
            <a:endParaRPr lang="en-US" dirty="0" smtClean="0"/>
          </a:p>
          <a:p>
            <a:pPr lvl="2"/>
            <a:r>
              <a:rPr lang="en-US" dirty="0" smtClean="0">
                <a:hlinkClick r:id="rId4" tooltip="Japan Credit Bureau"/>
              </a:rPr>
              <a:t>JCB</a:t>
            </a:r>
            <a:endParaRPr lang="en-US" dirty="0" smtClean="0"/>
          </a:p>
          <a:p>
            <a:pPr lvl="2"/>
            <a:r>
              <a:rPr lang="en-US" dirty="0" smtClean="0">
                <a:hlinkClick r:id="rId5" tooltip="MasterCard"/>
              </a:rPr>
              <a:t>MasterCard Worldwide</a:t>
            </a:r>
            <a:endParaRPr lang="en-US" dirty="0" smtClean="0"/>
          </a:p>
          <a:p>
            <a:pPr lvl="2"/>
            <a:r>
              <a:rPr lang="en-US" dirty="0" smtClean="0">
                <a:hlinkClick r:id="rId6" tooltip="Visa (company)"/>
              </a:rPr>
              <a:t>Visa International</a:t>
            </a:r>
            <a:endParaRPr lang="en-US" dirty="0" smtClean="0"/>
          </a:p>
          <a:p>
            <a:pPr lvl="1"/>
            <a:r>
              <a:rPr lang="en-US" dirty="0" smtClean="0"/>
              <a:t>Goal of managing the ongoing evolution of the </a:t>
            </a:r>
            <a:r>
              <a:rPr lang="en-US" dirty="0" smtClean="0">
                <a:hlinkClick r:id="rId7" tooltip="PCI DSS"/>
              </a:rPr>
              <a:t>Payment Card Industry Data Security Standard</a:t>
            </a:r>
            <a:endParaRPr lang="en-US" dirty="0" smtClean="0"/>
          </a:p>
          <a:p>
            <a:pPr lvl="1"/>
            <a:r>
              <a:rPr lang="en-US" dirty="0" smtClean="0"/>
              <a:t>Council itself claims to be independent of the various card vendors that make up the council</a:t>
            </a:r>
          </a:p>
        </p:txBody>
      </p:sp>
    </p:spTree>
    <p:extLst>
      <p:ext uri="{BB962C8B-B14F-4D97-AF65-F5344CB8AC3E}">
        <p14:creationId xmlns:p14="http://schemas.microsoft.com/office/powerpoint/2010/main" val="329783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PCI</a:t>
            </a:r>
            <a:br>
              <a:rPr lang="en-US" dirty="0" smtClean="0"/>
            </a:br>
            <a:r>
              <a:rPr lang="en-US" sz="3100" dirty="0" smtClean="0"/>
              <a:t>Payment </a:t>
            </a:r>
            <a:r>
              <a:rPr lang="en-US" sz="3100" dirty="0" smtClean="0"/>
              <a:t>Card </a:t>
            </a:r>
            <a:r>
              <a:rPr lang="en-US" sz="3100" dirty="0" smtClean="0"/>
              <a:t>Industry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Council formed a body of security standards known as the </a:t>
            </a:r>
            <a:r>
              <a:rPr lang="en-US" i="1" dirty="0" smtClean="0"/>
              <a:t>PCI Data Security </a:t>
            </a:r>
            <a:r>
              <a:rPr lang="en-US" i="1" dirty="0" smtClean="0"/>
              <a:t>Standards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b="1" dirty="0" smtClean="0"/>
              <a:t>PCI DSS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Consist of 12 significant requirements including multiple sub-requirements</a:t>
            </a:r>
          </a:p>
          <a:p>
            <a:pPr lvl="1"/>
            <a:r>
              <a:rPr lang="en-US" dirty="0" smtClean="0"/>
              <a:t>Contain numerous directives against which businesses may:</a:t>
            </a:r>
          </a:p>
          <a:p>
            <a:pPr lvl="2"/>
            <a:r>
              <a:rPr lang="en-US" dirty="0" smtClean="0"/>
              <a:t>Measure their own payment card security policies, procedures and guidelines</a:t>
            </a:r>
          </a:p>
          <a:p>
            <a:pPr lvl="2"/>
            <a:r>
              <a:rPr lang="en-US" dirty="0" smtClean="0"/>
              <a:t>By complying with qualified assessments of these standards, businesses can become accepted by the PCI Standards Council as compliant with the 12 requirements</a:t>
            </a:r>
          </a:p>
          <a:p>
            <a:pPr lvl="2"/>
            <a:r>
              <a:rPr lang="en-US" dirty="0" smtClean="0"/>
              <a:t>Receive </a:t>
            </a:r>
            <a:r>
              <a:rPr lang="en-US" dirty="0" smtClean="0"/>
              <a:t>a compliance certification and a listing on the PCI Standards Council </a:t>
            </a:r>
            <a:r>
              <a:rPr lang="en-US" dirty="0" smtClean="0"/>
              <a:t>website</a:t>
            </a:r>
            <a:endParaRPr lang="en-US" dirty="0" smtClean="0"/>
          </a:p>
          <a:p>
            <a:pPr lvl="2"/>
            <a:r>
              <a:rPr lang="en-US" dirty="0" smtClean="0"/>
              <a:t>Compliance efforts and acceptance must be completed on a periodic </a:t>
            </a:r>
            <a:r>
              <a:rPr lang="en-US" dirty="0" smtClean="0"/>
              <a:t>basis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746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PCI</a:t>
            </a:r>
            <a:br>
              <a:rPr lang="en-US" dirty="0" smtClean="0"/>
            </a:br>
            <a:r>
              <a:rPr lang="en-US" sz="3100" dirty="0" smtClean="0"/>
              <a:t>Payment </a:t>
            </a:r>
            <a:r>
              <a:rPr lang="en-US" sz="3100" dirty="0" smtClean="0"/>
              <a:t>Card </a:t>
            </a:r>
            <a:r>
              <a:rPr lang="en-US" sz="3100" dirty="0" smtClean="0"/>
              <a:t>Industry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the acronym </a:t>
            </a:r>
            <a:r>
              <a:rPr lang="en-US" i="1" dirty="0" smtClean="0"/>
              <a:t>PCI</a:t>
            </a:r>
            <a:r>
              <a:rPr lang="en-US" dirty="0" smtClean="0"/>
              <a:t> is listed within job </a:t>
            </a:r>
            <a:r>
              <a:rPr lang="en-US" dirty="0" smtClean="0"/>
              <a:t>requirements:</a:t>
            </a:r>
            <a:endParaRPr lang="en-US" dirty="0" smtClean="0"/>
          </a:p>
          <a:p>
            <a:pPr lvl="1"/>
            <a:r>
              <a:rPr lang="en-US" dirty="0" smtClean="0"/>
              <a:t>Most frequently refers the many disciplines of managing the PCI compliance effort within the applicable business entity</a:t>
            </a:r>
          </a:p>
          <a:p>
            <a:r>
              <a:rPr lang="en-US" dirty="0" smtClean="0"/>
              <a:t>PCI Council compliance within any card handling business' security process can be considered part of inter-related </a:t>
            </a:r>
            <a:r>
              <a:rPr lang="en-US" dirty="0" smtClean="0"/>
              <a:t>disciplines</a:t>
            </a:r>
          </a:p>
          <a:p>
            <a:pPr lvl="1"/>
            <a:r>
              <a:rPr lang="en-US" u="sng" dirty="0" smtClean="0"/>
              <a:t>G</a:t>
            </a:r>
            <a:r>
              <a:rPr lang="en-US" dirty="0" smtClean="0"/>
              <a:t>overnance</a:t>
            </a:r>
            <a:r>
              <a:rPr lang="en-US" dirty="0" smtClean="0"/>
              <a:t>, </a:t>
            </a:r>
            <a:r>
              <a:rPr lang="en-US" u="sng" dirty="0" smtClean="0"/>
              <a:t>r</a:t>
            </a:r>
            <a:r>
              <a:rPr lang="en-US" dirty="0" smtClean="0"/>
              <a:t>isk, and </a:t>
            </a:r>
            <a:r>
              <a:rPr lang="en-US" u="sng" dirty="0" smtClean="0"/>
              <a:t>c</a:t>
            </a:r>
            <a:r>
              <a:rPr lang="en-US" dirty="0" smtClean="0"/>
              <a:t>ompliance </a:t>
            </a:r>
            <a:r>
              <a:rPr lang="en-US" u="sng" dirty="0" smtClean="0"/>
              <a:t>m</a:t>
            </a:r>
            <a:r>
              <a:rPr lang="en-US" dirty="0" smtClean="0"/>
              <a:t>easurement </a:t>
            </a:r>
          </a:p>
          <a:p>
            <a:pPr lvl="2"/>
            <a:r>
              <a:rPr lang="en-US" dirty="0" smtClean="0"/>
              <a:t>GRCM</a:t>
            </a:r>
          </a:p>
          <a:p>
            <a:pPr lvl="1"/>
            <a:r>
              <a:rPr lang="en-US" dirty="0" smtClean="0"/>
              <a:t>Part </a:t>
            </a:r>
            <a:r>
              <a:rPr lang="en-US" dirty="0" smtClean="0"/>
              <a:t>of</a:t>
            </a:r>
            <a:r>
              <a:rPr lang="en-US" b="1" i="1" dirty="0" smtClean="0"/>
              <a:t> </a:t>
            </a:r>
            <a:r>
              <a:rPr lang="en-US" b="1" i="1" dirty="0" smtClean="0"/>
              <a:t>Information </a:t>
            </a:r>
            <a:r>
              <a:rPr lang="en-US" b="1" i="1" dirty="0"/>
              <a:t>S</a:t>
            </a:r>
            <a:r>
              <a:rPr lang="en-US" b="1" i="1" dirty="0" smtClean="0"/>
              <a:t>ecurity</a:t>
            </a:r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5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 DSS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Payment Card Industry Data Security Standard (PCI DSS)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roprietary </a:t>
            </a:r>
            <a:r>
              <a:rPr lang="en-US" dirty="0" smtClean="0"/>
              <a:t>information security standard for </a:t>
            </a:r>
            <a:r>
              <a:rPr lang="en-US" dirty="0" smtClean="0"/>
              <a:t>organizations</a:t>
            </a:r>
          </a:p>
          <a:p>
            <a:pPr lvl="2"/>
            <a:r>
              <a:rPr lang="en-US" dirty="0" smtClean="0"/>
              <a:t>Those</a:t>
            </a:r>
            <a:r>
              <a:rPr lang="en-US" dirty="0" smtClean="0"/>
              <a:t> </a:t>
            </a:r>
            <a:r>
              <a:rPr lang="en-US" dirty="0" smtClean="0"/>
              <a:t>that handle cardholder information for the major debit, credit, prepaid, e-purse, ATM, and POS cards</a:t>
            </a:r>
          </a:p>
          <a:p>
            <a:r>
              <a:rPr lang="en-US" dirty="0" smtClean="0"/>
              <a:t>Defined by the Payment Card Industry Security Standards Council</a:t>
            </a:r>
          </a:p>
          <a:p>
            <a:pPr lvl="1"/>
            <a:r>
              <a:rPr lang="en-US" dirty="0" smtClean="0"/>
              <a:t>Standard was created to increase controls around cardholder data to reduce credit card fraud via its exposure </a:t>
            </a:r>
          </a:p>
          <a:p>
            <a:pPr lvl="1"/>
            <a:r>
              <a:rPr lang="en-US" dirty="0" smtClean="0"/>
              <a:t>Validation of compliance is performed </a:t>
            </a:r>
            <a:r>
              <a:rPr lang="en-US" dirty="0" smtClean="0"/>
              <a:t>annually by one of:</a:t>
            </a:r>
          </a:p>
          <a:p>
            <a:pPr lvl="2"/>
            <a:r>
              <a:rPr lang="en-US" dirty="0" smtClean="0"/>
              <a:t>An </a:t>
            </a:r>
            <a:r>
              <a:rPr lang="en-US" dirty="0" smtClean="0"/>
              <a:t>external Qualified Security Assessor (QSA) </a:t>
            </a:r>
            <a:endParaRPr lang="en-US" dirty="0" smtClean="0"/>
          </a:p>
          <a:p>
            <a:pPr lvl="3"/>
            <a:r>
              <a:rPr lang="en-US" dirty="0" smtClean="0"/>
              <a:t>For </a:t>
            </a:r>
            <a:r>
              <a:rPr lang="en-US" dirty="0"/>
              <a:t>organizations handling large volumes of </a:t>
            </a:r>
            <a:r>
              <a:rPr lang="en-US" dirty="0" smtClean="0"/>
              <a:t>transactions</a:t>
            </a:r>
          </a:p>
          <a:p>
            <a:pPr lvl="3"/>
            <a:r>
              <a:rPr lang="en-US" dirty="0" smtClean="0"/>
              <a:t>C</a:t>
            </a:r>
            <a:r>
              <a:rPr lang="en-US" dirty="0" smtClean="0"/>
              <a:t>reates </a:t>
            </a:r>
            <a:r>
              <a:rPr lang="en-US" dirty="0" smtClean="0"/>
              <a:t>a Report on Compliance (ROC) </a:t>
            </a:r>
            <a:endParaRPr lang="en-US" dirty="0" smtClean="0"/>
          </a:p>
          <a:p>
            <a:pPr lvl="2"/>
            <a:r>
              <a:rPr lang="en-US" dirty="0" smtClean="0"/>
              <a:t>Self-Assessment Questionnaire (SAQ) </a:t>
            </a:r>
          </a:p>
          <a:p>
            <a:pPr lvl="3"/>
            <a:r>
              <a:rPr lang="en-US" dirty="0" smtClean="0"/>
              <a:t>F</a:t>
            </a:r>
            <a:r>
              <a:rPr lang="en-US" dirty="0" smtClean="0"/>
              <a:t>or companies handling smaller volumes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6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 DSS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067660"/>
              </p:ext>
            </p:extLst>
          </p:nvPr>
        </p:nvGraphicFramePr>
        <p:xfrm>
          <a:off x="152400" y="2362200"/>
          <a:ext cx="8839200" cy="33897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973185"/>
                <a:gridCol w="5866015"/>
              </a:tblGrid>
              <a:tr h="19894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Control Objectives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PCI DSS Requirements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rowSpan="2">
                  <a:txBody>
                    <a:bodyPr/>
                    <a:lstStyle/>
                    <a:p>
                      <a:r>
                        <a:rPr lang="en-US" sz="1800"/>
                        <a:t>Build and Maintain a Secure Network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 Install and maintain a </a:t>
                      </a:r>
                      <a:r>
                        <a:rPr lang="en-US" sz="1800" dirty="0">
                          <a:hlinkClick r:id="rId2" tooltip="Firewall (computing)"/>
                        </a:rPr>
                        <a:t>firewall</a:t>
                      </a:r>
                      <a:r>
                        <a:rPr lang="en-US" sz="1800" dirty="0"/>
                        <a:t> configuration to protect cardholder data</a:t>
                      </a:r>
                    </a:p>
                  </a:txBody>
                  <a:tcPr marL="49736" marR="49736" marT="24868" marB="24868" anchor="ctr"/>
                </a:tc>
              </a:tr>
              <a:tr h="49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2. Do not use vendor-supplied defaults for system </a:t>
                      </a:r>
                      <a:r>
                        <a:rPr lang="en-US" sz="1800">
                          <a:hlinkClick r:id="rId3" tooltip="Password"/>
                        </a:rPr>
                        <a:t>passwords</a:t>
                      </a:r>
                      <a:r>
                        <a:rPr lang="en-US" sz="1800"/>
                        <a:t> and other security parameters</a:t>
                      </a:r>
                    </a:p>
                  </a:txBody>
                  <a:tcPr marL="49736" marR="49736" marT="24868" marB="24868" anchor="ctr"/>
                </a:tc>
              </a:tr>
              <a:tr h="198943">
                <a:tc rowSpan="2">
                  <a:txBody>
                    <a:bodyPr/>
                    <a:lstStyle/>
                    <a:p>
                      <a:r>
                        <a:rPr lang="en-US" sz="1800" dirty="0"/>
                        <a:t>Protect Cardholder Data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3. Protect stored cardholder data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4. Encrypt transmission of cardholder data across open, public networks</a:t>
                      </a:r>
                    </a:p>
                  </a:txBody>
                  <a:tcPr marL="49736" marR="49736" marT="24868" marB="24868" anchor="ctr"/>
                </a:tc>
              </a:tr>
              <a:tr h="497359">
                <a:tc rowSpan="2">
                  <a:txBody>
                    <a:bodyPr/>
                    <a:lstStyle/>
                    <a:p>
                      <a:r>
                        <a:rPr lang="en-US" sz="1800"/>
                        <a:t>Maintain a Vulnerability Management Program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5. Use and regularly update anti-virus software on all systems commonly affected by malware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6. Develop and maintain secure systems and applications</a:t>
                      </a:r>
                    </a:p>
                  </a:txBody>
                  <a:tcPr marL="49736" marR="49736" marT="24868" marB="24868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84728"/>
              </p:ext>
            </p:extLst>
          </p:nvPr>
        </p:nvGraphicFramePr>
        <p:xfrm>
          <a:off x="2113280" y="680720"/>
          <a:ext cx="208280" cy="3657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40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 DSS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54248"/>
              </p:ext>
            </p:extLst>
          </p:nvPr>
        </p:nvGraphicFramePr>
        <p:xfrm>
          <a:off x="228600" y="2438400"/>
          <a:ext cx="8686800" cy="341386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921924"/>
                <a:gridCol w="5764876"/>
              </a:tblGrid>
              <a:tr h="19894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Control Objectives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PCI DSS Requirements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rowSpan="3">
                  <a:txBody>
                    <a:bodyPr/>
                    <a:lstStyle/>
                    <a:p>
                      <a:r>
                        <a:rPr lang="en-US" sz="1800" dirty="0"/>
                        <a:t>Implement Strong Access Control Measures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7. Restrict access to cardholder data by business need-to-know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8. Assign a unique ID to each person with computer access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9. Restrict physical access to cardholder data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rowSpan="2">
                  <a:txBody>
                    <a:bodyPr/>
                    <a:lstStyle/>
                    <a:p>
                      <a:r>
                        <a:rPr lang="en-US" sz="1800"/>
                        <a:t>Regularly Monitor and Test Networks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10. Track and monitor all access to network resources and cardholder data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11. Regularly test security systems and processes</a:t>
                      </a:r>
                    </a:p>
                  </a:txBody>
                  <a:tcPr marL="49736" marR="49736" marT="24868" marB="24868" anchor="ctr"/>
                </a:tc>
              </a:tr>
              <a:tr h="348151">
                <a:tc>
                  <a:txBody>
                    <a:bodyPr/>
                    <a:lstStyle/>
                    <a:p>
                      <a:r>
                        <a:rPr lang="en-US" sz="1800"/>
                        <a:t>Maintain an Information Security Policy</a:t>
                      </a:r>
                    </a:p>
                  </a:txBody>
                  <a:tcPr marL="49736" marR="49736" marT="24868" marB="24868"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12. Maintain a policy that addresses information security</a:t>
                      </a:r>
                    </a:p>
                  </a:txBody>
                  <a:tcPr marL="49736" marR="49736" marT="24868" marB="2486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8517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639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Internet Payment</vt:lpstr>
      <vt:lpstr>Security</vt:lpstr>
      <vt:lpstr>PCI Payment Card Industry</vt:lpstr>
      <vt:lpstr>PCI Payment Card Industry</vt:lpstr>
      <vt:lpstr>PCI Payment Card Industry</vt:lpstr>
      <vt:lpstr>PCI Payment Card Industry</vt:lpstr>
      <vt:lpstr>PCI DSS</vt:lpstr>
      <vt:lpstr>PCI DSS</vt:lpstr>
      <vt:lpstr>PCI DSS</vt:lpstr>
      <vt:lpstr>PCI Providers</vt:lpstr>
      <vt:lpstr>PCI Costs</vt:lpstr>
      <vt:lpstr>PCI Costs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Payment</dc:title>
  <dc:creator>test</dc:creator>
  <cp:lastModifiedBy>test</cp:lastModifiedBy>
  <cp:revision>3</cp:revision>
  <dcterms:created xsi:type="dcterms:W3CDTF">2014-07-30T17:08:15Z</dcterms:created>
  <dcterms:modified xsi:type="dcterms:W3CDTF">2014-07-31T17:30:13Z</dcterms:modified>
</cp:coreProperties>
</file>