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12" r:id="rId1"/>
  </p:sldMasterIdLst>
  <p:notesMasterIdLst>
    <p:notesMasterId r:id="rId44"/>
  </p:notesMasterIdLst>
  <p:handoutMasterIdLst>
    <p:handoutMasterId r:id="rId45"/>
  </p:handoutMasterIdLst>
  <p:sldIdLst>
    <p:sldId id="330" r:id="rId2"/>
    <p:sldId id="331" r:id="rId3"/>
    <p:sldId id="384" r:id="rId4"/>
    <p:sldId id="385" r:id="rId5"/>
    <p:sldId id="439" r:id="rId6"/>
    <p:sldId id="440" r:id="rId7"/>
    <p:sldId id="441" r:id="rId8"/>
    <p:sldId id="442" r:id="rId9"/>
    <p:sldId id="443" r:id="rId10"/>
    <p:sldId id="444" r:id="rId11"/>
    <p:sldId id="445" r:id="rId12"/>
    <p:sldId id="446" r:id="rId13"/>
    <p:sldId id="403" r:id="rId14"/>
    <p:sldId id="404" r:id="rId15"/>
    <p:sldId id="405" r:id="rId16"/>
    <p:sldId id="406" r:id="rId17"/>
    <p:sldId id="407" r:id="rId18"/>
    <p:sldId id="408" r:id="rId19"/>
    <p:sldId id="409" r:id="rId20"/>
    <p:sldId id="410" r:id="rId21"/>
    <p:sldId id="411" r:id="rId22"/>
    <p:sldId id="412" r:id="rId23"/>
    <p:sldId id="413" r:id="rId24"/>
    <p:sldId id="414" r:id="rId25"/>
    <p:sldId id="415" r:id="rId26"/>
    <p:sldId id="416" r:id="rId27"/>
    <p:sldId id="417" r:id="rId28"/>
    <p:sldId id="418" r:id="rId29"/>
    <p:sldId id="419" r:id="rId30"/>
    <p:sldId id="420" r:id="rId31"/>
    <p:sldId id="421" r:id="rId32"/>
    <p:sldId id="422" r:id="rId33"/>
    <p:sldId id="423" r:id="rId34"/>
    <p:sldId id="424" r:id="rId35"/>
    <p:sldId id="425" r:id="rId36"/>
    <p:sldId id="426" r:id="rId37"/>
    <p:sldId id="427" r:id="rId38"/>
    <p:sldId id="428" r:id="rId39"/>
    <p:sldId id="429" r:id="rId40"/>
    <p:sldId id="430" r:id="rId41"/>
    <p:sldId id="431" r:id="rId42"/>
    <p:sldId id="432" r:id="rId43"/>
  </p:sldIdLst>
  <p:sldSz cx="9144000" cy="6858000" type="screen4x3"/>
  <p:notesSz cx="6858000" cy="9144000"/>
  <p:custDataLst>
    <p:tags r:id="rId4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44" autoAdjust="0"/>
  </p:normalViewPr>
  <p:slideViewPr>
    <p:cSldViewPr>
      <p:cViewPr varScale="1">
        <p:scale>
          <a:sx n="80" d="100"/>
          <a:sy n="80" d="100"/>
        </p:scale>
        <p:origin x="-11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6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gs" Target="tags/tag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-10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-10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-10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77593F-072C-46BF-9FC5-E6A4ABF99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14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10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BA82B6C-DC81-4BE2-878E-C37EA6A00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25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2" charset="0"/>
        <a:ea typeface="ＭＳ Ｐゴシック" pitchFamily="32" charset="-128"/>
        <a:cs typeface="ＭＳ Ｐゴシック" pitchFamily="3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2" charset="0"/>
        <a:ea typeface="ＭＳ Ｐゴシック" pitchFamily="3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2" charset="0"/>
        <a:ea typeface="ＭＳ Ｐゴシック" pitchFamily="3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2" charset="0"/>
        <a:ea typeface="ＭＳ Ｐゴシック" pitchFamily="3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2" charset="0"/>
        <a:ea typeface="ＭＳ Ｐゴシック" pitchFamily="3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4931A7A6-4D82-4599-9A6D-74F28672329B}" type="slidenum">
              <a:rPr lang="en-US" altLang="en-US" smtClean="0">
                <a:latin typeface="Arial" charset="0"/>
              </a:rPr>
              <a:pPr/>
              <a:t>1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DE9C08DE-9656-44CB-8A3A-C52AC562B469}" type="slidenum">
              <a:rPr lang="en-US" altLang="en-US" smtClean="0">
                <a:latin typeface="Arial" charset="0"/>
              </a:rPr>
              <a:pPr/>
              <a:t>10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16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F4CD3A0F-E431-40F5-9A2B-4A07D9315CBB}" type="slidenum">
              <a:rPr lang="en-US" altLang="en-US" smtClean="0">
                <a:latin typeface="Arial" charset="0"/>
              </a:rPr>
              <a:pPr/>
              <a:t>11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270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14DB9F19-893F-428B-B5A0-EB1B15AF134A}" type="slidenum">
              <a:rPr lang="en-US" altLang="en-US" smtClean="0">
                <a:latin typeface="Arial" charset="0"/>
              </a:rPr>
              <a:pPr/>
              <a:t>12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22CCF75E-A8D8-4F1D-9735-3D71D3E40504}" type="slidenum">
              <a:rPr lang="en-US" altLang="en-US" smtClean="0">
                <a:latin typeface="Arial" charset="0"/>
              </a:rPr>
              <a:pPr/>
              <a:t>13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A01DDD4B-763A-48DB-AB94-27458117640F}" type="slidenum">
              <a:rPr lang="en-US" altLang="en-US" smtClean="0">
                <a:latin typeface="Arial" charset="0"/>
              </a:rPr>
              <a:pPr/>
              <a:t>14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EEDE3C95-4B06-4BE6-A8DC-1E8EDEED440C}" type="slidenum">
              <a:rPr lang="en-US" altLang="en-US" smtClean="0">
                <a:latin typeface="Arial" charset="0"/>
              </a:rPr>
              <a:pPr/>
              <a:t>15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EB834ACB-BCEE-4946-9751-E7335234FF9F}" type="slidenum">
              <a:rPr lang="en-US" altLang="en-US" smtClean="0">
                <a:latin typeface="Arial" charset="0"/>
              </a:rPr>
              <a:pPr/>
              <a:t>16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9B09414E-0E9E-4CA3-8E20-4756FEF95B8F}" type="slidenum">
              <a:rPr lang="en-US" altLang="en-US" smtClean="0">
                <a:latin typeface="Arial" charset="0"/>
              </a:rPr>
              <a:pPr/>
              <a:t>17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charset="0"/>
                <a:ea typeface="ＭＳ Ｐゴシック" charset="-128"/>
              </a:rPr>
              <a:t>Std mechanism used by Java RMI for communicating with remote objects</a:t>
            </a:r>
          </a:p>
          <a:p>
            <a:pPr eaLnBrk="1" hangingPunct="1"/>
            <a:r>
              <a:rPr lang="en-US" altLang="en-US" smtClean="0">
                <a:latin typeface="Arial" charset="0"/>
                <a:ea typeface="ＭＳ Ｐゴシック" charset="-128"/>
              </a:rPr>
              <a:t>Just as a stub is the client side of a Web Service represented in Java, a skeleton is a Java framework for the server side. 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579573B2-F334-4FFA-AC27-745DFFB33358}" type="slidenum">
              <a:rPr lang="en-US" altLang="en-US" smtClean="0">
                <a:latin typeface="Arial" charset="0"/>
              </a:rPr>
              <a:pPr/>
              <a:t>18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62F0F910-A9F3-46B1-AEBB-E85F85D734FB}" type="slidenum">
              <a:rPr lang="en-US" altLang="en-US" smtClean="0">
                <a:latin typeface="Arial" charset="0"/>
              </a:rPr>
              <a:pPr/>
              <a:t>19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E05981DB-D0D1-479F-BAD4-C22AA1F824C3}" type="slidenum">
              <a:rPr lang="en-US" altLang="en-US" smtClean="0">
                <a:latin typeface="Arial" charset="0"/>
              </a:rPr>
              <a:pPr/>
              <a:t>2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EA96BB86-071D-4FFF-939A-33CBE632997F}" type="slidenum">
              <a:rPr lang="en-US" altLang="en-US" smtClean="0">
                <a:latin typeface="Arial" charset="0"/>
              </a:rPr>
              <a:pPr/>
              <a:t>20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E85985B7-B021-44E3-B214-0D571FDEBAA6}" type="slidenum">
              <a:rPr lang="en-US" altLang="en-US" smtClean="0">
                <a:latin typeface="Arial" charset="0"/>
              </a:rPr>
              <a:pPr/>
              <a:t>21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88EF8F81-62C1-4330-817E-A0E1D4FB7AA2}" type="slidenum">
              <a:rPr lang="en-US" altLang="en-US" smtClean="0">
                <a:latin typeface="Arial" charset="0"/>
              </a:rPr>
              <a:pPr/>
              <a:t>22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A981A833-FB3F-49A6-B663-ACE1F805B6CB}" type="slidenum">
              <a:rPr lang="en-US" altLang="en-US" smtClean="0">
                <a:latin typeface="Arial" charset="0"/>
              </a:rPr>
              <a:pPr/>
              <a:t>23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6548E427-2800-4395-ABF5-0E434F06DEC8}" type="slidenum">
              <a:rPr lang="en-US" altLang="en-US" smtClean="0">
                <a:latin typeface="Arial" charset="0"/>
              </a:rPr>
              <a:pPr/>
              <a:t>24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A13585E5-ABCE-40B2-8EF6-1DEAD97C6147}" type="slidenum">
              <a:rPr lang="en-US" altLang="en-US" smtClean="0">
                <a:latin typeface="Arial" charset="0"/>
              </a:rPr>
              <a:pPr/>
              <a:t>25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A57D1556-1108-44E2-AEB2-8B0BEE507D75}" type="slidenum">
              <a:rPr lang="en-US" altLang="en-US" smtClean="0">
                <a:latin typeface="Arial" charset="0"/>
              </a:rPr>
              <a:pPr/>
              <a:t>26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1B8DD11F-86C6-468E-9F94-0EF6B47F83F7}" type="slidenum">
              <a:rPr lang="en-US" altLang="en-US" smtClean="0">
                <a:latin typeface="Arial" charset="0"/>
              </a:rPr>
              <a:pPr/>
              <a:t>27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B56E2509-4315-4FD9-9478-3567403F71FD}" type="slidenum">
              <a:rPr lang="en-US" altLang="en-US" smtClean="0">
                <a:latin typeface="Arial" charset="0"/>
              </a:rPr>
              <a:pPr/>
              <a:t>28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A32125B4-8DF0-4E38-B491-30CB750013C2}" type="slidenum">
              <a:rPr lang="en-US" altLang="en-US" smtClean="0">
                <a:latin typeface="Arial" charset="0"/>
              </a:rPr>
              <a:pPr/>
              <a:t>29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2756832F-173E-40AA-B706-C26B5625731C}" type="slidenum">
              <a:rPr lang="en-US" altLang="en-US" smtClean="0">
                <a:latin typeface="Arial" charset="0"/>
              </a:rPr>
              <a:pPr/>
              <a:t>3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90DA8996-7A81-47DC-89B8-113CAC17E01B}" type="slidenum">
              <a:rPr lang="en-US" altLang="en-US" smtClean="0">
                <a:latin typeface="Arial" charset="0"/>
              </a:rPr>
              <a:pPr/>
              <a:t>30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84E62AF9-7099-42D2-B7F7-73142EA87D99}" type="slidenum">
              <a:rPr lang="en-US" altLang="en-US" smtClean="0">
                <a:latin typeface="Arial" charset="0"/>
              </a:rPr>
              <a:pPr/>
              <a:t>31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91BD5FEF-BE04-47D2-803A-B336FD719D5B}" type="slidenum">
              <a:rPr lang="en-US" altLang="en-US" smtClean="0">
                <a:latin typeface="Arial" charset="0"/>
              </a:rPr>
              <a:pPr/>
              <a:t>32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2BEFB26E-8696-4F00-9EE3-64670282A6FA}" type="slidenum">
              <a:rPr lang="en-US" altLang="en-US" smtClean="0">
                <a:latin typeface="Arial" charset="0"/>
              </a:rPr>
              <a:pPr/>
              <a:t>33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F250D17E-83C8-408E-80C6-A5116C756819}" type="slidenum">
              <a:rPr lang="en-US" altLang="en-US" smtClean="0">
                <a:latin typeface="Arial" charset="0"/>
              </a:rPr>
              <a:pPr/>
              <a:t>34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83FBC447-1284-4FFE-8763-DC9A16A0ED83}" type="slidenum">
              <a:rPr lang="en-US" altLang="en-US" smtClean="0">
                <a:latin typeface="Arial" charset="0"/>
              </a:rPr>
              <a:pPr/>
              <a:t>35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458EAF33-3798-452C-B347-D8545CDB7DBA}" type="slidenum">
              <a:rPr lang="en-US" altLang="en-US" smtClean="0">
                <a:latin typeface="Arial" charset="0"/>
              </a:rPr>
              <a:pPr/>
              <a:t>36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E7BF66B8-76CB-4C54-BDF5-44D1DC307B95}" type="slidenum">
              <a:rPr lang="en-US" altLang="en-US" smtClean="0">
                <a:latin typeface="Arial" charset="0"/>
              </a:rPr>
              <a:pPr/>
              <a:t>37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B946858C-10BA-47AA-ADA1-71D7E1D87113}" type="slidenum">
              <a:rPr lang="en-US" altLang="en-US" smtClean="0">
                <a:latin typeface="Arial" charset="0"/>
              </a:rPr>
              <a:pPr/>
              <a:t>38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D3605282-DDFE-400D-892B-AA1F7111BC09}" type="slidenum">
              <a:rPr lang="en-US" altLang="en-US" smtClean="0">
                <a:latin typeface="Arial" charset="0"/>
              </a:rPr>
              <a:pPr/>
              <a:t>39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6C10307C-3CB3-4A9A-AB23-FFFA722CCFDC}" type="slidenum">
              <a:rPr lang="en-US" altLang="en-US" smtClean="0">
                <a:latin typeface="Arial" charset="0"/>
              </a:rPr>
              <a:pPr/>
              <a:t>4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655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32E69CF2-86FB-4D7F-8F09-2728B841FD70}" type="slidenum">
              <a:rPr lang="en-US" altLang="en-US" smtClean="0">
                <a:latin typeface="Arial" charset="0"/>
              </a:rPr>
              <a:pPr/>
              <a:t>40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71015393-C813-41D2-BD41-6CCEB0ABB50C}" type="slidenum">
              <a:rPr lang="en-US" altLang="en-US" smtClean="0">
                <a:latin typeface="Arial" charset="0"/>
              </a:rPr>
              <a:pPr/>
              <a:t>41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AD7D2BCB-FEAE-490B-908C-37AECEDCBAB2}" type="slidenum">
              <a:rPr lang="en-US" altLang="en-US" smtClean="0">
                <a:latin typeface="Arial" charset="0"/>
              </a:rPr>
              <a:pPr/>
              <a:t>42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92DEDC99-CAA5-4CA1-90E3-A89B3A476AF3}" type="slidenum">
              <a:rPr lang="en-US" altLang="en-US" smtClean="0">
                <a:latin typeface="Arial" charset="0"/>
              </a:rPr>
              <a:pPr/>
              <a:t>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6656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282CEF4E-F382-452C-957D-886865B4A7F4}" type="slidenum">
              <a:rPr lang="en-US" altLang="en-US" smtClean="0">
                <a:latin typeface="Arial" charset="0"/>
              </a:rPr>
              <a:pPr/>
              <a:t>6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675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CD660A42-AB6F-4470-8FD0-11BA2879BA81}" type="slidenum">
              <a:rPr lang="en-US" altLang="en-US" smtClean="0">
                <a:latin typeface="Arial" charset="0"/>
              </a:rPr>
              <a:pPr/>
              <a:t>7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6861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81C7E1BE-4588-488E-B8D6-267F79007392}" type="slidenum">
              <a:rPr lang="en-US" altLang="en-US" smtClean="0">
                <a:latin typeface="Arial" charset="0"/>
              </a:rPr>
              <a:pPr/>
              <a:t>8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696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BF17F075-80A5-4771-8513-9A61AA5C7680}" type="slidenum">
              <a:rPr lang="en-US" altLang="en-US" smtClean="0">
                <a:latin typeface="Arial" charset="0"/>
              </a:rPr>
              <a:pPr/>
              <a:t>9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065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4D9B8-D714-4A50-A41C-A62E71E020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0C481-C3B8-4FCD-8385-1AD56C99FD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702BC-9F44-4AFB-8CE4-311F04F7D9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7958B3-1577-48BC-931E-CB2A0C1569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74A9-E9FC-4976-AC85-5B1E4DC148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DF45A6-A78C-4309-9A4E-64AE62AA35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89ECE8-1BB7-4C08-8B4F-4508E98FAA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1FF78-7011-4AB6-93D6-5B4509F6C1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A871E8-DA15-4E9D-A791-4D8274F15B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48EB8-4A7F-4BB8-B4E9-E4E98BD78A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6747D26A-393A-42A5-9875-C06E5E155C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4EA3A72-394F-4726-B6FF-CA908A59BD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ase64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agoncorporation.com/articledetail.aspx?articleid=13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Universal_Description_Discovery_and_Integratio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ddi.xml.org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google.com/mor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jmvidal.cse.sc.edu/talks/wsdl/googleex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696200" cy="2209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Web Services II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Google WSDL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" y="2085975"/>
            <a:ext cx="87630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400">
                <a:latin typeface="Courier New" charset="0"/>
              </a:rPr>
              <a:t>&lt;?xml version="1.0"?&gt;</a:t>
            </a:r>
          </a:p>
          <a:p>
            <a:endParaRPr lang="en-US" altLang="en-US" sz="1400">
              <a:latin typeface="Courier New" charset="0"/>
            </a:endParaRPr>
          </a:p>
          <a:p>
            <a:r>
              <a:rPr lang="en-US" altLang="en-US" sz="1400">
                <a:latin typeface="Courier New" charset="0"/>
              </a:rPr>
              <a:t>&lt;!-- WSDL description of the Google Web APIs.</a:t>
            </a:r>
          </a:p>
          <a:p>
            <a:r>
              <a:rPr lang="en-US" altLang="en-US" sz="1400">
                <a:latin typeface="Courier New" charset="0"/>
              </a:rPr>
              <a:t>     The Google Web APIs are in beta release. All interfaces are subject to</a:t>
            </a:r>
          </a:p>
          <a:p>
            <a:r>
              <a:rPr lang="en-US" altLang="en-US" sz="1400">
                <a:latin typeface="Courier New" charset="0"/>
              </a:rPr>
              <a:t>     change as we refine and extend our APIs. Please see the terms of use</a:t>
            </a:r>
          </a:p>
          <a:p>
            <a:r>
              <a:rPr lang="en-US" altLang="en-US" sz="1400">
                <a:latin typeface="Courier New" charset="0"/>
              </a:rPr>
              <a:t>     for more information. --&gt;</a:t>
            </a:r>
          </a:p>
          <a:p>
            <a:endParaRPr lang="en-US" altLang="en-US" sz="1400">
              <a:latin typeface="Courier New" charset="0"/>
            </a:endParaRPr>
          </a:p>
          <a:p>
            <a:r>
              <a:rPr lang="en-US" altLang="en-US" sz="1400">
                <a:latin typeface="Courier New" charset="0"/>
              </a:rPr>
              <a:t>&lt;!-- Revision 2002-08-16 --&gt;</a:t>
            </a:r>
          </a:p>
          <a:p>
            <a:endParaRPr lang="en-US" altLang="en-US" sz="1400">
              <a:latin typeface="Courier New" charset="0"/>
            </a:endParaRPr>
          </a:p>
          <a:p>
            <a:r>
              <a:rPr lang="en-US" altLang="en-US" sz="1400">
                <a:latin typeface="Courier New" charset="0"/>
              </a:rPr>
              <a:t>&lt;definitions name="GoogleSearch"</a:t>
            </a:r>
          </a:p>
          <a:p>
            <a:r>
              <a:rPr lang="en-US" altLang="en-US" sz="1400">
                <a:latin typeface="Courier New" charset="0"/>
              </a:rPr>
              <a:t>             targetNamespace="urn:GoogleSearch"</a:t>
            </a:r>
          </a:p>
          <a:p>
            <a:r>
              <a:rPr lang="en-US" altLang="en-US" sz="1400">
                <a:latin typeface="Courier New" charset="0"/>
              </a:rPr>
              <a:t>             xmlns:typens="urn:GoogleSearch"</a:t>
            </a:r>
          </a:p>
          <a:p>
            <a:r>
              <a:rPr lang="en-US" altLang="en-US" sz="1400">
                <a:latin typeface="Courier New" charset="0"/>
              </a:rPr>
              <a:t>             xmlns:xsd="http://www.w3.org/2001/XMLSchema"</a:t>
            </a:r>
          </a:p>
          <a:p>
            <a:r>
              <a:rPr lang="en-US" altLang="en-US" sz="1400">
                <a:latin typeface="Courier New" charset="0"/>
              </a:rPr>
              <a:t>             xmlns:soap="http://schemas.xmlsoap.org/wsdl/soap/"</a:t>
            </a:r>
          </a:p>
          <a:p>
            <a:r>
              <a:rPr lang="en-US" altLang="en-US" sz="1400">
                <a:latin typeface="Courier New" charset="0"/>
              </a:rPr>
              <a:t>             xmlns:soapenc="http://schemas.xmlsoap.org/soap/encoding/"</a:t>
            </a:r>
          </a:p>
          <a:p>
            <a:r>
              <a:rPr lang="en-US" altLang="en-US" sz="1400">
                <a:latin typeface="Courier New" charset="0"/>
              </a:rPr>
              <a:t>             xmlns:wsdl="http://schemas.xmlsoap.org/wsdl/"</a:t>
            </a:r>
          </a:p>
          <a:p>
            <a:r>
              <a:rPr lang="en-US" altLang="en-US" sz="1400">
                <a:latin typeface="Courier New" charset="0"/>
              </a:rPr>
              <a:t>             xmlns="http://schemas.xmlsoap.org/wsdl/"&gt;</a:t>
            </a:r>
          </a:p>
          <a:p>
            <a:endParaRPr lang="en-US" altLang="en-US" sz="1400">
              <a:latin typeface="Courier New" charset="0"/>
            </a:endParaRPr>
          </a:p>
          <a:p>
            <a:r>
              <a:rPr lang="en-US" altLang="en-US" sz="1400">
                <a:latin typeface="Courier New" charset="0"/>
              </a:rPr>
              <a:t>  ...</a:t>
            </a:r>
          </a:p>
          <a:p>
            <a:endParaRPr lang="en-US" altLang="en-US" sz="1400">
              <a:latin typeface="Courier New" charset="0"/>
            </a:endParaRPr>
          </a:p>
          <a:p>
            <a:r>
              <a:rPr lang="en-US" altLang="en-US" sz="1400">
                <a:latin typeface="Courier New" charset="0"/>
              </a:rPr>
              <a:t>&lt;/definitions&gt;</a:t>
            </a:r>
          </a:p>
          <a:p>
            <a:endParaRPr lang="en-US" altLang="en-US" sz="1400">
              <a:latin typeface="Courier New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164013" y="152400"/>
            <a:ext cx="3863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r"/>
            <a:r>
              <a:rPr lang="en-US" altLang="en-US">
                <a:latin typeface="Tahoma" pitchFamily="-108" charset="0"/>
              </a:rPr>
              <a:t>Documentation – English description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Types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-152400" y="2411413"/>
            <a:ext cx="8763000" cy="437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800">
                <a:latin typeface="Courier New" charset="0"/>
              </a:rPr>
              <a:t>  &lt;!-- Types for search - result elements, directory categories --&gt;</a:t>
            </a:r>
          </a:p>
          <a:p>
            <a:endParaRPr lang="en-US" altLang="en-US" sz="800">
              <a:latin typeface="Courier New" charset="0"/>
            </a:endParaRPr>
          </a:p>
          <a:p>
            <a:r>
              <a:rPr lang="en-US" altLang="en-US" sz="800">
                <a:latin typeface="Courier New" charset="0"/>
              </a:rPr>
              <a:t>  &lt;types&gt;</a:t>
            </a:r>
          </a:p>
          <a:p>
            <a:r>
              <a:rPr lang="en-US" altLang="en-US" sz="800">
                <a:latin typeface="Courier New" charset="0"/>
              </a:rPr>
              <a:t>    &lt;xsd:schema xmlns="http://www.w3.org/2001/XMLSchema" </a:t>
            </a:r>
          </a:p>
          <a:p>
            <a:r>
              <a:rPr lang="en-US" altLang="en-US" sz="800">
                <a:latin typeface="Courier New" charset="0"/>
              </a:rPr>
              <a:t>                targetNamespace="urn:GoogleSearch"&gt;</a:t>
            </a:r>
          </a:p>
          <a:p>
            <a:r>
              <a:rPr lang="en-US" altLang="en-US" sz="800">
                <a:latin typeface="Courier New" charset="0"/>
              </a:rPr>
              <a:t>            </a:t>
            </a:r>
          </a:p>
          <a:p>
            <a:r>
              <a:rPr lang="en-US" altLang="en-US" sz="800">
                <a:latin typeface="Courier New" charset="0"/>
              </a:rPr>
              <a:t>      &lt;xsd:complexType name="GoogleSearchResult"&gt;</a:t>
            </a:r>
          </a:p>
          <a:p>
            <a:r>
              <a:rPr lang="en-US" altLang="en-US" sz="800">
                <a:latin typeface="Courier New" charset="0"/>
              </a:rPr>
              <a:t>        &lt;xsd:all&gt;</a:t>
            </a:r>
          </a:p>
          <a:p>
            <a:r>
              <a:rPr lang="en-US" altLang="en-US" sz="800">
                <a:latin typeface="Courier New" charset="0"/>
              </a:rPr>
              <a:t>          &lt;xsd:element name="documentFiltering"           type="xsd:boolean"/&gt;</a:t>
            </a:r>
          </a:p>
          <a:p>
            <a:r>
              <a:rPr lang="en-US" altLang="en-US" sz="800">
                <a:latin typeface="Courier New" charset="0"/>
              </a:rPr>
              <a:t>          &lt;xsd:element name="searchComments"              type="xsd:string"/&gt;</a:t>
            </a:r>
          </a:p>
          <a:p>
            <a:r>
              <a:rPr lang="en-US" altLang="en-US" sz="800">
                <a:latin typeface="Courier New" charset="0"/>
              </a:rPr>
              <a:t>          &lt;xsd:element name="estimatedTotalResultsCount"  type="xsd:int"/&gt;</a:t>
            </a:r>
          </a:p>
          <a:p>
            <a:r>
              <a:rPr lang="en-US" altLang="en-US" sz="800">
                <a:latin typeface="Courier New" charset="0"/>
              </a:rPr>
              <a:t>          &lt;xsd:element name="estimateIsExact"             type="xsd:boolean"/&gt;</a:t>
            </a:r>
          </a:p>
          <a:p>
            <a:r>
              <a:rPr lang="en-US" altLang="en-US" sz="800">
                <a:latin typeface="Courier New" charset="0"/>
              </a:rPr>
              <a:t>          &lt;xsd:element name="resultElements"              type="typens:</a:t>
            </a:r>
            <a:r>
              <a:rPr lang="en-US" altLang="en-US" sz="800">
                <a:solidFill>
                  <a:srgbClr val="FF0000"/>
                </a:solidFill>
                <a:latin typeface="Courier New" charset="0"/>
              </a:rPr>
              <a:t>ResultElementArray</a:t>
            </a:r>
            <a:r>
              <a:rPr lang="en-US" altLang="en-US" sz="800">
                <a:latin typeface="Courier New" charset="0"/>
              </a:rPr>
              <a:t>"/&gt;</a:t>
            </a:r>
          </a:p>
          <a:p>
            <a:r>
              <a:rPr lang="en-US" altLang="en-US" sz="800">
                <a:latin typeface="Courier New" charset="0"/>
              </a:rPr>
              <a:t>          &lt;xsd:element name="searchQuery"                 type="xsd:string"/&gt;</a:t>
            </a:r>
          </a:p>
          <a:p>
            <a:r>
              <a:rPr lang="en-US" altLang="en-US" sz="800">
                <a:latin typeface="Courier New" charset="0"/>
              </a:rPr>
              <a:t>          &lt;xsd:element name="startIndex"                  type="xsd:int"/&gt;</a:t>
            </a:r>
          </a:p>
          <a:p>
            <a:r>
              <a:rPr lang="en-US" altLang="en-US" sz="800">
                <a:latin typeface="Courier New" charset="0"/>
              </a:rPr>
              <a:t>          &lt;xsd:element name="endIndex"                    type="xsd:int"/&gt;</a:t>
            </a:r>
          </a:p>
          <a:p>
            <a:r>
              <a:rPr lang="en-US" altLang="en-US" sz="800">
                <a:latin typeface="Courier New" charset="0"/>
              </a:rPr>
              <a:t>          &lt;xsd:element name="searchTips"                  type="xsd:string"/&gt;</a:t>
            </a:r>
          </a:p>
          <a:p>
            <a:r>
              <a:rPr lang="en-US" altLang="en-US" sz="800">
                <a:latin typeface="Courier New" charset="0"/>
              </a:rPr>
              <a:t>          &lt;xsd:element name="directoryCategories"         type="typens:</a:t>
            </a:r>
            <a:r>
              <a:rPr lang="en-US" altLang="en-US" sz="800">
                <a:solidFill>
                  <a:srgbClr val="FF0000"/>
                </a:solidFill>
                <a:latin typeface="Courier New" charset="0"/>
              </a:rPr>
              <a:t>DirectoryCategoryArray</a:t>
            </a:r>
            <a:r>
              <a:rPr lang="en-US" altLang="en-US" sz="800">
                <a:latin typeface="Courier New" charset="0"/>
              </a:rPr>
              <a:t>"/&gt;</a:t>
            </a:r>
          </a:p>
          <a:p>
            <a:r>
              <a:rPr lang="en-US" altLang="en-US" sz="800">
                <a:latin typeface="Courier New" charset="0"/>
              </a:rPr>
              <a:t>          &lt;xsd:element name="searchTime"                  type="xsd:double"/&gt;</a:t>
            </a:r>
          </a:p>
          <a:p>
            <a:r>
              <a:rPr lang="en-US" altLang="en-US" sz="800">
                <a:latin typeface="Courier New" charset="0"/>
              </a:rPr>
              <a:t>        &lt;/xsd:all&gt;</a:t>
            </a:r>
          </a:p>
          <a:p>
            <a:r>
              <a:rPr lang="en-US" altLang="en-US" sz="800">
                <a:latin typeface="Courier New" charset="0"/>
              </a:rPr>
              <a:t>      &lt;/xsd:complexType&gt;</a:t>
            </a:r>
          </a:p>
          <a:p>
            <a:endParaRPr lang="en-US" altLang="en-US" sz="800">
              <a:latin typeface="Courier New" charset="0"/>
            </a:endParaRPr>
          </a:p>
          <a:p>
            <a:r>
              <a:rPr lang="en-US" altLang="en-US" sz="800">
                <a:latin typeface="Courier New" charset="0"/>
              </a:rPr>
              <a:t>      &lt;xsd:complexType name="ResultElement"&gt;</a:t>
            </a:r>
          </a:p>
          <a:p>
            <a:r>
              <a:rPr lang="en-US" altLang="en-US" sz="800">
                <a:latin typeface="Courier New" charset="0"/>
              </a:rPr>
              <a:t>        &lt;xsd:all&gt;</a:t>
            </a:r>
          </a:p>
          <a:p>
            <a:r>
              <a:rPr lang="en-US" altLang="en-US" sz="800">
                <a:latin typeface="Courier New" charset="0"/>
              </a:rPr>
              <a:t>          &lt;xsd:element name="summary" type="xsd:string"/&gt;</a:t>
            </a:r>
          </a:p>
          <a:p>
            <a:r>
              <a:rPr lang="en-US" altLang="en-US" sz="800">
                <a:latin typeface="Courier New" charset="0"/>
              </a:rPr>
              <a:t>          &lt;xsd:element name="URL" type="xsd:string"/&gt;</a:t>
            </a:r>
          </a:p>
          <a:p>
            <a:r>
              <a:rPr lang="en-US" altLang="en-US" sz="800">
                <a:latin typeface="Courier New" charset="0"/>
              </a:rPr>
              <a:t>          &lt;xsd:element name="snippet" type="xsd:string"/&gt;</a:t>
            </a:r>
          </a:p>
          <a:p>
            <a:r>
              <a:rPr lang="en-US" altLang="en-US" sz="800">
                <a:latin typeface="Courier New" charset="0"/>
              </a:rPr>
              <a:t>          &lt;xsd:element name="title" type="xsd:string"/&gt;</a:t>
            </a:r>
          </a:p>
          <a:p>
            <a:r>
              <a:rPr lang="en-US" altLang="en-US" sz="800">
                <a:latin typeface="Courier New" charset="0"/>
              </a:rPr>
              <a:t>          &lt;xsd:element name="cachedSize" type="xsd:string"/&gt;</a:t>
            </a:r>
          </a:p>
          <a:p>
            <a:r>
              <a:rPr lang="en-US" altLang="en-US" sz="800">
                <a:latin typeface="Courier New" charset="0"/>
              </a:rPr>
              <a:t>          &lt;xsd:element name="relatedInformationPresent" type="xsd:boolean"/&gt;</a:t>
            </a:r>
          </a:p>
          <a:p>
            <a:r>
              <a:rPr lang="en-US" altLang="en-US" sz="800">
                <a:latin typeface="Courier New" charset="0"/>
              </a:rPr>
              <a:t>          &lt;xsd:element name="hostName" type="xsd:string"/&gt;</a:t>
            </a:r>
          </a:p>
          <a:p>
            <a:r>
              <a:rPr lang="en-US" altLang="en-US" sz="800">
                <a:latin typeface="Courier New" charset="0"/>
              </a:rPr>
              <a:t>          &lt;xsd:element name="directoryCategory" type="typens:</a:t>
            </a:r>
            <a:r>
              <a:rPr lang="en-US" altLang="en-US" sz="800">
                <a:solidFill>
                  <a:srgbClr val="FF0000"/>
                </a:solidFill>
                <a:latin typeface="Courier New" charset="0"/>
              </a:rPr>
              <a:t>DirectoryCategory</a:t>
            </a:r>
            <a:r>
              <a:rPr lang="en-US" altLang="en-US" sz="800">
                <a:latin typeface="Courier New" charset="0"/>
              </a:rPr>
              <a:t>"/&gt;</a:t>
            </a:r>
          </a:p>
          <a:p>
            <a:r>
              <a:rPr lang="en-US" altLang="en-US" sz="800">
                <a:latin typeface="Courier New" charset="0"/>
              </a:rPr>
              <a:t>          &lt;xsd:element name="directoryTitle" type="xsd:string"/&gt;</a:t>
            </a:r>
          </a:p>
          <a:p>
            <a:r>
              <a:rPr lang="en-US" altLang="en-US" sz="800">
                <a:latin typeface="Courier New" charset="0"/>
              </a:rPr>
              <a:t>        &lt;/xsd:all&gt;</a:t>
            </a:r>
          </a:p>
          <a:p>
            <a:r>
              <a:rPr lang="en-US" altLang="en-US" sz="800">
                <a:latin typeface="Courier New" charset="0"/>
              </a:rPr>
              <a:t>      &lt;/xsd:complexType&gt;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876800" y="127000"/>
            <a:ext cx="4191000" cy="3786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800">
                <a:latin typeface="Courier New" charset="0"/>
              </a:rPr>
              <a:t>  </a:t>
            </a:r>
          </a:p>
          <a:p>
            <a:r>
              <a:rPr lang="en-US" altLang="en-US" sz="800">
                <a:latin typeface="Courier New" charset="0"/>
              </a:rPr>
              <a:t>      &lt;xsd:complexType name="</a:t>
            </a:r>
            <a:r>
              <a:rPr lang="en-US" altLang="en-US" sz="800">
                <a:solidFill>
                  <a:srgbClr val="FF0000"/>
                </a:solidFill>
                <a:latin typeface="Courier New" charset="0"/>
              </a:rPr>
              <a:t>ResultElementArray</a:t>
            </a:r>
            <a:r>
              <a:rPr lang="en-US" altLang="en-US" sz="800">
                <a:latin typeface="Courier New" charset="0"/>
              </a:rPr>
              <a:t>"&gt;</a:t>
            </a:r>
          </a:p>
          <a:p>
            <a:r>
              <a:rPr lang="en-US" altLang="en-US" sz="800">
                <a:latin typeface="Courier New" charset="0"/>
              </a:rPr>
              <a:t>        &lt;xsd:complexContent&gt;</a:t>
            </a:r>
          </a:p>
          <a:p>
            <a:r>
              <a:rPr lang="en-US" altLang="en-US" sz="800">
                <a:latin typeface="Courier New" charset="0"/>
              </a:rPr>
              <a:t>          &lt;xsd:restriction base="soapenc:Array"&gt;</a:t>
            </a:r>
          </a:p>
          <a:p>
            <a:r>
              <a:rPr lang="en-US" altLang="en-US" sz="800">
                <a:latin typeface="Courier New" charset="0"/>
              </a:rPr>
              <a:t>             &lt;xsd:attribute ref="soapenc:arrayType" </a:t>
            </a:r>
          </a:p>
          <a:p>
            <a:r>
              <a:rPr lang="en-US" altLang="en-US" sz="800">
                <a:latin typeface="Courier New" charset="0"/>
              </a:rPr>
              <a:t>                  wsdl:arrayType="typens:ResultElement[]"/&gt;</a:t>
            </a:r>
          </a:p>
          <a:p>
            <a:r>
              <a:rPr lang="en-US" altLang="en-US" sz="800">
                <a:latin typeface="Courier New" charset="0"/>
              </a:rPr>
              <a:t>          &lt;/xsd:restriction&gt;</a:t>
            </a:r>
          </a:p>
          <a:p>
            <a:r>
              <a:rPr lang="en-US" altLang="en-US" sz="800">
                <a:latin typeface="Courier New" charset="0"/>
              </a:rPr>
              <a:t>        &lt;/xsd:complexContent&gt;</a:t>
            </a:r>
          </a:p>
          <a:p>
            <a:r>
              <a:rPr lang="en-US" altLang="en-US" sz="800">
                <a:latin typeface="Courier New" charset="0"/>
              </a:rPr>
              <a:t>      &lt;/xsd:complexType&gt;</a:t>
            </a:r>
          </a:p>
          <a:p>
            <a:endParaRPr lang="en-US" altLang="en-US" sz="800">
              <a:latin typeface="Courier New" charset="0"/>
            </a:endParaRPr>
          </a:p>
          <a:p>
            <a:r>
              <a:rPr lang="en-US" altLang="en-US" sz="800">
                <a:latin typeface="Courier New" charset="0"/>
              </a:rPr>
              <a:t>      &lt;xsd:complexType name="</a:t>
            </a:r>
            <a:r>
              <a:rPr lang="en-US" altLang="en-US" sz="800">
                <a:solidFill>
                  <a:srgbClr val="FF0000"/>
                </a:solidFill>
                <a:latin typeface="Courier New" charset="0"/>
              </a:rPr>
              <a:t>DirectoryCategoryArray</a:t>
            </a:r>
            <a:r>
              <a:rPr lang="en-US" altLang="en-US" sz="800">
                <a:latin typeface="Courier New" charset="0"/>
              </a:rPr>
              <a:t>"&gt;</a:t>
            </a:r>
          </a:p>
          <a:p>
            <a:r>
              <a:rPr lang="en-US" altLang="en-US" sz="800">
                <a:latin typeface="Courier New" charset="0"/>
              </a:rPr>
              <a:t>        &lt;xsd:complexContent&gt;</a:t>
            </a:r>
          </a:p>
          <a:p>
            <a:r>
              <a:rPr lang="en-US" altLang="en-US" sz="800">
                <a:latin typeface="Courier New" charset="0"/>
              </a:rPr>
              <a:t>          &lt;xsd:restriction base="soapenc:Array"&gt;</a:t>
            </a:r>
          </a:p>
          <a:p>
            <a:r>
              <a:rPr lang="en-US" altLang="en-US" sz="800">
                <a:latin typeface="Courier New" charset="0"/>
              </a:rPr>
              <a:t>             &lt;xsd:attribute ref="soapenc:arrayType" </a:t>
            </a:r>
          </a:p>
          <a:p>
            <a:r>
              <a:rPr lang="en-US" altLang="en-US" sz="800">
                <a:latin typeface="Courier New" charset="0"/>
              </a:rPr>
              <a:t>                  wsdl:arrayType="typens:DirectoryCategory[]"/&gt;</a:t>
            </a:r>
          </a:p>
          <a:p>
            <a:r>
              <a:rPr lang="en-US" altLang="en-US" sz="800">
                <a:latin typeface="Courier New" charset="0"/>
              </a:rPr>
              <a:t>          &lt;/xsd:restriction&gt;</a:t>
            </a:r>
          </a:p>
          <a:p>
            <a:r>
              <a:rPr lang="en-US" altLang="en-US" sz="800">
                <a:latin typeface="Courier New" charset="0"/>
              </a:rPr>
              <a:t>        &lt;/xsd:complexContent&gt;</a:t>
            </a:r>
          </a:p>
          <a:p>
            <a:r>
              <a:rPr lang="en-US" altLang="en-US" sz="800">
                <a:latin typeface="Courier New" charset="0"/>
              </a:rPr>
              <a:t>      &lt;/xsd:complexType&gt;</a:t>
            </a:r>
          </a:p>
          <a:p>
            <a:endParaRPr lang="en-US" altLang="en-US" sz="800">
              <a:latin typeface="Courier New" charset="0"/>
            </a:endParaRPr>
          </a:p>
          <a:p>
            <a:r>
              <a:rPr lang="en-US" altLang="en-US" sz="800">
                <a:latin typeface="Courier New" charset="0"/>
              </a:rPr>
              <a:t>      &lt;xsd:complexType name="</a:t>
            </a:r>
            <a:r>
              <a:rPr lang="en-US" altLang="en-US" sz="800">
                <a:solidFill>
                  <a:srgbClr val="FF0000"/>
                </a:solidFill>
                <a:latin typeface="Courier New" charset="0"/>
              </a:rPr>
              <a:t>DirectoryCategory</a:t>
            </a:r>
            <a:r>
              <a:rPr lang="en-US" altLang="en-US" sz="800">
                <a:latin typeface="Courier New" charset="0"/>
              </a:rPr>
              <a:t>"&gt;</a:t>
            </a:r>
          </a:p>
          <a:p>
            <a:r>
              <a:rPr lang="en-US" altLang="en-US" sz="800">
                <a:latin typeface="Courier New" charset="0"/>
              </a:rPr>
              <a:t>        &lt;xsd:all&gt;</a:t>
            </a:r>
          </a:p>
          <a:p>
            <a:r>
              <a:rPr lang="en-US" altLang="en-US" sz="800">
                <a:latin typeface="Courier New" charset="0"/>
              </a:rPr>
              <a:t>          &lt;xsd:element name="fullViewableName" type="xsd:string"/&gt;</a:t>
            </a:r>
          </a:p>
          <a:p>
            <a:r>
              <a:rPr lang="en-US" altLang="en-US" sz="800">
                <a:latin typeface="Courier New" charset="0"/>
              </a:rPr>
              <a:t>          &lt;xsd:element name="specialEncoding" type="xsd:string"/&gt;</a:t>
            </a:r>
          </a:p>
          <a:p>
            <a:r>
              <a:rPr lang="en-US" altLang="en-US" sz="800">
                <a:latin typeface="Courier New" charset="0"/>
              </a:rPr>
              <a:t>        &lt;/xsd:all&gt;</a:t>
            </a:r>
          </a:p>
          <a:p>
            <a:r>
              <a:rPr lang="en-US" altLang="en-US" sz="800">
                <a:latin typeface="Courier New" charset="0"/>
              </a:rPr>
              <a:t>      &lt;/xsd:complexType&gt;</a:t>
            </a:r>
          </a:p>
          <a:p>
            <a:endParaRPr lang="en-US" altLang="en-US" sz="800">
              <a:latin typeface="Courier New" charset="0"/>
            </a:endParaRPr>
          </a:p>
          <a:p>
            <a:r>
              <a:rPr lang="en-US" altLang="en-US" sz="800">
                <a:latin typeface="Courier New" charset="0"/>
              </a:rPr>
              <a:t>    &lt;/xsd:schema&gt;</a:t>
            </a:r>
          </a:p>
          <a:p>
            <a:r>
              <a:rPr lang="en-US" altLang="en-US" sz="800">
                <a:latin typeface="Courier New" charset="0"/>
              </a:rPr>
              <a:t>  &lt;/types&gt; </a:t>
            </a:r>
          </a:p>
          <a:p>
            <a:endParaRPr lang="en-US" altLang="en-US" sz="800">
              <a:latin typeface="Courier New" charset="0"/>
            </a:endParaRPr>
          </a:p>
          <a:p>
            <a:r>
              <a:rPr lang="en-US" altLang="en-US" sz="800">
                <a:latin typeface="Courier New" charset="0"/>
              </a:rPr>
              <a:t>  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334000" y="5105400"/>
            <a:ext cx="363061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None/>
            </a:pPr>
            <a:r>
              <a:rPr lang="en-US" altLang="en-US">
                <a:latin typeface="Tahoma" pitchFamily="-108" charset="0"/>
              </a:rPr>
              <a:t>Types – Data type (e.g. structure)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Messages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066800" y="1922463"/>
            <a:ext cx="5105400" cy="485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800">
                <a:latin typeface="Courier New" charset="0"/>
              </a:rPr>
              <a:t>  &lt;!-- Messages for Google Web APIs - cached page, search, spelling. --&gt;</a:t>
            </a:r>
          </a:p>
          <a:p>
            <a:r>
              <a:rPr lang="en-US" altLang="en-US" sz="800">
                <a:latin typeface="Courier New" charset="0"/>
              </a:rPr>
              <a:t>             </a:t>
            </a:r>
          </a:p>
          <a:p>
            <a:r>
              <a:rPr lang="en-US" altLang="en-US" sz="800">
                <a:latin typeface="Courier New" charset="0"/>
              </a:rPr>
              <a:t>  &lt;message name="doGetCachedPage"&gt;</a:t>
            </a:r>
          </a:p>
          <a:p>
            <a:r>
              <a:rPr lang="en-US" altLang="en-US" sz="800">
                <a:latin typeface="Courier New" charset="0"/>
              </a:rPr>
              <a:t>    &lt;part name="key"            type="xsd:string"/&gt;</a:t>
            </a:r>
          </a:p>
          <a:p>
            <a:r>
              <a:rPr lang="en-US" altLang="en-US" sz="800">
                <a:latin typeface="Courier New" charset="0"/>
              </a:rPr>
              <a:t>    &lt;part name="url"            type="xsd:string"/&gt;</a:t>
            </a:r>
          </a:p>
          <a:p>
            <a:r>
              <a:rPr lang="en-US" altLang="en-US" sz="800">
                <a:latin typeface="Courier New" charset="0"/>
              </a:rPr>
              <a:t>  &lt;/message&gt;</a:t>
            </a:r>
          </a:p>
          <a:p>
            <a:endParaRPr lang="en-US" altLang="en-US" sz="800">
              <a:latin typeface="Courier New" charset="0"/>
            </a:endParaRPr>
          </a:p>
          <a:p>
            <a:r>
              <a:rPr lang="en-US" altLang="en-US" sz="800">
                <a:latin typeface="Courier New" charset="0"/>
              </a:rPr>
              <a:t>  &lt;message name="doGetCachedPageResponse"&gt;</a:t>
            </a:r>
          </a:p>
          <a:p>
            <a:r>
              <a:rPr lang="en-US" altLang="en-US" sz="800">
                <a:latin typeface="Courier New" charset="0"/>
              </a:rPr>
              <a:t>    &lt;part name="return"         type="xsd:base64Binary"/&gt;</a:t>
            </a:r>
          </a:p>
          <a:p>
            <a:r>
              <a:rPr lang="en-US" altLang="en-US" sz="800">
                <a:latin typeface="Courier New" charset="0"/>
              </a:rPr>
              <a:t>  &lt;/message&gt;</a:t>
            </a:r>
          </a:p>
          <a:p>
            <a:endParaRPr lang="en-US" altLang="en-US" sz="800">
              <a:latin typeface="Courier New" charset="0"/>
            </a:endParaRPr>
          </a:p>
          <a:p>
            <a:r>
              <a:rPr lang="en-US" altLang="en-US" sz="800">
                <a:latin typeface="Courier New" charset="0"/>
              </a:rPr>
              <a:t>  &lt;message name="doSpellingSuggestion"&gt;</a:t>
            </a:r>
          </a:p>
          <a:p>
            <a:r>
              <a:rPr lang="en-US" altLang="en-US" sz="800">
                <a:latin typeface="Courier New" charset="0"/>
              </a:rPr>
              <a:t>    &lt;part name="key"            type="xsd:string"/&gt;</a:t>
            </a:r>
          </a:p>
          <a:p>
            <a:r>
              <a:rPr lang="en-US" altLang="en-US" sz="800">
                <a:latin typeface="Courier New" charset="0"/>
              </a:rPr>
              <a:t>    &lt;part name="phrase"         type="xsd:string"/&gt;</a:t>
            </a:r>
          </a:p>
          <a:p>
            <a:r>
              <a:rPr lang="en-US" altLang="en-US" sz="800">
                <a:latin typeface="Courier New" charset="0"/>
              </a:rPr>
              <a:t>  &lt;/message&gt;</a:t>
            </a:r>
          </a:p>
          <a:p>
            <a:endParaRPr lang="en-US" altLang="en-US" sz="800">
              <a:latin typeface="Courier New" charset="0"/>
            </a:endParaRPr>
          </a:p>
          <a:p>
            <a:r>
              <a:rPr lang="en-US" altLang="en-US" sz="800">
                <a:latin typeface="Courier New" charset="0"/>
              </a:rPr>
              <a:t>  &lt;message name="doSpellingSuggestionResponse"&gt;</a:t>
            </a:r>
          </a:p>
          <a:p>
            <a:r>
              <a:rPr lang="en-US" altLang="en-US" sz="800">
                <a:latin typeface="Courier New" charset="0"/>
              </a:rPr>
              <a:t>    &lt;part name="return"         type="xsd:string"/&gt;</a:t>
            </a:r>
          </a:p>
          <a:p>
            <a:r>
              <a:rPr lang="en-US" altLang="en-US" sz="800">
                <a:latin typeface="Courier New" charset="0"/>
              </a:rPr>
              <a:t>  &lt;/message&gt;</a:t>
            </a:r>
          </a:p>
          <a:p>
            <a:endParaRPr lang="en-US" altLang="en-US" sz="800">
              <a:latin typeface="Courier New" charset="0"/>
            </a:endParaRPr>
          </a:p>
          <a:p>
            <a:r>
              <a:rPr lang="en-US" altLang="en-US" sz="800">
                <a:latin typeface="Courier New" charset="0"/>
              </a:rPr>
              <a:t>  &lt;!-- note, ie and oe are ignored by server; all traffic is UTF-8. --&gt;</a:t>
            </a:r>
          </a:p>
          <a:p>
            <a:endParaRPr lang="en-US" altLang="en-US" sz="800">
              <a:latin typeface="Courier New" charset="0"/>
            </a:endParaRPr>
          </a:p>
          <a:p>
            <a:r>
              <a:rPr lang="en-US" altLang="en-US" sz="800">
                <a:latin typeface="Courier New" charset="0"/>
              </a:rPr>
              <a:t>  &lt;message name="doGoogleSearch"&gt;</a:t>
            </a:r>
          </a:p>
          <a:p>
            <a:r>
              <a:rPr lang="en-US" altLang="en-US" sz="800">
                <a:latin typeface="Courier New" charset="0"/>
              </a:rPr>
              <a:t>    &lt;part name="key"            type="xsd:string"/&gt;</a:t>
            </a:r>
          </a:p>
          <a:p>
            <a:r>
              <a:rPr lang="en-US" altLang="en-US" sz="800">
                <a:latin typeface="Courier New" charset="0"/>
              </a:rPr>
              <a:t>    &lt;part name="q"              type="xsd:string"/&gt;</a:t>
            </a:r>
          </a:p>
          <a:p>
            <a:r>
              <a:rPr lang="en-US" altLang="en-US" sz="800">
                <a:latin typeface="Courier New" charset="0"/>
              </a:rPr>
              <a:t>    &lt;part name="start"          type="xsd:int"/&gt;</a:t>
            </a:r>
          </a:p>
          <a:p>
            <a:r>
              <a:rPr lang="en-US" altLang="en-US" sz="800">
                <a:latin typeface="Courier New" charset="0"/>
              </a:rPr>
              <a:t>    &lt;part name="maxResults"     type="xsd:int"/&gt;</a:t>
            </a:r>
          </a:p>
          <a:p>
            <a:r>
              <a:rPr lang="en-US" altLang="en-US" sz="800">
                <a:latin typeface="Courier New" charset="0"/>
              </a:rPr>
              <a:t>    &lt;part name="filter"         type="xsd:boolean"/&gt;</a:t>
            </a:r>
          </a:p>
          <a:p>
            <a:r>
              <a:rPr lang="en-US" altLang="en-US" sz="800">
                <a:latin typeface="Courier New" charset="0"/>
              </a:rPr>
              <a:t>    &lt;part name="restrict"       type="xsd:string"/&gt;</a:t>
            </a:r>
          </a:p>
          <a:p>
            <a:r>
              <a:rPr lang="en-US" altLang="en-US" sz="800">
                <a:latin typeface="Courier New" charset="0"/>
              </a:rPr>
              <a:t>    &lt;part name="safeSearch"     type="xsd:boolean"/&gt;</a:t>
            </a:r>
          </a:p>
          <a:p>
            <a:r>
              <a:rPr lang="en-US" altLang="en-US" sz="800">
                <a:latin typeface="Courier New" charset="0"/>
              </a:rPr>
              <a:t>    &lt;part name="lr"             type="xsd:string"/&gt;</a:t>
            </a:r>
          </a:p>
          <a:p>
            <a:r>
              <a:rPr lang="en-US" altLang="en-US" sz="800">
                <a:latin typeface="Courier New" charset="0"/>
              </a:rPr>
              <a:t>    &lt;part name="ie"             type="xsd:string"/&gt;</a:t>
            </a:r>
          </a:p>
          <a:p>
            <a:r>
              <a:rPr lang="en-US" altLang="en-US" sz="800">
                <a:latin typeface="Courier New" charset="0"/>
              </a:rPr>
              <a:t>    &lt;part name="oe"             type="xsd:string"/&gt;</a:t>
            </a:r>
          </a:p>
          <a:p>
            <a:r>
              <a:rPr lang="en-US" altLang="en-US" sz="800">
                <a:latin typeface="Courier New" charset="0"/>
              </a:rPr>
              <a:t>  &lt;/message&gt;</a:t>
            </a:r>
          </a:p>
          <a:p>
            <a:endParaRPr lang="en-US" altLang="en-US" sz="800">
              <a:latin typeface="Courier New" charset="0"/>
            </a:endParaRPr>
          </a:p>
          <a:p>
            <a:r>
              <a:rPr lang="en-US" altLang="en-US" sz="800">
                <a:latin typeface="Courier New" charset="0"/>
              </a:rPr>
              <a:t>  &lt;message name="doGoogleSearchResponse"&gt;</a:t>
            </a:r>
          </a:p>
          <a:p>
            <a:r>
              <a:rPr lang="en-US" altLang="en-US" sz="800">
                <a:latin typeface="Courier New" charset="0"/>
              </a:rPr>
              <a:t>    &lt;part name="return"         type="typens:GoogleSearchResult"/&gt;           </a:t>
            </a:r>
          </a:p>
          <a:p>
            <a:r>
              <a:rPr lang="en-US" altLang="en-US" sz="800">
                <a:latin typeface="Courier New" charset="0"/>
              </a:rPr>
              <a:t>  &lt;/message&gt;</a:t>
            </a:r>
          </a:p>
          <a:p>
            <a:endParaRPr lang="en-US" altLang="en-US" sz="800">
              <a:latin typeface="Courier New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983163" y="304800"/>
            <a:ext cx="29257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r"/>
            <a:r>
              <a:rPr lang="en-US" altLang="en-US">
                <a:latin typeface="Tahoma" pitchFamily="-108" charset="0"/>
              </a:rPr>
              <a:t>Message – Message format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Port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85800" y="2133600"/>
            <a:ext cx="5257800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>
                <a:latin typeface="Courier New" charset="0"/>
              </a:rPr>
              <a:t>  </a:t>
            </a:r>
            <a:r>
              <a:rPr lang="en-US" altLang="en-US" sz="1000">
                <a:latin typeface="Courier New" charset="0"/>
              </a:rPr>
              <a:t>&lt;!-- Port for Google Web APIs, "GoogleSearch" --&gt;</a:t>
            </a:r>
          </a:p>
          <a:p>
            <a:endParaRPr lang="en-US" altLang="en-US" sz="1000">
              <a:latin typeface="Courier New" charset="0"/>
            </a:endParaRPr>
          </a:p>
          <a:p>
            <a:r>
              <a:rPr lang="en-US" altLang="en-US" sz="1000">
                <a:latin typeface="Courier New" charset="0"/>
              </a:rPr>
              <a:t>  &lt;portType name="GoogleSearchPort"&gt;</a:t>
            </a:r>
          </a:p>
          <a:p>
            <a:endParaRPr lang="en-US" altLang="en-US" sz="1000">
              <a:latin typeface="Courier New" charset="0"/>
            </a:endParaRPr>
          </a:p>
          <a:p>
            <a:r>
              <a:rPr lang="en-US" altLang="en-US" sz="1000">
                <a:latin typeface="Courier New" charset="0"/>
              </a:rPr>
              <a:t>    &lt;operation name="doGetCachedPage"&gt;</a:t>
            </a:r>
          </a:p>
          <a:p>
            <a:r>
              <a:rPr lang="en-US" altLang="en-US" sz="1000">
                <a:latin typeface="Courier New" charset="0"/>
              </a:rPr>
              <a:t>      &lt;input message="typens:doGetCachedPage"/&gt;</a:t>
            </a:r>
          </a:p>
          <a:p>
            <a:r>
              <a:rPr lang="en-US" altLang="en-US" sz="1000">
                <a:latin typeface="Courier New" charset="0"/>
              </a:rPr>
              <a:t>      &lt;output message="typens:doGetCachedPageResponse"/&gt;</a:t>
            </a:r>
          </a:p>
          <a:p>
            <a:r>
              <a:rPr lang="en-US" altLang="en-US" sz="1000">
                <a:latin typeface="Courier New" charset="0"/>
              </a:rPr>
              <a:t>    &lt;/operation&gt;</a:t>
            </a:r>
          </a:p>
          <a:p>
            <a:endParaRPr lang="en-US" altLang="en-US" sz="1000">
              <a:latin typeface="Courier New" charset="0"/>
            </a:endParaRPr>
          </a:p>
          <a:p>
            <a:r>
              <a:rPr lang="en-US" altLang="en-US" sz="1000">
                <a:latin typeface="Courier New" charset="0"/>
              </a:rPr>
              <a:t>    &lt;operation name="doSpellingSuggestion"&gt;</a:t>
            </a:r>
          </a:p>
          <a:p>
            <a:r>
              <a:rPr lang="en-US" altLang="en-US" sz="1000">
                <a:latin typeface="Courier New" charset="0"/>
              </a:rPr>
              <a:t>      &lt;input message="typens:doSpellingSuggestion"/&gt;</a:t>
            </a:r>
          </a:p>
          <a:p>
            <a:r>
              <a:rPr lang="en-US" altLang="en-US" sz="1000">
                <a:latin typeface="Courier New" charset="0"/>
              </a:rPr>
              <a:t>      &lt;output message="typens:doSpellingSuggestionResponse"/&gt;</a:t>
            </a:r>
          </a:p>
          <a:p>
            <a:r>
              <a:rPr lang="en-US" altLang="en-US" sz="1000">
                <a:latin typeface="Courier New" charset="0"/>
              </a:rPr>
              <a:t>    &lt;/operation&gt;</a:t>
            </a:r>
          </a:p>
          <a:p>
            <a:endParaRPr lang="en-US" altLang="en-US" sz="1000">
              <a:latin typeface="Courier New" charset="0"/>
            </a:endParaRPr>
          </a:p>
          <a:p>
            <a:r>
              <a:rPr lang="en-US" altLang="en-US" sz="1000">
                <a:latin typeface="Courier New" charset="0"/>
              </a:rPr>
              <a:t>    &lt;operation name="doGoogleSearch"&gt;</a:t>
            </a:r>
          </a:p>
          <a:p>
            <a:r>
              <a:rPr lang="en-US" altLang="en-US" sz="1000">
                <a:latin typeface="Courier New" charset="0"/>
              </a:rPr>
              <a:t>      &lt;input message="typens:doGoogleSearch"/&gt;</a:t>
            </a:r>
          </a:p>
          <a:p>
            <a:r>
              <a:rPr lang="en-US" altLang="en-US" sz="1000">
                <a:latin typeface="Courier New" charset="0"/>
              </a:rPr>
              <a:t>      &lt;output message="typens:doGoogleSearchResponse"/&gt;</a:t>
            </a:r>
          </a:p>
          <a:p>
            <a:r>
              <a:rPr lang="en-US" altLang="en-US" sz="1000">
                <a:latin typeface="Courier New" charset="0"/>
              </a:rPr>
              <a:t>    &lt;/operation&gt;</a:t>
            </a:r>
          </a:p>
          <a:p>
            <a:endParaRPr lang="en-US" altLang="en-US" sz="1000">
              <a:latin typeface="Courier New" charset="0"/>
            </a:endParaRPr>
          </a:p>
          <a:p>
            <a:r>
              <a:rPr lang="en-US" altLang="en-US" sz="1000">
                <a:latin typeface="Courier New" charset="0"/>
              </a:rPr>
              <a:t>  &lt;/portType&gt;</a:t>
            </a:r>
          </a:p>
          <a:p>
            <a:endParaRPr lang="en-US" altLang="en-US" sz="1000">
              <a:latin typeface="Courier New" charset="0"/>
            </a:endParaRPr>
          </a:p>
          <a:p>
            <a:endParaRPr lang="en-US" altLang="en-US" sz="1000">
              <a:latin typeface="Courier New" charset="0"/>
            </a:endParaRPr>
          </a:p>
          <a:p>
            <a:endParaRPr lang="en-US" altLang="en-US" sz="1000">
              <a:latin typeface="Courier New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913188" y="196850"/>
            <a:ext cx="4019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r"/>
            <a:r>
              <a:rPr lang="en-US" altLang="en-US">
                <a:latin typeface="Tahoma" pitchFamily="-108" charset="0"/>
              </a:rPr>
              <a:t>PortType – Abstract set of operations </a:t>
            </a:r>
          </a:p>
          <a:p>
            <a:pPr algn="r"/>
            <a:r>
              <a:rPr lang="en-US" altLang="en-US">
                <a:latin typeface="Tahoma" pitchFamily="-108" charset="0"/>
              </a:rPr>
              <a:t>supported by one or more endpoints.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Bindings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-152400" y="2025650"/>
            <a:ext cx="5105400" cy="412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800">
                <a:latin typeface="Courier New" charset="0"/>
              </a:rPr>
              <a:t>  &lt;!-- Binding for Google Web APIs - RPC, SOAP over HTTP --&gt;</a:t>
            </a:r>
          </a:p>
          <a:p>
            <a:endParaRPr lang="en-US" altLang="en-US" sz="800">
              <a:latin typeface="Courier New" charset="0"/>
            </a:endParaRPr>
          </a:p>
          <a:p>
            <a:r>
              <a:rPr lang="en-US" altLang="en-US" sz="800">
                <a:latin typeface="Courier New" charset="0"/>
              </a:rPr>
              <a:t>  &lt;binding name="GoogleSearchBinding" type="typens:GoogleSearchPort"&gt;</a:t>
            </a:r>
          </a:p>
          <a:p>
            <a:r>
              <a:rPr lang="en-US" altLang="en-US" sz="800">
                <a:latin typeface="Courier New" charset="0"/>
              </a:rPr>
              <a:t>    &lt;soap:binding style="rpc"</a:t>
            </a:r>
          </a:p>
          <a:p>
            <a:r>
              <a:rPr lang="en-US" altLang="en-US" sz="800">
                <a:latin typeface="Courier New" charset="0"/>
              </a:rPr>
              <a:t>                  transport="http://schemas.xmlsoap.org/soap/http"/&gt;</a:t>
            </a:r>
          </a:p>
          <a:p>
            <a:endParaRPr lang="en-US" altLang="en-US" sz="800">
              <a:latin typeface="Courier New" charset="0"/>
            </a:endParaRPr>
          </a:p>
          <a:p>
            <a:r>
              <a:rPr lang="en-US" altLang="en-US" sz="800">
                <a:latin typeface="Courier New" charset="0"/>
              </a:rPr>
              <a:t>    &lt;operation name="doGetCachedPage"&gt;</a:t>
            </a:r>
          </a:p>
          <a:p>
            <a:r>
              <a:rPr lang="en-US" altLang="en-US" sz="800">
                <a:latin typeface="Courier New" charset="0"/>
              </a:rPr>
              <a:t>      &lt;soap:operation soapAction="urn:GoogleSearchAction"/&gt;</a:t>
            </a:r>
          </a:p>
          <a:p>
            <a:r>
              <a:rPr lang="en-US" altLang="en-US" sz="800">
                <a:latin typeface="Courier New" charset="0"/>
              </a:rPr>
              <a:t>      &lt;input&gt;</a:t>
            </a:r>
          </a:p>
          <a:p>
            <a:r>
              <a:rPr lang="en-US" altLang="en-US" sz="800">
                <a:latin typeface="Courier New" charset="0"/>
              </a:rPr>
              <a:t>        &lt;soap:body use="encoded"</a:t>
            </a:r>
          </a:p>
          <a:p>
            <a:r>
              <a:rPr lang="en-US" altLang="en-US" sz="800">
                <a:latin typeface="Courier New" charset="0"/>
              </a:rPr>
              <a:t>                   namespace="urn:GoogleSearch"</a:t>
            </a:r>
          </a:p>
          <a:p>
            <a:r>
              <a:rPr lang="en-US" altLang="en-US" sz="800">
                <a:latin typeface="Courier New" charset="0"/>
              </a:rPr>
              <a:t>                   encodingStyle="http://schemas.xmlsoap.org/soap/encoding/"/&gt;</a:t>
            </a:r>
          </a:p>
          <a:p>
            <a:r>
              <a:rPr lang="en-US" altLang="en-US" sz="800">
                <a:latin typeface="Courier New" charset="0"/>
              </a:rPr>
              <a:t>      &lt;/input&gt;</a:t>
            </a:r>
          </a:p>
          <a:p>
            <a:r>
              <a:rPr lang="en-US" altLang="en-US" sz="800">
                <a:latin typeface="Courier New" charset="0"/>
              </a:rPr>
              <a:t>      &lt;output&gt;</a:t>
            </a:r>
          </a:p>
          <a:p>
            <a:r>
              <a:rPr lang="en-US" altLang="en-US" sz="800">
                <a:latin typeface="Courier New" charset="0"/>
              </a:rPr>
              <a:t>        &lt;soap:body use="encoded"</a:t>
            </a:r>
          </a:p>
          <a:p>
            <a:r>
              <a:rPr lang="en-US" altLang="en-US" sz="800">
                <a:latin typeface="Courier New" charset="0"/>
              </a:rPr>
              <a:t>                   namespace="urn:GoogleSearch"</a:t>
            </a:r>
          </a:p>
          <a:p>
            <a:r>
              <a:rPr lang="en-US" altLang="en-US" sz="800">
                <a:latin typeface="Courier New" charset="0"/>
              </a:rPr>
              <a:t>                   encodingStyle="http://schemas.xmlsoap.org/soap/encoding/"/&gt;</a:t>
            </a:r>
          </a:p>
          <a:p>
            <a:r>
              <a:rPr lang="en-US" altLang="en-US" sz="800">
                <a:latin typeface="Courier New" charset="0"/>
              </a:rPr>
              <a:t>      &lt;/output&gt;</a:t>
            </a:r>
          </a:p>
          <a:p>
            <a:r>
              <a:rPr lang="en-US" altLang="en-US" sz="800">
                <a:latin typeface="Courier New" charset="0"/>
              </a:rPr>
              <a:t>    &lt;/operation&gt;</a:t>
            </a:r>
          </a:p>
          <a:p>
            <a:endParaRPr lang="en-US" altLang="en-US" sz="800">
              <a:latin typeface="Courier New" charset="0"/>
            </a:endParaRPr>
          </a:p>
          <a:p>
            <a:r>
              <a:rPr lang="en-US" altLang="en-US" sz="800">
                <a:latin typeface="Courier New" charset="0"/>
              </a:rPr>
              <a:t>    &lt;operation name="doSpellingSuggestion"&gt;</a:t>
            </a:r>
          </a:p>
          <a:p>
            <a:r>
              <a:rPr lang="en-US" altLang="en-US" sz="800">
                <a:latin typeface="Courier New" charset="0"/>
              </a:rPr>
              <a:t>      &lt;soap:operation soapAction="urn:GoogleSearchAction"/&gt;</a:t>
            </a:r>
          </a:p>
          <a:p>
            <a:r>
              <a:rPr lang="en-US" altLang="en-US" sz="800">
                <a:latin typeface="Courier New" charset="0"/>
              </a:rPr>
              <a:t>      &lt;input&gt;</a:t>
            </a:r>
          </a:p>
          <a:p>
            <a:r>
              <a:rPr lang="en-US" altLang="en-US" sz="800">
                <a:latin typeface="Courier New" charset="0"/>
              </a:rPr>
              <a:t>        &lt;soap:body use="encoded"</a:t>
            </a:r>
          </a:p>
          <a:p>
            <a:r>
              <a:rPr lang="en-US" altLang="en-US" sz="800">
                <a:latin typeface="Courier New" charset="0"/>
              </a:rPr>
              <a:t>                   namespace="urn:GoogleSearch"</a:t>
            </a:r>
          </a:p>
          <a:p>
            <a:r>
              <a:rPr lang="en-US" altLang="en-US" sz="800">
                <a:latin typeface="Courier New" charset="0"/>
              </a:rPr>
              <a:t>                   encodingStyle="http://schemas.xmlsoap.org/soap/encoding/"/&gt;</a:t>
            </a:r>
          </a:p>
          <a:p>
            <a:r>
              <a:rPr lang="en-US" altLang="en-US" sz="800">
                <a:latin typeface="Courier New" charset="0"/>
              </a:rPr>
              <a:t>      &lt;/input&gt;</a:t>
            </a:r>
          </a:p>
          <a:p>
            <a:r>
              <a:rPr lang="en-US" altLang="en-US" sz="800">
                <a:latin typeface="Courier New" charset="0"/>
              </a:rPr>
              <a:t>      &lt;output&gt;</a:t>
            </a:r>
          </a:p>
          <a:p>
            <a:r>
              <a:rPr lang="en-US" altLang="en-US" sz="800">
                <a:latin typeface="Courier New" charset="0"/>
              </a:rPr>
              <a:t>        &lt;soap:body use="encoded"</a:t>
            </a:r>
          </a:p>
          <a:p>
            <a:r>
              <a:rPr lang="en-US" altLang="en-US" sz="800">
                <a:latin typeface="Courier New" charset="0"/>
              </a:rPr>
              <a:t>                   namespace="urn:GoogleSearch"</a:t>
            </a:r>
          </a:p>
          <a:p>
            <a:r>
              <a:rPr lang="en-US" altLang="en-US" sz="800">
                <a:latin typeface="Courier New" charset="0"/>
              </a:rPr>
              <a:t>                   encodingStyle="http://schemas.xmlsoap.org/soap/encoding/"/&gt;</a:t>
            </a:r>
          </a:p>
          <a:p>
            <a:r>
              <a:rPr lang="en-US" altLang="en-US" sz="800">
                <a:latin typeface="Courier New" charset="0"/>
              </a:rPr>
              <a:t>      &lt;/output&gt;</a:t>
            </a:r>
          </a:p>
          <a:p>
            <a:r>
              <a:rPr lang="en-US" altLang="en-US" sz="800">
                <a:latin typeface="Courier New" charset="0"/>
              </a:rPr>
              <a:t>    &lt;/operation&gt;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419600" y="1295400"/>
            <a:ext cx="4724400" cy="18780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700">
                <a:latin typeface="Courier New" charset="0"/>
                <a:cs typeface="Courier New" charset="0"/>
              </a:rPr>
              <a:t>    &lt;operation name="doGoogleSearch"&gt;</a:t>
            </a:r>
          </a:p>
          <a:p>
            <a:r>
              <a:rPr lang="en-US" altLang="en-US" sz="700">
                <a:latin typeface="Courier New" charset="0"/>
                <a:cs typeface="Courier New" charset="0"/>
              </a:rPr>
              <a:t>      &lt;soap:operation soapAction="urn:GoogleSearchAction"/&gt;</a:t>
            </a:r>
          </a:p>
          <a:p>
            <a:r>
              <a:rPr lang="en-US" altLang="en-US" sz="700">
                <a:latin typeface="Courier New" charset="0"/>
                <a:cs typeface="Courier New" charset="0"/>
              </a:rPr>
              <a:t>      &lt;input&gt;</a:t>
            </a:r>
          </a:p>
          <a:p>
            <a:r>
              <a:rPr lang="en-US" altLang="en-US" sz="700">
                <a:latin typeface="Courier New" charset="0"/>
                <a:cs typeface="Courier New" charset="0"/>
              </a:rPr>
              <a:t>        &lt;soap:body use="encoded"</a:t>
            </a:r>
          </a:p>
          <a:p>
            <a:r>
              <a:rPr lang="en-US" altLang="en-US" sz="700">
                <a:latin typeface="Courier New" charset="0"/>
                <a:cs typeface="Courier New" charset="0"/>
              </a:rPr>
              <a:t>                   namespace="urn:GoogleSearch"</a:t>
            </a:r>
          </a:p>
          <a:p>
            <a:r>
              <a:rPr lang="en-US" altLang="en-US" sz="700">
                <a:latin typeface="Courier New" charset="0"/>
                <a:cs typeface="Courier New" charset="0"/>
              </a:rPr>
              <a:t>                   encodingStyle="http://schemas.xmlsoap.org/soap/encoding/"/&gt;</a:t>
            </a:r>
          </a:p>
          <a:p>
            <a:r>
              <a:rPr lang="en-US" altLang="en-US" sz="700">
                <a:latin typeface="Courier New" charset="0"/>
                <a:cs typeface="Courier New" charset="0"/>
              </a:rPr>
              <a:t>      &lt;/input&gt;</a:t>
            </a:r>
          </a:p>
          <a:p>
            <a:r>
              <a:rPr lang="en-US" altLang="en-US" sz="700">
                <a:latin typeface="Courier New" charset="0"/>
                <a:cs typeface="Courier New" charset="0"/>
              </a:rPr>
              <a:t>      &lt;output&gt;</a:t>
            </a:r>
          </a:p>
          <a:p>
            <a:r>
              <a:rPr lang="en-US" altLang="en-US" sz="700">
                <a:latin typeface="Courier New" charset="0"/>
                <a:cs typeface="Courier New" charset="0"/>
              </a:rPr>
              <a:t>        &lt;soap:body use="encoded"</a:t>
            </a:r>
          </a:p>
          <a:p>
            <a:r>
              <a:rPr lang="en-US" altLang="en-US" sz="700">
                <a:latin typeface="Courier New" charset="0"/>
                <a:cs typeface="Courier New" charset="0"/>
              </a:rPr>
              <a:t>                   namespace="urn:GoogleSearch"</a:t>
            </a:r>
          </a:p>
          <a:p>
            <a:r>
              <a:rPr lang="en-US" altLang="en-US" sz="700">
                <a:latin typeface="Courier New" charset="0"/>
                <a:cs typeface="Courier New" charset="0"/>
              </a:rPr>
              <a:t>                   encodingStyle="http://schemas.xmlsoap.org/soap/encoding/"/&gt;</a:t>
            </a:r>
          </a:p>
          <a:p>
            <a:r>
              <a:rPr lang="en-US" altLang="en-US" sz="700">
                <a:latin typeface="Courier New" charset="0"/>
                <a:cs typeface="Courier New" charset="0"/>
              </a:rPr>
              <a:t>      &lt;/output&gt;</a:t>
            </a:r>
          </a:p>
          <a:p>
            <a:r>
              <a:rPr lang="en-US" altLang="en-US" sz="700">
                <a:latin typeface="Courier New" charset="0"/>
                <a:cs typeface="Courier New" charset="0"/>
              </a:rPr>
              <a:t>    &lt;/operation&gt;</a:t>
            </a:r>
          </a:p>
          <a:p>
            <a:r>
              <a:rPr lang="en-US" altLang="en-US" sz="700">
                <a:latin typeface="Courier New" charset="0"/>
                <a:cs typeface="Courier New" charset="0"/>
              </a:rPr>
              <a:t>  &lt;/binding&gt;</a:t>
            </a:r>
          </a:p>
          <a:p>
            <a:endParaRPr lang="en-US" altLang="en-US" sz="900">
              <a:latin typeface="Courier New" charset="0"/>
            </a:endParaRPr>
          </a:p>
          <a:p>
            <a:endParaRPr lang="en-US" altLang="en-US" sz="900">
              <a:latin typeface="Courier New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343400" y="196850"/>
            <a:ext cx="35671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r"/>
            <a:r>
              <a:rPr lang="en-US" altLang="en-US">
                <a:latin typeface="Tahoma" pitchFamily="-108" charset="0"/>
              </a:rPr>
              <a:t>Binding – </a:t>
            </a:r>
            <a:r>
              <a:rPr lang="en-US" altLang="en-US">
                <a:solidFill>
                  <a:srgbClr val="000000"/>
                </a:solidFill>
                <a:latin typeface="Tahoma" pitchFamily="-108" charset="0"/>
              </a:rPr>
              <a:t> </a:t>
            </a:r>
            <a:r>
              <a:rPr lang="en-US" altLang="en-US">
                <a:latin typeface="Tahoma" pitchFamily="-108" charset="0"/>
              </a:rPr>
              <a:t>Concrete protocol and </a:t>
            </a:r>
          </a:p>
          <a:p>
            <a:pPr algn="r"/>
            <a:r>
              <a:rPr lang="en-US" altLang="en-US">
                <a:latin typeface="Tahoma" pitchFamily="-108" charset="0"/>
              </a:rPr>
              <a:t>data format spec for a port Type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Service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76200" y="2555875"/>
            <a:ext cx="906780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800">
                <a:latin typeface="Courier New" charset="0"/>
              </a:rPr>
              <a:t>  </a:t>
            </a:r>
            <a:r>
              <a:rPr lang="en-US" altLang="en-US" sz="1600">
                <a:latin typeface="Courier New" charset="0"/>
              </a:rPr>
              <a:t>&lt;!-- Endpoint for Google Web APIs --&gt;</a:t>
            </a:r>
          </a:p>
          <a:p>
            <a:r>
              <a:rPr lang="en-US" altLang="en-US" sz="1600">
                <a:latin typeface="Courier New" charset="0"/>
              </a:rPr>
              <a:t>  &lt;service name="GoogleSearchService"&gt;</a:t>
            </a:r>
          </a:p>
          <a:p>
            <a:r>
              <a:rPr lang="en-US" altLang="en-US" sz="1600">
                <a:latin typeface="Courier New" charset="0"/>
              </a:rPr>
              <a:t>    &lt;port name="GoogleSearchPort" binding="typens:GoogleSearchBinding"&gt;</a:t>
            </a:r>
          </a:p>
          <a:p>
            <a:r>
              <a:rPr lang="en-US" altLang="en-US" sz="1600">
                <a:latin typeface="Courier New" charset="0"/>
              </a:rPr>
              <a:t>      &lt;soap:address location="http://api.google.com/search/beta2"/&gt;</a:t>
            </a:r>
          </a:p>
          <a:p>
            <a:r>
              <a:rPr lang="en-US" altLang="en-US" sz="1600">
                <a:latin typeface="Courier New" charset="0"/>
              </a:rPr>
              <a:t>    &lt;/port&gt;</a:t>
            </a:r>
          </a:p>
          <a:p>
            <a:r>
              <a:rPr lang="en-US" altLang="en-US" sz="1600">
                <a:latin typeface="Courier New" charset="0"/>
              </a:rPr>
              <a:t>  &lt;/service&gt;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271963" y="298450"/>
            <a:ext cx="361315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None/>
            </a:pPr>
            <a:r>
              <a:rPr lang="en-US" altLang="en-US">
                <a:latin typeface="Tahoma" pitchFamily="-108" charset="0"/>
              </a:rPr>
              <a:t>Service – Specifies web addresses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Java2WSDL &amp; WSDL2Java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7213"/>
            <a:ext cx="7769225" cy="40401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smtClean="0">
                <a:ea typeface="ＭＳ Ｐゴシック" charset="-128"/>
              </a:rPr>
              <a:t>Fortunately, you can automagically use WSDL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smtClean="0">
                <a:ea typeface="ＭＳ Ｐゴシック" charset="-128"/>
              </a:rPr>
              <a:t>Java2WSDL: setting up service: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smtClean="0">
                <a:ea typeface="ＭＳ Ｐゴシック" charset="-128"/>
              </a:rPr>
              <a:t>Write your service class.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smtClean="0">
                <a:ea typeface="ＭＳ Ｐゴシック" charset="-128"/>
              </a:rPr>
              <a:t>Call Java2WSDL.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smtClean="0">
                <a:ea typeface="ＭＳ Ｐゴシック" charset="-128"/>
              </a:rPr>
              <a:t>WSDL2Java: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smtClean="0">
                <a:ea typeface="ＭＳ Ｐゴシック" charset="-128"/>
              </a:rPr>
              <a:t>Call WSDL2Java on the required WSDL,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smtClean="0">
                <a:ea typeface="ＭＳ Ｐゴシック" charset="-128"/>
              </a:rPr>
              <a:t>Import and use the generated library.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smtClean="0">
                <a:ea typeface="ＭＳ Ｐゴシック" charset="-128"/>
              </a:rPr>
              <a:t>Google has already done this for you, so you can import their library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4876800" y="2362200"/>
            <a:ext cx="3124200" cy="914400"/>
          </a:xfrm>
          <a:prstGeom prst="cube">
            <a:avLst>
              <a:gd name="adj" fmla="val 165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Using WSDL</a:t>
            </a:r>
          </a:p>
        </p:txBody>
      </p:sp>
      <p:pic>
        <p:nvPicPr>
          <p:cNvPr id="19460" name="Picture 4" descr="MCj029257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536825"/>
            <a:ext cx="8255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8629" name="AutoShape 5"/>
          <p:cNvSpPr>
            <a:spLocks noChangeArrowheads="1"/>
          </p:cNvSpPr>
          <p:nvPr/>
        </p:nvSpPr>
        <p:spPr bwMode="auto">
          <a:xfrm>
            <a:off x="6781800" y="4800600"/>
            <a:ext cx="1219200" cy="838200"/>
          </a:xfrm>
          <a:prstGeom prst="vertic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800">
                <a:latin typeface="Tahoma" pitchFamily="-108" charset="0"/>
              </a:rPr>
              <a:t>import …</a:t>
            </a:r>
          </a:p>
          <a:p>
            <a:endParaRPr lang="en-US" altLang="en-US" sz="800">
              <a:latin typeface="Tahoma" pitchFamily="-108" charset="0"/>
            </a:endParaRPr>
          </a:p>
          <a:p>
            <a:r>
              <a:rPr lang="en-US" altLang="en-US" sz="800">
                <a:latin typeface="Tahoma" pitchFamily="-108" charset="0"/>
              </a:rPr>
              <a:t>public class service</a:t>
            </a:r>
          </a:p>
          <a:p>
            <a:r>
              <a:rPr lang="en-US" altLang="en-US" sz="800">
                <a:latin typeface="Tahoma" pitchFamily="-108" charset="0"/>
              </a:rPr>
              <a:t>{</a:t>
            </a:r>
          </a:p>
          <a:p>
            <a:r>
              <a:rPr lang="en-US" altLang="en-US" sz="800">
                <a:latin typeface="Tahoma" pitchFamily="-108" charset="0"/>
              </a:rPr>
              <a:t>  …</a:t>
            </a:r>
          </a:p>
        </p:txBody>
      </p:sp>
      <p:sp>
        <p:nvSpPr>
          <p:cNvPr id="1818630" name="AutoShape 6"/>
          <p:cNvSpPr>
            <a:spLocks noChangeArrowheads="1"/>
          </p:cNvSpPr>
          <p:nvPr/>
        </p:nvSpPr>
        <p:spPr bwMode="auto">
          <a:xfrm>
            <a:off x="4953000" y="4957763"/>
            <a:ext cx="1524000" cy="757237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/>
            <a:r>
              <a:rPr lang="en-US" altLang="en-US">
                <a:solidFill>
                  <a:schemeClr val="bg1"/>
                </a:solidFill>
                <a:latin typeface="Tahoma" pitchFamily="-108" charset="0"/>
              </a:rPr>
              <a:t>Java2WSDL</a:t>
            </a:r>
          </a:p>
        </p:txBody>
      </p:sp>
      <p:sp>
        <p:nvSpPr>
          <p:cNvPr id="1818631" name="AutoShape 7"/>
          <p:cNvSpPr>
            <a:spLocks noChangeArrowheads="1"/>
          </p:cNvSpPr>
          <p:nvPr/>
        </p:nvSpPr>
        <p:spPr bwMode="auto">
          <a:xfrm>
            <a:off x="3352800" y="4876800"/>
            <a:ext cx="1219200" cy="990600"/>
          </a:xfrm>
          <a:prstGeom prst="vertic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800">
                <a:latin typeface="Tahoma" pitchFamily="-108" charset="0"/>
              </a:rPr>
              <a:t>&lt;?xml … ?&gt;</a:t>
            </a:r>
          </a:p>
          <a:p>
            <a:endParaRPr lang="en-US" altLang="en-US" sz="800">
              <a:latin typeface="Tahoma" pitchFamily="-108" charset="0"/>
            </a:endParaRPr>
          </a:p>
          <a:p>
            <a:r>
              <a:rPr lang="en-US" altLang="en-US" sz="800">
                <a:latin typeface="Tahoma" pitchFamily="-108" charset="0"/>
              </a:rPr>
              <a:t>&lt;definitions&gt; …</a:t>
            </a:r>
          </a:p>
          <a:p>
            <a:r>
              <a:rPr lang="en-US" altLang="en-US" sz="800">
                <a:latin typeface="Tahoma" pitchFamily="-108" charset="0"/>
              </a:rPr>
              <a:t>&lt;types&gt;…</a:t>
            </a:r>
          </a:p>
          <a:p>
            <a:r>
              <a:rPr lang="en-US" altLang="en-US" sz="800">
                <a:latin typeface="Tahoma" pitchFamily="-108" charset="0"/>
              </a:rPr>
              <a:t>&lt;messages&gt; …  </a:t>
            </a:r>
          </a:p>
          <a:p>
            <a:r>
              <a:rPr lang="en-US" altLang="en-US" sz="800">
                <a:latin typeface="Tahoma" pitchFamily="-108" charset="0"/>
              </a:rPr>
              <a:t> …</a:t>
            </a:r>
          </a:p>
        </p:txBody>
      </p:sp>
      <p:sp>
        <p:nvSpPr>
          <p:cNvPr id="1818632" name="AutoShape 8"/>
          <p:cNvSpPr>
            <a:spLocks noChangeArrowheads="1"/>
          </p:cNvSpPr>
          <p:nvPr/>
        </p:nvSpPr>
        <p:spPr bwMode="auto">
          <a:xfrm>
            <a:off x="3276600" y="3738563"/>
            <a:ext cx="1524000" cy="757237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/>
            <a:r>
              <a:rPr lang="en-US" altLang="en-US">
                <a:solidFill>
                  <a:schemeClr val="bg1"/>
                </a:solidFill>
                <a:latin typeface="Tahoma" pitchFamily="-108" charset="0"/>
              </a:rPr>
              <a:t>WSDL2Java</a:t>
            </a:r>
          </a:p>
        </p:txBody>
      </p:sp>
      <p:sp>
        <p:nvSpPr>
          <p:cNvPr id="1818633" name="AutoShape 9"/>
          <p:cNvSpPr>
            <a:spLocks noChangeArrowheads="1"/>
          </p:cNvSpPr>
          <p:nvPr/>
        </p:nvSpPr>
        <p:spPr bwMode="auto">
          <a:xfrm>
            <a:off x="5486400" y="3429000"/>
            <a:ext cx="1219200" cy="75723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/>
            <a:r>
              <a:rPr lang="en-US" altLang="en-US">
                <a:latin typeface="Tahoma" pitchFamily="-108" charset="0"/>
              </a:rPr>
              <a:t>Skeletons</a:t>
            </a:r>
          </a:p>
        </p:txBody>
      </p:sp>
      <p:pic>
        <p:nvPicPr>
          <p:cNvPr id="1818634" name="Picture 10" descr="MCj0359277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4375" y="2362200"/>
            <a:ext cx="428625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8635" name="AutoShape 11"/>
          <p:cNvSpPr>
            <a:spLocks noChangeArrowheads="1"/>
          </p:cNvSpPr>
          <p:nvPr/>
        </p:nvSpPr>
        <p:spPr bwMode="auto">
          <a:xfrm>
            <a:off x="1376363" y="3509963"/>
            <a:ext cx="1062037" cy="75723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/>
            <a:r>
              <a:rPr lang="en-US" altLang="en-US">
                <a:latin typeface="Tahoma" pitchFamily="-108" charset="0"/>
              </a:rPr>
              <a:t>Stubs</a:t>
            </a:r>
          </a:p>
        </p:txBody>
      </p:sp>
      <p:pic>
        <p:nvPicPr>
          <p:cNvPr id="19468" name="Picture 12" descr="MCIN00694_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590800"/>
            <a:ext cx="71278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8637" name="AutoShape 13"/>
          <p:cNvSpPr>
            <a:spLocks noChangeArrowheads="1"/>
          </p:cNvSpPr>
          <p:nvPr/>
        </p:nvSpPr>
        <p:spPr bwMode="auto">
          <a:xfrm>
            <a:off x="6248400" y="2743200"/>
            <a:ext cx="685800" cy="304800"/>
          </a:xfrm>
          <a:prstGeom prst="leftRightArrow">
            <a:avLst>
              <a:gd name="adj1" fmla="val 50000"/>
              <a:gd name="adj2" fmla="val 4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4949825" y="1752600"/>
            <a:ext cx="1603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/>
            <a:r>
              <a:rPr lang="en-US" altLang="en-US">
                <a:latin typeface="Tahoma" pitchFamily="-108" charset="0"/>
              </a:rPr>
              <a:t>Web Services </a:t>
            </a:r>
          </a:p>
          <a:p>
            <a:pPr algn="ctr"/>
            <a:r>
              <a:rPr lang="en-US" altLang="en-US">
                <a:latin typeface="Tahoma" pitchFamily="-108" charset="0"/>
              </a:rPr>
              <a:t>Engine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6891338" y="1905000"/>
            <a:ext cx="12842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r"/>
            <a:r>
              <a:rPr lang="en-US" altLang="en-US">
                <a:latin typeface="Tahoma" pitchFamily="-108" charset="0"/>
              </a:rPr>
              <a:t>Application</a:t>
            </a:r>
          </a:p>
        </p:txBody>
      </p:sp>
      <p:cxnSp>
        <p:nvCxnSpPr>
          <p:cNvPr id="1818640" name="AutoShape 16"/>
          <p:cNvCxnSpPr>
            <a:cxnSpLocks noChangeShapeType="1"/>
            <a:endCxn id="1818629" idx="0"/>
          </p:cNvCxnSpPr>
          <p:nvPr/>
        </p:nvCxnSpPr>
        <p:spPr bwMode="auto">
          <a:xfrm flipH="1">
            <a:off x="7391400" y="3200400"/>
            <a:ext cx="31750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18641" name="AutoShape 17"/>
          <p:cNvCxnSpPr>
            <a:cxnSpLocks noChangeShapeType="1"/>
            <a:stCxn id="1818629" idx="1"/>
            <a:endCxn id="1818630" idx="5"/>
          </p:cNvCxnSpPr>
          <p:nvPr/>
        </p:nvCxnSpPr>
        <p:spPr bwMode="auto">
          <a:xfrm flipH="1">
            <a:off x="6477000" y="5219700"/>
            <a:ext cx="409575" cy="22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18642" name="AutoShape 18"/>
          <p:cNvCxnSpPr>
            <a:cxnSpLocks noChangeShapeType="1"/>
            <a:stCxn id="1818630" idx="2"/>
            <a:endCxn id="1818631" idx="3"/>
          </p:cNvCxnSpPr>
          <p:nvPr/>
        </p:nvCxnSpPr>
        <p:spPr bwMode="auto">
          <a:xfrm flipH="1" flipV="1">
            <a:off x="4448175" y="5372100"/>
            <a:ext cx="504825" cy="587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18643" name="Text Box 19"/>
          <p:cNvSpPr txBox="1">
            <a:spLocks noChangeArrowheads="1"/>
          </p:cNvSpPr>
          <p:nvPr/>
        </p:nvSpPr>
        <p:spPr bwMode="auto">
          <a:xfrm>
            <a:off x="3481388" y="5943600"/>
            <a:ext cx="7858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r"/>
            <a:r>
              <a:rPr lang="en-US" altLang="en-US">
                <a:latin typeface="Tahoma" pitchFamily="-108" charset="0"/>
              </a:rPr>
              <a:t>WSDL</a:t>
            </a:r>
          </a:p>
        </p:txBody>
      </p:sp>
      <p:cxnSp>
        <p:nvCxnSpPr>
          <p:cNvPr id="1818644" name="AutoShape 20"/>
          <p:cNvCxnSpPr>
            <a:cxnSpLocks noChangeShapeType="1"/>
            <a:stCxn id="1818631" idx="0"/>
            <a:endCxn id="1818632" idx="3"/>
          </p:cNvCxnSpPr>
          <p:nvPr/>
        </p:nvCxnSpPr>
        <p:spPr bwMode="auto">
          <a:xfrm flipH="1" flipV="1">
            <a:off x="3943350" y="4495800"/>
            <a:ext cx="1905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18645" name="AutoShape 21"/>
          <p:cNvCxnSpPr>
            <a:cxnSpLocks noChangeShapeType="1"/>
            <a:stCxn id="1818632" idx="5"/>
            <a:endCxn id="1818633" idx="1"/>
          </p:cNvCxnSpPr>
          <p:nvPr/>
        </p:nvCxnSpPr>
        <p:spPr bwMode="auto">
          <a:xfrm flipV="1">
            <a:off x="4800600" y="3808413"/>
            <a:ext cx="685800" cy="214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18646" name="AutoShape 22"/>
          <p:cNvCxnSpPr>
            <a:cxnSpLocks noChangeShapeType="1"/>
            <a:stCxn id="1818632" idx="2"/>
            <a:endCxn id="1818635" idx="3"/>
          </p:cNvCxnSpPr>
          <p:nvPr/>
        </p:nvCxnSpPr>
        <p:spPr bwMode="auto">
          <a:xfrm flipH="1" flipV="1">
            <a:off x="2438400" y="3889375"/>
            <a:ext cx="838200" cy="322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818647" name="Picture 23" descr="soa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13" y="2619375"/>
            <a:ext cx="7127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8648" name="AutoShape 24"/>
          <p:cNvSpPr>
            <a:spLocks noChangeArrowheads="1"/>
          </p:cNvSpPr>
          <p:nvPr/>
        </p:nvSpPr>
        <p:spPr bwMode="auto">
          <a:xfrm>
            <a:off x="1219200" y="2743200"/>
            <a:ext cx="304800" cy="228600"/>
          </a:xfrm>
          <a:prstGeom prst="leftRightArrow">
            <a:avLst>
              <a:gd name="adj1" fmla="val 50000"/>
              <a:gd name="adj2" fmla="val 2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pic>
        <p:nvPicPr>
          <p:cNvPr id="1818649" name="Picture 25" descr="fo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600" y="4876800"/>
            <a:ext cx="25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18650" name="Picture 26" descr="fo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00" y="3352800"/>
            <a:ext cx="25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18651" name="Picture 27" descr="fo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429000"/>
            <a:ext cx="25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18652" name="AutoShape 28"/>
          <p:cNvCxnSpPr>
            <a:cxnSpLocks noChangeShapeType="1"/>
            <a:stCxn id="1818635" idx="0"/>
            <a:endCxn id="1818648" idx="5"/>
          </p:cNvCxnSpPr>
          <p:nvPr/>
        </p:nvCxnSpPr>
        <p:spPr bwMode="auto">
          <a:xfrm flipH="1" flipV="1">
            <a:off x="1371600" y="2914650"/>
            <a:ext cx="536575" cy="595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18653" name="AutoShape 29"/>
          <p:cNvCxnSpPr>
            <a:cxnSpLocks noChangeShapeType="1"/>
            <a:stCxn id="1818633" idx="0"/>
            <a:endCxn id="1818637" idx="5"/>
          </p:cNvCxnSpPr>
          <p:nvPr/>
        </p:nvCxnSpPr>
        <p:spPr bwMode="auto">
          <a:xfrm flipV="1">
            <a:off x="6096000" y="2971800"/>
            <a:ext cx="4953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9486" name="Picture 30" descr="soa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013" y="2667000"/>
            <a:ext cx="7127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18655" name="AutoShape 31"/>
          <p:cNvCxnSpPr>
            <a:cxnSpLocks noChangeShapeType="1"/>
          </p:cNvCxnSpPr>
          <p:nvPr/>
        </p:nvCxnSpPr>
        <p:spPr bwMode="auto">
          <a:xfrm>
            <a:off x="2362200" y="2871788"/>
            <a:ext cx="2563813" cy="47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88" name="Rectangle 32"/>
          <p:cNvSpPr>
            <a:spLocks noChangeArrowheads="1"/>
          </p:cNvSpPr>
          <p:nvPr/>
        </p:nvSpPr>
        <p:spPr bwMode="auto">
          <a:xfrm>
            <a:off x="8493125" y="1582738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1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1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18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818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1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81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81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1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18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1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818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818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81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1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818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81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81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818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186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186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18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81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81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81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818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818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8629" grpId="0" animBg="1"/>
      <p:bldP spid="1818630" grpId="0" animBg="1"/>
      <p:bldP spid="1818631" grpId="0" animBg="1"/>
      <p:bldP spid="1818632" grpId="0" animBg="1"/>
      <p:bldP spid="1818633" grpId="0" animBg="1"/>
      <p:bldP spid="1818635" grpId="0" animBg="1"/>
      <p:bldP spid="1818637" grpId="0" animBg="1"/>
      <p:bldP spid="1818643" grpId="0"/>
      <p:bldP spid="181864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Google Web Services Example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762000" y="2057400"/>
            <a:ext cx="8002588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>
                <a:latin typeface="Courier New" charset="0"/>
              </a:rPr>
              <a:t>[servlet imports]</a:t>
            </a:r>
          </a:p>
          <a:p>
            <a:r>
              <a:rPr lang="en-US" altLang="en-US" sz="1200">
                <a:solidFill>
                  <a:schemeClr val="hlink"/>
                </a:solidFill>
                <a:latin typeface="Courier New" charset="0"/>
              </a:rPr>
              <a:t>import com.google.soap.search.*;</a:t>
            </a:r>
          </a:p>
          <a:p>
            <a:endParaRPr lang="en-US" altLang="en-US" sz="1200">
              <a:latin typeface="Courier New" charset="0"/>
            </a:endParaRPr>
          </a:p>
          <a:p>
            <a:r>
              <a:rPr lang="en-US" altLang="en-US" sz="1200">
                <a:latin typeface="Courier New" charset="0"/>
              </a:rPr>
              <a:t>public class GoogleExample extends HttpServlet</a:t>
            </a:r>
          </a:p>
          <a:p>
            <a:r>
              <a:rPr lang="en-US" altLang="en-US" sz="1200">
                <a:latin typeface="Courier New" charset="0"/>
              </a:rPr>
              <a:t>{</a:t>
            </a:r>
          </a:p>
          <a:p>
            <a:r>
              <a:rPr lang="en-US" altLang="en-US" sz="1200">
                <a:latin typeface="Courier New" charset="0"/>
              </a:rPr>
              <a:t>  private static String clientKey = “</a:t>
            </a:r>
            <a:r>
              <a:rPr lang="en-US" altLang="en-US" sz="1200">
                <a:latin typeface="Wingdings" charset="2"/>
              </a:rPr>
              <a:t>google-key</a:t>
            </a:r>
            <a:r>
              <a:rPr lang="en-US" altLang="en-US" sz="1200">
                <a:latin typeface="Courier New" charset="0"/>
              </a:rPr>
              <a:t>";</a:t>
            </a:r>
          </a:p>
          <a:p>
            <a:r>
              <a:rPr lang="en-US" altLang="en-US" sz="1200">
                <a:latin typeface="Courier New" charset="0"/>
              </a:rPr>
              <a:t> </a:t>
            </a:r>
          </a:p>
          <a:p>
            <a:r>
              <a:rPr lang="en-US" altLang="en-US" sz="1200">
                <a:latin typeface="Courier New" charset="0"/>
              </a:rPr>
              <a:t>  ... doGet (... request, ... response) throws ...</a:t>
            </a:r>
          </a:p>
          <a:p>
            <a:r>
              <a:rPr lang="en-US" altLang="en-US" sz="1200">
                <a:latin typeface="Courier New" charset="0"/>
              </a:rPr>
              <a:t>  {  </a:t>
            </a:r>
          </a:p>
          <a:p>
            <a:r>
              <a:rPr lang="en-US" altLang="en-US" sz="1200">
                <a:latin typeface="Courier New" charset="0"/>
              </a:rPr>
              <a:t>    [ set content type, get writer, output doctype… ]</a:t>
            </a:r>
          </a:p>
          <a:p>
            <a:r>
              <a:rPr lang="en-US" altLang="en-US" sz="1200">
                <a:latin typeface="Courier New" charset="0"/>
              </a:rPr>
              <a:t>    </a:t>
            </a:r>
          </a:p>
          <a:p>
            <a:r>
              <a:rPr lang="en-US" altLang="en-US" sz="1200">
                <a:latin typeface="Courier New" charset="0"/>
              </a:rPr>
              <a:t>    out.println("&lt;html&gt;&lt;head&gt;&lt;title&gt;Google Example&lt;/title&gt;&lt;/head&gt;&lt;body&gt;");</a:t>
            </a:r>
          </a:p>
          <a:p>
            <a:r>
              <a:rPr lang="en-US" altLang="en-US" sz="1200">
                <a:latin typeface="Courier New" charset="0"/>
              </a:rPr>
              <a:t>    </a:t>
            </a:r>
          </a:p>
          <a:p>
            <a:r>
              <a:rPr lang="en-US" altLang="en-US" sz="1200">
                <a:latin typeface="Courier New" charset="0"/>
              </a:rPr>
              <a:t>    [ check params, call web services, response output ]</a:t>
            </a:r>
          </a:p>
          <a:p>
            <a:r>
              <a:rPr lang="en-US" altLang="en-US" sz="1200">
                <a:latin typeface="Courier New" charset="0"/>
              </a:rPr>
              <a:t>  }</a:t>
            </a:r>
          </a:p>
          <a:p>
            <a:r>
              <a:rPr lang="en-US" altLang="en-US" sz="1200">
                <a:latin typeface="Courier New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Check Parameters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7926388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>
                <a:latin typeface="Courier New" charset="0"/>
              </a:rPr>
              <a:t>    String op = request.getParameter("op");</a:t>
            </a:r>
          </a:p>
          <a:p>
            <a:r>
              <a:rPr lang="en-US" altLang="en-US" sz="1200">
                <a:latin typeface="Courier New" charset="0"/>
              </a:rPr>
              <a:t>    String arg = request.getParameter("arg");</a:t>
            </a:r>
          </a:p>
          <a:p>
            <a:r>
              <a:rPr lang="en-US" altLang="en-US" sz="1200">
                <a:latin typeface="Courier New" charset="0"/>
              </a:rPr>
              <a:t>    </a:t>
            </a:r>
          </a:p>
          <a:p>
            <a:r>
              <a:rPr lang="en-US" altLang="en-US" sz="1200">
                <a:latin typeface="Courier New" charset="0"/>
              </a:rPr>
              <a:t>    if ( (op != null) &amp;&amp; (arg!= null) &amp;&amp; </a:t>
            </a:r>
          </a:p>
          <a:p>
            <a:r>
              <a:rPr lang="en-US" altLang="en-US" sz="1200">
                <a:latin typeface="Courier New" charset="0"/>
              </a:rPr>
              <a:t>         (!op.equals("")) &amp;&amp; (!arg.equals(""))) </a:t>
            </a:r>
          </a:p>
          <a:p>
            <a:r>
              <a:rPr lang="en-US" altLang="en-US" sz="1200">
                <a:latin typeface="Courier New" charset="0"/>
              </a:rPr>
              <a:t>    {</a:t>
            </a:r>
          </a:p>
          <a:p>
            <a:r>
              <a:rPr lang="en-US" altLang="en-US" sz="1200">
                <a:latin typeface="Courier New" charset="0"/>
              </a:rPr>
              <a:t>      [Call Web Service, Display Results]</a:t>
            </a:r>
          </a:p>
          <a:p>
            <a:r>
              <a:rPr lang="en-US" altLang="en-US" sz="1200">
                <a:latin typeface="Courier New" charset="0"/>
              </a:rPr>
              <a:t>    }</a:t>
            </a:r>
          </a:p>
          <a:p>
            <a:r>
              <a:rPr lang="en-US" altLang="en-US" sz="1200">
                <a:latin typeface="Courier New" charset="0"/>
              </a:rPr>
              <a:t>    else</a:t>
            </a:r>
          </a:p>
          <a:p>
            <a:r>
              <a:rPr lang="en-US" altLang="en-US" sz="1200">
                <a:latin typeface="Courier New" charset="0"/>
              </a:rPr>
              <a:t>    {</a:t>
            </a:r>
          </a:p>
          <a:p>
            <a:r>
              <a:rPr lang="en-US" altLang="en-US" sz="1200">
                <a:latin typeface="Courier New" charset="0"/>
              </a:rPr>
              <a:t>      out.println("Parameter Missing or Empty");</a:t>
            </a:r>
          </a:p>
          <a:p>
            <a:r>
              <a:rPr lang="en-US" altLang="en-US" sz="1200">
                <a:latin typeface="Courier New" charset="0"/>
              </a:rPr>
              <a:t>    }</a:t>
            </a:r>
          </a:p>
          <a:p>
            <a:r>
              <a:rPr lang="en-US" altLang="en-US" sz="1200">
                <a:latin typeface="Courier New" charset="0"/>
              </a:rPr>
              <a:t>    out.println("&lt;/body&gt;&lt;/html&gt;");</a:t>
            </a:r>
          </a:p>
          <a:p>
            <a:r>
              <a:rPr lang="en-US" altLang="en-US" sz="1200">
                <a:latin typeface="Courier New" charset="0"/>
              </a:rPr>
              <a:t>    out.close();</a:t>
            </a:r>
            <a:r>
              <a:rPr lang="en-US" altLang="en-US">
                <a:latin typeface="Courier New" charset="0"/>
              </a:rPr>
              <a:t>      </a:t>
            </a:r>
          </a:p>
          <a:p>
            <a:r>
              <a:rPr lang="en-US" altLang="en-US">
                <a:latin typeface="Courier New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Agenda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Web Services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Service-Oriented Computing</a:t>
            </a:r>
          </a:p>
          <a:p>
            <a:pPr eaLnBrk="1" hangingPunct="1">
              <a:buFont typeface="Wingdings" charset="2"/>
              <a:buNone/>
            </a:pPr>
            <a:endParaRPr lang="en-US" alt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Exception Handling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990600" y="1600200"/>
            <a:ext cx="7926388" cy="277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>
                <a:latin typeface="Courier New" charset="0"/>
              </a:rPr>
              <a:t>    </a:t>
            </a:r>
            <a:r>
              <a:rPr lang="en-US" altLang="en-US" sz="1200">
                <a:latin typeface="Courier New" charset="0"/>
              </a:rPr>
              <a:t>try </a:t>
            </a:r>
          </a:p>
          <a:p>
            <a:r>
              <a:rPr lang="en-US" altLang="en-US" sz="1200">
                <a:latin typeface="Courier New" charset="0"/>
              </a:rPr>
              <a:t>        {</a:t>
            </a:r>
          </a:p>
          <a:p>
            <a:r>
              <a:rPr lang="en-US" altLang="en-US" sz="1200">
                <a:latin typeface="Courier New" charset="0"/>
              </a:rPr>
              <a:t>        [ web services actions ]</a:t>
            </a:r>
          </a:p>
          <a:p>
            <a:r>
              <a:rPr lang="en-US" altLang="en-US" sz="1200">
                <a:latin typeface="Courier New" charset="0"/>
              </a:rPr>
              <a:t>        }</a:t>
            </a:r>
          </a:p>
          <a:p>
            <a:r>
              <a:rPr lang="en-US" altLang="en-US" sz="1200">
                <a:latin typeface="Courier New" charset="0"/>
              </a:rPr>
              <a:t>      catch (</a:t>
            </a:r>
            <a:r>
              <a:rPr lang="en-US" altLang="en-US" sz="1200">
                <a:solidFill>
                  <a:schemeClr val="hlink"/>
                </a:solidFill>
                <a:latin typeface="Courier New" charset="0"/>
              </a:rPr>
              <a:t>GoogleSearchFault </a:t>
            </a:r>
            <a:r>
              <a:rPr lang="en-US" altLang="en-US" sz="1200">
                <a:latin typeface="Courier New" charset="0"/>
              </a:rPr>
              <a:t>f) </a:t>
            </a:r>
          </a:p>
          <a:p>
            <a:r>
              <a:rPr lang="en-US" altLang="en-US" sz="1200">
                <a:latin typeface="Courier New" charset="0"/>
              </a:rPr>
              <a:t>        {</a:t>
            </a:r>
          </a:p>
          <a:p>
            <a:r>
              <a:rPr lang="en-US" altLang="en-US" sz="1200">
                <a:latin typeface="Courier New" charset="0"/>
              </a:rPr>
              <a:t>        out.println("The call to the Google Web APIs failed:");</a:t>
            </a:r>
          </a:p>
          <a:p>
            <a:r>
              <a:rPr lang="en-US" altLang="en-US" sz="1200">
                <a:latin typeface="Courier New" charset="0"/>
              </a:rPr>
              <a:t>        out.println(f.toString());</a:t>
            </a:r>
          </a:p>
          <a:p>
            <a:r>
              <a:rPr lang="en-US" altLang="en-US" sz="1200">
                <a:latin typeface="Courier New" charset="0"/>
              </a:rPr>
              <a:t>        }</a:t>
            </a:r>
          </a:p>
          <a:p>
            <a:r>
              <a:rPr lang="en-US" altLang="en-US" sz="1200">
                <a:latin typeface="Courier New" charset="0"/>
              </a:rPr>
              <a:t>      catch (Exception e)</a:t>
            </a:r>
          </a:p>
          <a:p>
            <a:r>
              <a:rPr lang="en-US" altLang="en-US" sz="1200">
                <a:latin typeface="Courier New" charset="0"/>
              </a:rPr>
              <a:t>        {</a:t>
            </a:r>
          </a:p>
          <a:p>
            <a:r>
              <a:rPr lang="en-US" altLang="en-US" sz="1200">
                <a:latin typeface="Courier New" charset="0"/>
              </a:rPr>
              <a:t>        out.println("Unanticipated Exception");</a:t>
            </a:r>
          </a:p>
          <a:p>
            <a:r>
              <a:rPr lang="en-US" altLang="en-US" sz="1200">
                <a:latin typeface="Courier New" charset="0"/>
              </a:rPr>
              <a:t>        e.printStackTrace(out);</a:t>
            </a:r>
          </a:p>
          <a:p>
            <a:r>
              <a:rPr lang="en-US" altLang="en-US" sz="1200">
                <a:latin typeface="Courier New" charset="0"/>
              </a:rPr>
              <a:t>    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Setting up GoogleSearch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912813" y="2466975"/>
            <a:ext cx="79263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>
                <a:solidFill>
                  <a:schemeClr val="hlink"/>
                </a:solidFill>
                <a:latin typeface="Courier New" charset="0"/>
              </a:rPr>
              <a:t>   GoogleSearch</a:t>
            </a:r>
            <a:r>
              <a:rPr lang="en-US" altLang="en-US" sz="1200">
                <a:latin typeface="Courier New" charset="0"/>
              </a:rPr>
              <a:t> s = new </a:t>
            </a:r>
            <a:r>
              <a:rPr lang="en-US" altLang="en-US" sz="1200">
                <a:solidFill>
                  <a:schemeClr val="hlink"/>
                </a:solidFill>
                <a:latin typeface="Courier New" charset="0"/>
              </a:rPr>
              <a:t>GoogleSearch()</a:t>
            </a:r>
            <a:r>
              <a:rPr lang="en-US" altLang="en-US" sz="1200">
                <a:latin typeface="Courier New" charset="0"/>
              </a:rPr>
              <a:t>;</a:t>
            </a:r>
          </a:p>
          <a:p>
            <a:r>
              <a:rPr lang="en-US" altLang="en-US" sz="1200">
                <a:latin typeface="Courier New" charset="0"/>
              </a:rPr>
              <a:t>   </a:t>
            </a:r>
            <a:r>
              <a:rPr lang="en-US" altLang="en-US" sz="1200">
                <a:solidFill>
                  <a:schemeClr val="hlink"/>
                </a:solidFill>
                <a:latin typeface="Courier New" charset="0"/>
              </a:rPr>
              <a:t>s.setKey</a:t>
            </a:r>
            <a:r>
              <a:rPr lang="en-US" altLang="en-US" sz="1200">
                <a:latin typeface="Courier New" charset="0"/>
              </a:rPr>
              <a:t>(clientKey);</a:t>
            </a:r>
          </a:p>
          <a:p>
            <a:r>
              <a:rPr lang="en-US" altLang="en-US" sz="1200">
                <a:latin typeface="Courier New" charset="0"/>
              </a:rPr>
              <a:t>       </a:t>
            </a:r>
          </a:p>
          <a:p>
            <a:r>
              <a:rPr lang="en-US" altLang="en-US" sz="1200">
                <a:latin typeface="Courier New" charset="0"/>
              </a:rPr>
              <a:t>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Spelling Web Service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762000" y="2068513"/>
            <a:ext cx="85344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>
                <a:latin typeface="Courier New" charset="0"/>
              </a:rPr>
              <a:t>     </a:t>
            </a:r>
            <a:r>
              <a:rPr lang="en-US" altLang="en-US" sz="1200">
                <a:latin typeface="Courier New" charset="0"/>
              </a:rPr>
              <a:t>else </a:t>
            </a:r>
            <a:r>
              <a:rPr lang="en-US" altLang="en-US" sz="1200">
                <a:solidFill>
                  <a:srgbClr val="00B0F0"/>
                </a:solidFill>
                <a:latin typeface="Courier New" charset="0"/>
              </a:rPr>
              <a:t>if (op.equalsIgnoreCase("spell")) </a:t>
            </a:r>
          </a:p>
          <a:p>
            <a:r>
              <a:rPr lang="en-US" altLang="en-US" sz="1200">
                <a:latin typeface="Courier New" charset="0"/>
              </a:rPr>
              <a:t>          {</a:t>
            </a:r>
          </a:p>
          <a:p>
            <a:r>
              <a:rPr lang="en-US" altLang="en-US" sz="1200">
                <a:latin typeface="Courier New" charset="0"/>
              </a:rPr>
              <a:t>          out.println("&lt;hr&gt;&lt;h2&gt;Spelling </a:t>
            </a:r>
          </a:p>
          <a:p>
            <a:r>
              <a:rPr lang="en-US" altLang="en-US" sz="1200">
                <a:latin typeface="Courier New" charset="0"/>
              </a:rPr>
              <a:t>                       Suggestion&lt;/h2&gt;&lt;hr&gt;");</a:t>
            </a:r>
          </a:p>
          <a:p>
            <a:r>
              <a:rPr lang="en-US" altLang="en-US" sz="1200">
                <a:latin typeface="Courier New" charset="0"/>
              </a:rPr>
              <a:t>          String suggestion = </a:t>
            </a:r>
            <a:r>
              <a:rPr lang="en-US" altLang="en-US" sz="1200">
                <a:solidFill>
                  <a:schemeClr val="hlink"/>
                </a:solidFill>
                <a:latin typeface="Courier New" charset="0"/>
              </a:rPr>
              <a:t>s.doSpellingSuggestion</a:t>
            </a:r>
            <a:r>
              <a:rPr lang="en-US" altLang="en-US" sz="1200">
                <a:latin typeface="Courier New" charset="0"/>
              </a:rPr>
              <a:t>(arg);</a:t>
            </a:r>
          </a:p>
          <a:p>
            <a:r>
              <a:rPr lang="en-US" altLang="en-US" sz="1200">
                <a:latin typeface="Courier New" charset="0"/>
              </a:rPr>
              <a:t>          out.println(arg + " ==&gt; " + suggestion);</a:t>
            </a:r>
          </a:p>
          <a:p>
            <a:r>
              <a:rPr lang="en-US" altLang="en-US" sz="1200">
                <a:latin typeface="Courier New" charset="0"/>
              </a:rPr>
              <a:t>          } </a:t>
            </a:r>
          </a:p>
          <a:p>
            <a:r>
              <a:rPr lang="en-US" altLang="en-US" sz="1200">
                <a:latin typeface="Courier New" charset="0"/>
              </a:rPr>
              <a:t>        else </a:t>
            </a:r>
          </a:p>
          <a:p>
            <a:r>
              <a:rPr lang="en-US" altLang="en-US" sz="1200">
                <a:latin typeface="Courier New" charset="0"/>
              </a:rPr>
              <a:t>          {</a:t>
            </a:r>
          </a:p>
          <a:p>
            <a:r>
              <a:rPr lang="en-US" altLang="en-US" sz="1200">
                <a:latin typeface="Courier New" charset="0"/>
              </a:rPr>
              <a:t>          out.println("Unknown Command: " + op);</a:t>
            </a:r>
          </a:p>
          <a:p>
            <a:r>
              <a:rPr lang="en-US" altLang="en-US" sz="1200">
                <a:latin typeface="Courier New" charset="0"/>
              </a:rPr>
              <a:t>          }</a:t>
            </a:r>
          </a:p>
        </p:txBody>
      </p:sp>
      <p:sp>
        <p:nvSpPr>
          <p:cNvPr id="1823748" name="Oval 4"/>
          <p:cNvSpPr>
            <a:spLocks noChangeArrowheads="1"/>
          </p:cNvSpPr>
          <p:nvPr/>
        </p:nvSpPr>
        <p:spPr bwMode="auto">
          <a:xfrm>
            <a:off x="3276600" y="2743200"/>
            <a:ext cx="3895725" cy="533400"/>
          </a:xfrm>
          <a:prstGeom prst="ellips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2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374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Simplified Spelling Request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81000" y="2508250"/>
            <a:ext cx="848995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>
                <a:latin typeface="Courier New" charset="0"/>
              </a:rPr>
              <a:t>&lt;?</a:t>
            </a:r>
            <a:r>
              <a:rPr lang="en-US" altLang="en-US" sz="1400">
                <a:latin typeface="Courier New" charset="0"/>
              </a:rPr>
              <a:t>xml version='1.0' encoding='UTF-8'?&gt;</a:t>
            </a:r>
          </a:p>
          <a:p>
            <a:endParaRPr lang="en-US" altLang="en-US" sz="1400">
              <a:latin typeface="Courier New" charset="0"/>
            </a:endParaRPr>
          </a:p>
          <a:p>
            <a:r>
              <a:rPr lang="en-US" altLang="en-US" sz="1400">
                <a:latin typeface="Courier New" charset="0"/>
              </a:rPr>
              <a:t>&lt;</a:t>
            </a:r>
            <a:r>
              <a:rPr lang="en-US" altLang="en-US" sz="1400">
                <a:solidFill>
                  <a:srgbClr val="006600"/>
                </a:solidFill>
                <a:latin typeface="Courier New" charset="0"/>
              </a:rPr>
              <a:t>Envelope</a:t>
            </a:r>
            <a:r>
              <a:rPr lang="en-US" altLang="en-US" sz="1400">
                <a:latin typeface="Courier New" charset="0"/>
              </a:rPr>
              <a:t>&gt;</a:t>
            </a:r>
          </a:p>
          <a:p>
            <a:r>
              <a:rPr lang="en-US" altLang="en-US" sz="1400">
                <a:latin typeface="Courier New" charset="0"/>
              </a:rPr>
              <a:t>  &lt;</a:t>
            </a:r>
            <a:r>
              <a:rPr lang="en-US" altLang="en-US" sz="1400">
                <a:solidFill>
                  <a:srgbClr val="006600"/>
                </a:solidFill>
                <a:latin typeface="Courier New" charset="0"/>
              </a:rPr>
              <a:t>Body</a:t>
            </a:r>
            <a:r>
              <a:rPr lang="en-US" altLang="en-US" sz="1400">
                <a:latin typeface="Courier New" charset="0"/>
              </a:rPr>
              <a:t>&gt;</a:t>
            </a:r>
          </a:p>
          <a:p>
            <a:r>
              <a:rPr lang="en-US" altLang="en-US" sz="1400">
                <a:latin typeface="Courier New" charset="0"/>
              </a:rPr>
              <a:t>    &lt;</a:t>
            </a:r>
            <a:r>
              <a:rPr lang="en-US" altLang="en-US" sz="1400">
                <a:solidFill>
                  <a:srgbClr val="006600"/>
                </a:solidFill>
                <a:latin typeface="Courier New" charset="0"/>
              </a:rPr>
              <a:t>doSpellingSuggestion</a:t>
            </a:r>
            <a:r>
              <a:rPr lang="en-US" altLang="en-US" sz="1400">
                <a:latin typeface="Courier New" charset="0"/>
              </a:rPr>
              <a:t>&gt;</a:t>
            </a:r>
          </a:p>
          <a:p>
            <a:r>
              <a:rPr lang="en-US" altLang="en-US" sz="1400">
                <a:latin typeface="Courier New" charset="0"/>
              </a:rPr>
              <a:t>      &lt;</a:t>
            </a:r>
            <a:r>
              <a:rPr lang="en-US" altLang="en-US" sz="1400">
                <a:solidFill>
                  <a:srgbClr val="006600"/>
                </a:solidFill>
                <a:latin typeface="Courier New" charset="0"/>
              </a:rPr>
              <a:t>key</a:t>
            </a:r>
            <a:r>
              <a:rPr lang="en-US" altLang="en-US" sz="1400">
                <a:latin typeface="Courier New" charset="0"/>
              </a:rPr>
              <a:t> type="string"&gt;00000000000000000000000000000000&lt;/</a:t>
            </a:r>
            <a:r>
              <a:rPr lang="en-US" altLang="en-US" sz="1400">
                <a:solidFill>
                  <a:srgbClr val="006600"/>
                </a:solidFill>
                <a:latin typeface="Courier New" charset="0"/>
              </a:rPr>
              <a:t>key</a:t>
            </a:r>
            <a:r>
              <a:rPr lang="en-US" altLang="en-US" sz="1400">
                <a:latin typeface="Courier New" charset="0"/>
              </a:rPr>
              <a:t>&gt;</a:t>
            </a:r>
          </a:p>
          <a:p>
            <a:r>
              <a:rPr lang="en-US" altLang="en-US" sz="1400">
                <a:latin typeface="Courier New" charset="0"/>
              </a:rPr>
              <a:t>      &lt;</a:t>
            </a:r>
            <a:r>
              <a:rPr lang="en-US" altLang="en-US" sz="1400">
                <a:solidFill>
                  <a:srgbClr val="006600"/>
                </a:solidFill>
                <a:latin typeface="Courier New" charset="0"/>
              </a:rPr>
              <a:t>phrase</a:t>
            </a:r>
            <a:r>
              <a:rPr lang="en-US" altLang="en-US" sz="1400">
                <a:latin typeface="Courier New" charset="0"/>
              </a:rPr>
              <a:t> type="string"&gt;britney </a:t>
            </a:r>
            <a:r>
              <a:rPr lang="en-US" altLang="en-US" sz="1400">
                <a:solidFill>
                  <a:srgbClr val="FF0000"/>
                </a:solidFill>
                <a:latin typeface="Courier New" charset="0"/>
              </a:rPr>
              <a:t>speers</a:t>
            </a:r>
            <a:r>
              <a:rPr lang="en-US" altLang="en-US" sz="1400">
                <a:latin typeface="Courier New" charset="0"/>
              </a:rPr>
              <a:t>&lt;/</a:t>
            </a:r>
            <a:r>
              <a:rPr lang="en-US" altLang="en-US" sz="1400">
                <a:solidFill>
                  <a:srgbClr val="006600"/>
                </a:solidFill>
                <a:latin typeface="Courier New" charset="0"/>
              </a:rPr>
              <a:t>phrase</a:t>
            </a:r>
            <a:r>
              <a:rPr lang="en-US" altLang="en-US" sz="1400">
                <a:latin typeface="Courier New" charset="0"/>
              </a:rPr>
              <a:t>&gt;</a:t>
            </a:r>
          </a:p>
          <a:p>
            <a:r>
              <a:rPr lang="en-US" altLang="en-US" sz="1400">
                <a:latin typeface="Courier New" charset="0"/>
              </a:rPr>
              <a:t>    &lt;/</a:t>
            </a:r>
            <a:r>
              <a:rPr lang="en-US" altLang="en-US" sz="1400">
                <a:solidFill>
                  <a:srgbClr val="006600"/>
                </a:solidFill>
                <a:latin typeface="Courier New" charset="0"/>
              </a:rPr>
              <a:t>doSpellingSuggestion</a:t>
            </a:r>
            <a:r>
              <a:rPr lang="en-US" altLang="en-US" sz="1400">
                <a:latin typeface="Courier New" charset="0"/>
              </a:rPr>
              <a:t>&gt;</a:t>
            </a:r>
          </a:p>
          <a:p>
            <a:r>
              <a:rPr lang="en-US" altLang="en-US" sz="1400">
                <a:latin typeface="Courier New" charset="0"/>
              </a:rPr>
              <a:t>  &lt;/</a:t>
            </a:r>
            <a:r>
              <a:rPr lang="en-US" altLang="en-US" sz="1400">
                <a:solidFill>
                  <a:srgbClr val="006600"/>
                </a:solidFill>
                <a:latin typeface="Courier New" charset="0"/>
              </a:rPr>
              <a:t>Body</a:t>
            </a:r>
            <a:r>
              <a:rPr lang="en-US" altLang="en-US" sz="1400">
                <a:latin typeface="Courier New" charset="0"/>
              </a:rPr>
              <a:t>&gt;</a:t>
            </a:r>
          </a:p>
          <a:p>
            <a:r>
              <a:rPr lang="en-US" altLang="en-US" sz="1400">
                <a:latin typeface="Courier New" charset="0"/>
              </a:rPr>
              <a:t>&lt;/</a:t>
            </a:r>
            <a:r>
              <a:rPr lang="en-US" altLang="en-US" sz="1400">
                <a:solidFill>
                  <a:srgbClr val="006600"/>
                </a:solidFill>
                <a:latin typeface="Courier New" charset="0"/>
              </a:rPr>
              <a:t>Envelope</a:t>
            </a:r>
            <a:r>
              <a:rPr lang="en-US" altLang="en-US" sz="1400">
                <a:latin typeface="Courier New" charset="0"/>
              </a:rPr>
              <a:t>&gt;</a:t>
            </a:r>
          </a:p>
          <a:p>
            <a:endParaRPr lang="en-US" altLang="en-US">
              <a:latin typeface="Tahoma" pitchFamily="-10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819912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Example Spelling Request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81000" y="1524000"/>
            <a:ext cx="8489950" cy="455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600" dirty="0">
                <a:latin typeface="Courier New" charset="0"/>
              </a:rPr>
              <a:t>&lt;?xml version='1.0' encoding='UTF-8'?&gt;</a:t>
            </a:r>
          </a:p>
          <a:p>
            <a:endParaRPr lang="en-US" altLang="en-US" sz="1600" dirty="0">
              <a:latin typeface="Courier New" charset="0"/>
            </a:endParaRPr>
          </a:p>
          <a:p>
            <a:r>
              <a:rPr lang="en-US" altLang="en-US" sz="1600" dirty="0">
                <a:latin typeface="Courier New" charset="0"/>
              </a:rPr>
              <a:t>&lt;</a:t>
            </a:r>
            <a:r>
              <a:rPr lang="en-US" altLang="en-US" sz="1600" dirty="0" err="1">
                <a:latin typeface="Courier New" charset="0"/>
              </a:rPr>
              <a:t>SOAP-ENV:Envelope</a:t>
            </a:r>
            <a:r>
              <a:rPr lang="en-US" altLang="en-US" sz="1600" dirty="0">
                <a:latin typeface="Courier New" charset="0"/>
              </a:rPr>
              <a:t> </a:t>
            </a:r>
          </a:p>
          <a:p>
            <a:r>
              <a:rPr lang="en-US" altLang="en-US" sz="1600" dirty="0">
                <a:latin typeface="Courier New" charset="0"/>
              </a:rPr>
              <a:t>      </a:t>
            </a:r>
            <a:r>
              <a:rPr lang="en-US" altLang="en-US" sz="1600" dirty="0" err="1">
                <a:latin typeface="Courier New" charset="0"/>
              </a:rPr>
              <a:t>xmlns:SOAP-ENV</a:t>
            </a:r>
            <a:r>
              <a:rPr lang="en-US" altLang="en-US" sz="1600" dirty="0">
                <a:latin typeface="Courier New" charset="0"/>
              </a:rPr>
              <a:t>="http://schemas.xmlsoap.org/soap/envelope/" </a:t>
            </a:r>
          </a:p>
          <a:p>
            <a:r>
              <a:rPr lang="en-US" altLang="en-US" sz="1600" dirty="0">
                <a:latin typeface="Courier New" charset="0"/>
              </a:rPr>
              <a:t>      </a:t>
            </a:r>
            <a:r>
              <a:rPr lang="en-US" altLang="en-US" sz="1600" dirty="0" err="1">
                <a:latin typeface="Courier New" charset="0"/>
              </a:rPr>
              <a:t>xmlns:xsi</a:t>
            </a:r>
            <a:r>
              <a:rPr lang="en-US" altLang="en-US" sz="1600" dirty="0">
                <a:latin typeface="Courier New" charset="0"/>
              </a:rPr>
              <a:t>="http://www.w3.org/1999/XMLSchema-instance" </a:t>
            </a:r>
          </a:p>
          <a:p>
            <a:r>
              <a:rPr lang="en-US" altLang="en-US" sz="1600" dirty="0">
                <a:latin typeface="Courier New" charset="0"/>
              </a:rPr>
              <a:t>      </a:t>
            </a:r>
            <a:r>
              <a:rPr lang="en-US" altLang="en-US" sz="1600" dirty="0" err="1">
                <a:latin typeface="Courier New" charset="0"/>
              </a:rPr>
              <a:t>xmlns:xsd</a:t>
            </a:r>
            <a:r>
              <a:rPr lang="en-US" altLang="en-US" sz="1600" dirty="0">
                <a:latin typeface="Courier New" charset="0"/>
              </a:rPr>
              <a:t>="http://www.w3.org/1999/XMLSchema"&gt;</a:t>
            </a:r>
          </a:p>
          <a:p>
            <a:r>
              <a:rPr lang="en-US" altLang="en-US" sz="1600" dirty="0">
                <a:latin typeface="Courier New" charset="0"/>
              </a:rPr>
              <a:t>  &lt;</a:t>
            </a:r>
            <a:r>
              <a:rPr lang="en-US" altLang="en-US" sz="1600" dirty="0" err="1">
                <a:latin typeface="Courier New" charset="0"/>
              </a:rPr>
              <a:t>SOAP-ENV:Body</a:t>
            </a:r>
            <a:r>
              <a:rPr lang="en-US" altLang="en-US" sz="1600" dirty="0">
                <a:latin typeface="Courier New" charset="0"/>
              </a:rPr>
              <a:t>&gt;</a:t>
            </a:r>
          </a:p>
          <a:p>
            <a:r>
              <a:rPr lang="en-US" altLang="en-US" sz="1600" dirty="0">
                <a:latin typeface="Courier New" charset="0"/>
              </a:rPr>
              <a:t>    &lt;ns1:</a:t>
            </a:r>
            <a:r>
              <a:rPr lang="en-US" altLang="en-US" sz="1600" dirty="0">
                <a:solidFill>
                  <a:srgbClr val="00B050"/>
                </a:solidFill>
                <a:latin typeface="Courier New" charset="0"/>
              </a:rPr>
              <a:t>doSpellingSuggestion</a:t>
            </a:r>
            <a:r>
              <a:rPr lang="en-US" altLang="en-US" sz="1600" dirty="0">
                <a:latin typeface="Courier New" charset="0"/>
              </a:rPr>
              <a:t> xmlns:ns1="</a:t>
            </a:r>
            <a:r>
              <a:rPr lang="en-US" altLang="en-US" sz="1600" dirty="0" err="1">
                <a:latin typeface="Courier New" charset="0"/>
              </a:rPr>
              <a:t>urn:GoogleSearch</a:t>
            </a:r>
            <a:r>
              <a:rPr lang="en-US" altLang="en-US" sz="1600" dirty="0">
                <a:latin typeface="Courier New" charset="0"/>
              </a:rPr>
              <a:t>"</a:t>
            </a:r>
          </a:p>
          <a:p>
            <a:r>
              <a:rPr lang="en-US" altLang="en-US" sz="1600" dirty="0">
                <a:latin typeface="Courier New" charset="0"/>
              </a:rPr>
              <a:t>        </a:t>
            </a:r>
            <a:r>
              <a:rPr lang="en-US" altLang="en-US" sz="1600" dirty="0" err="1">
                <a:latin typeface="Courier New" charset="0"/>
              </a:rPr>
              <a:t>SOAP-ENV:encodingStyle</a:t>
            </a:r>
            <a:r>
              <a:rPr lang="en-US" altLang="en-US" sz="1600" dirty="0">
                <a:latin typeface="Courier New" charset="0"/>
              </a:rPr>
              <a:t>=</a:t>
            </a:r>
          </a:p>
          <a:p>
            <a:r>
              <a:rPr lang="en-US" altLang="en-US" sz="1600" dirty="0">
                <a:latin typeface="Courier New" charset="0"/>
              </a:rPr>
              <a:t>        "http://schemas.xmlsoap.org/soap/encoding/"&gt;</a:t>
            </a:r>
          </a:p>
          <a:p>
            <a:r>
              <a:rPr lang="en-US" altLang="en-US" sz="1600" dirty="0">
                <a:latin typeface="Courier New" charset="0"/>
              </a:rPr>
              <a:t>    &lt;key </a:t>
            </a:r>
            <a:r>
              <a:rPr lang="en-US" altLang="en-US" sz="1600" dirty="0" err="1">
                <a:latin typeface="Courier New" charset="0"/>
              </a:rPr>
              <a:t>xsi:type</a:t>
            </a:r>
            <a:r>
              <a:rPr lang="en-US" altLang="en-US" sz="1600" dirty="0">
                <a:latin typeface="Courier New" charset="0"/>
              </a:rPr>
              <a:t>="</a:t>
            </a:r>
            <a:r>
              <a:rPr lang="en-US" altLang="en-US" sz="1600" dirty="0" err="1">
                <a:latin typeface="Courier New" charset="0"/>
              </a:rPr>
              <a:t>xsd:string</a:t>
            </a:r>
            <a:r>
              <a:rPr lang="en-US" altLang="en-US" sz="1600" dirty="0">
                <a:latin typeface="Courier New" charset="0"/>
              </a:rPr>
              <a:t>"&gt;</a:t>
            </a:r>
          </a:p>
          <a:p>
            <a:r>
              <a:rPr lang="en-US" altLang="en-US" sz="1600" dirty="0">
                <a:latin typeface="Courier New" charset="0"/>
              </a:rPr>
              <a:t>       </a:t>
            </a:r>
            <a:r>
              <a:rPr lang="en-US" altLang="en-US" sz="1600" dirty="0">
                <a:solidFill>
                  <a:srgbClr val="00B0F0"/>
                </a:solidFill>
                <a:latin typeface="Courier New" charset="0"/>
              </a:rPr>
              <a:t>00000000000000000000000000000000</a:t>
            </a:r>
          </a:p>
          <a:p>
            <a:r>
              <a:rPr lang="en-US" altLang="en-US" sz="1600" dirty="0">
                <a:latin typeface="Courier New" charset="0"/>
              </a:rPr>
              <a:t>    &lt;/key&gt;</a:t>
            </a:r>
          </a:p>
          <a:p>
            <a:r>
              <a:rPr lang="en-US" altLang="en-US" sz="1600" dirty="0">
                <a:latin typeface="Courier New" charset="0"/>
              </a:rPr>
              <a:t>    &lt;phrase </a:t>
            </a:r>
            <a:r>
              <a:rPr lang="en-US" altLang="en-US" sz="1600" dirty="0" err="1">
                <a:latin typeface="Courier New" charset="0"/>
              </a:rPr>
              <a:t>xsi:type</a:t>
            </a:r>
            <a:r>
              <a:rPr lang="en-US" altLang="en-US" sz="1600" dirty="0">
                <a:latin typeface="Courier New" charset="0"/>
              </a:rPr>
              <a:t>="</a:t>
            </a:r>
            <a:r>
              <a:rPr lang="en-US" altLang="en-US" sz="1600" dirty="0" err="1">
                <a:latin typeface="Courier New" charset="0"/>
              </a:rPr>
              <a:t>xsd:string</a:t>
            </a:r>
            <a:r>
              <a:rPr lang="en-US" altLang="en-US" sz="1600" dirty="0">
                <a:latin typeface="Courier New" charset="0"/>
              </a:rPr>
              <a:t>"&gt;</a:t>
            </a:r>
            <a:r>
              <a:rPr lang="en-US" altLang="en-US" sz="1600" dirty="0" err="1">
                <a:latin typeface="Courier New" charset="0"/>
              </a:rPr>
              <a:t>britney</a:t>
            </a:r>
            <a:r>
              <a:rPr lang="en-US" altLang="en-US" sz="1600" dirty="0">
                <a:latin typeface="Courier New" charset="0"/>
              </a:rPr>
              <a:t> </a:t>
            </a:r>
            <a:r>
              <a:rPr lang="en-US" altLang="en-US" sz="1600" dirty="0" err="1">
                <a:solidFill>
                  <a:srgbClr val="FF0000"/>
                </a:solidFill>
                <a:latin typeface="Courier New" charset="0"/>
              </a:rPr>
              <a:t>speers</a:t>
            </a:r>
            <a:r>
              <a:rPr lang="en-US" altLang="en-US" sz="1600" dirty="0">
                <a:latin typeface="Courier New" charset="0"/>
              </a:rPr>
              <a:t>&lt;/phrase&gt;</a:t>
            </a:r>
          </a:p>
          <a:p>
            <a:r>
              <a:rPr lang="en-US" altLang="en-US" sz="1600" dirty="0">
                <a:latin typeface="Courier New" charset="0"/>
              </a:rPr>
              <a:t>    &lt;/ns1:</a:t>
            </a:r>
            <a:r>
              <a:rPr lang="en-US" altLang="en-US" sz="1600" dirty="0">
                <a:solidFill>
                  <a:srgbClr val="00B050"/>
                </a:solidFill>
                <a:latin typeface="Courier New" charset="0"/>
              </a:rPr>
              <a:t>doSpellingSuggestion</a:t>
            </a:r>
            <a:r>
              <a:rPr lang="en-US" altLang="en-US" sz="1600" dirty="0">
                <a:latin typeface="Courier New" charset="0"/>
              </a:rPr>
              <a:t>&gt;</a:t>
            </a:r>
          </a:p>
          <a:p>
            <a:r>
              <a:rPr lang="en-US" altLang="en-US" sz="1600" dirty="0">
                <a:latin typeface="Courier New" charset="0"/>
              </a:rPr>
              <a:t>  &lt;/</a:t>
            </a:r>
            <a:r>
              <a:rPr lang="en-US" altLang="en-US" sz="1600" dirty="0" err="1">
                <a:latin typeface="Courier New" charset="0"/>
              </a:rPr>
              <a:t>SOAP-ENV:Body</a:t>
            </a:r>
            <a:r>
              <a:rPr lang="en-US" altLang="en-US" sz="1600" dirty="0">
                <a:latin typeface="Courier New" charset="0"/>
              </a:rPr>
              <a:t>&gt;</a:t>
            </a:r>
          </a:p>
          <a:p>
            <a:r>
              <a:rPr lang="en-US" altLang="en-US" sz="1600" dirty="0">
                <a:latin typeface="Courier New" charset="0"/>
              </a:rPr>
              <a:t>&lt;/</a:t>
            </a:r>
            <a:r>
              <a:rPr lang="en-US" altLang="en-US" sz="1600" dirty="0" err="1">
                <a:latin typeface="Courier New" charset="0"/>
              </a:rPr>
              <a:t>SOAP-ENV:Envelope</a:t>
            </a:r>
            <a:r>
              <a:rPr lang="en-US" altLang="en-US" sz="1600" dirty="0">
                <a:latin typeface="Courier New" charset="0"/>
              </a:rPr>
              <a:t>&gt;</a:t>
            </a:r>
          </a:p>
          <a:p>
            <a:endParaRPr lang="en-US" altLang="en-US" dirty="0">
              <a:latin typeface="Tahoma" pitchFamily="-10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Simplified Spelling Response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81000" y="2628900"/>
            <a:ext cx="85344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>
                <a:latin typeface="Courier New" charset="0"/>
              </a:rPr>
              <a:t>&lt;?xml version='1.0' encoding='UTF-8'?&gt;</a:t>
            </a:r>
          </a:p>
          <a:p>
            <a:endParaRPr lang="en-US" altLang="en-US">
              <a:latin typeface="Courier New" charset="0"/>
            </a:endParaRPr>
          </a:p>
          <a:p>
            <a:r>
              <a:rPr lang="en-US" altLang="en-US">
                <a:latin typeface="Courier New" charset="0"/>
              </a:rPr>
              <a:t>&lt;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Envelope</a:t>
            </a:r>
            <a:r>
              <a:rPr lang="en-US" altLang="en-US">
                <a:latin typeface="Courier New" charset="0"/>
              </a:rPr>
              <a:t>&gt;</a:t>
            </a:r>
          </a:p>
          <a:p>
            <a:r>
              <a:rPr lang="en-US" altLang="en-US">
                <a:latin typeface="Courier New" charset="0"/>
              </a:rPr>
              <a:t>  &lt;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Body</a:t>
            </a:r>
            <a:r>
              <a:rPr lang="en-US" altLang="en-US">
                <a:latin typeface="Courier New" charset="0"/>
              </a:rPr>
              <a:t>&gt;</a:t>
            </a:r>
          </a:p>
          <a:p>
            <a:r>
              <a:rPr lang="en-US" altLang="en-US">
                <a:latin typeface="Courier New" charset="0"/>
              </a:rPr>
              <a:t>    &lt;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doSpellingSuggestionResponse</a:t>
            </a:r>
            <a:r>
              <a:rPr lang="en-US" altLang="en-US">
                <a:latin typeface="Courier New" charset="0"/>
              </a:rPr>
              <a:t>&gt;</a:t>
            </a:r>
          </a:p>
          <a:p>
            <a:r>
              <a:rPr lang="en-US" altLang="en-US">
                <a:latin typeface="Courier New" charset="0"/>
              </a:rPr>
              <a:t>      &lt;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return</a:t>
            </a:r>
            <a:r>
              <a:rPr lang="en-US" altLang="en-US">
                <a:latin typeface="Courier New" charset="0"/>
              </a:rPr>
              <a:t> type="string"&gt;britney </a:t>
            </a:r>
            <a:r>
              <a:rPr lang="en-US" altLang="en-US">
                <a:solidFill>
                  <a:srgbClr val="FF0000"/>
                </a:solidFill>
                <a:latin typeface="Courier New" charset="0"/>
              </a:rPr>
              <a:t>spears</a:t>
            </a:r>
            <a:r>
              <a:rPr lang="en-US" altLang="en-US">
                <a:latin typeface="Courier New" charset="0"/>
              </a:rPr>
              <a:t>&lt;/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return</a:t>
            </a:r>
            <a:r>
              <a:rPr lang="en-US" altLang="en-US">
                <a:latin typeface="Courier New" charset="0"/>
              </a:rPr>
              <a:t>&gt;</a:t>
            </a:r>
          </a:p>
          <a:p>
            <a:r>
              <a:rPr lang="en-US" altLang="en-US">
                <a:latin typeface="Courier New" charset="0"/>
              </a:rPr>
              <a:t>    &lt;/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doSpellingSuggestionResponse</a:t>
            </a:r>
            <a:r>
              <a:rPr lang="en-US" altLang="en-US">
                <a:latin typeface="Courier New" charset="0"/>
              </a:rPr>
              <a:t>&gt;</a:t>
            </a:r>
          </a:p>
          <a:p>
            <a:r>
              <a:rPr lang="en-US" altLang="en-US">
                <a:latin typeface="Courier New" charset="0"/>
              </a:rPr>
              <a:t>  &lt;/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Body</a:t>
            </a:r>
            <a:r>
              <a:rPr lang="en-US" altLang="en-US">
                <a:latin typeface="Courier New" charset="0"/>
              </a:rPr>
              <a:t>&gt;</a:t>
            </a:r>
          </a:p>
          <a:p>
            <a:r>
              <a:rPr lang="en-US" altLang="en-US">
                <a:latin typeface="Courier New" charset="0"/>
              </a:rPr>
              <a:t>&lt;/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Envelope</a:t>
            </a:r>
            <a:r>
              <a:rPr lang="en-US" altLang="en-US">
                <a:latin typeface="Courier New" charset="0"/>
              </a:rPr>
              <a:t>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Example Spelling Response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457200" y="2438400"/>
            <a:ext cx="8534400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400">
                <a:latin typeface="Courier New" charset="0"/>
              </a:rPr>
              <a:t>&lt;?xml version='1.0' encoding='UTF-8'?&gt;</a:t>
            </a:r>
          </a:p>
          <a:p>
            <a:endParaRPr lang="en-US" altLang="en-US" sz="1400">
              <a:latin typeface="Courier New" charset="0"/>
            </a:endParaRPr>
          </a:p>
          <a:p>
            <a:r>
              <a:rPr lang="en-US" altLang="en-US" sz="1400">
                <a:latin typeface="Courier New" charset="0"/>
              </a:rPr>
              <a:t>&lt;SOAP-ENV:Envelope xmlns:SOAP-ENV="http://schemas.xmlsoap.org/soap/envelope/" </a:t>
            </a:r>
          </a:p>
          <a:p>
            <a:r>
              <a:rPr lang="en-US" altLang="en-US" sz="1400">
                <a:latin typeface="Courier New" charset="0"/>
              </a:rPr>
              <a:t>                   xmlns:xsi="http://www.w3.org/1999/XMLSchema-instance" </a:t>
            </a:r>
          </a:p>
          <a:p>
            <a:r>
              <a:rPr lang="en-US" altLang="en-US" sz="1400">
                <a:latin typeface="Courier New" charset="0"/>
              </a:rPr>
              <a:t>                   xmlns:xsd="http://www.w3.org/1999/XMLSchema"&gt;</a:t>
            </a:r>
          </a:p>
          <a:p>
            <a:r>
              <a:rPr lang="en-US" altLang="en-US" sz="1400">
                <a:latin typeface="Courier New" charset="0"/>
              </a:rPr>
              <a:t>  &lt;SOAP-ENV:Body&gt;</a:t>
            </a:r>
          </a:p>
          <a:p>
            <a:r>
              <a:rPr lang="en-US" altLang="en-US" sz="1400">
                <a:latin typeface="Courier New" charset="0"/>
              </a:rPr>
              <a:t>    &lt;ns1:</a:t>
            </a:r>
            <a:r>
              <a:rPr lang="en-US" altLang="en-US" sz="1400">
                <a:solidFill>
                  <a:srgbClr val="00B050"/>
                </a:solidFill>
                <a:latin typeface="Courier New" charset="0"/>
              </a:rPr>
              <a:t>doSpellingSuggestionResponse</a:t>
            </a:r>
            <a:r>
              <a:rPr lang="en-US" altLang="en-US" sz="1400">
                <a:latin typeface="Courier New" charset="0"/>
              </a:rPr>
              <a:t> </a:t>
            </a:r>
          </a:p>
          <a:p>
            <a:r>
              <a:rPr lang="en-US" altLang="en-US" sz="1400">
                <a:latin typeface="Courier New" charset="0"/>
              </a:rPr>
              <a:t>           xmlns:ns1="urn:GoogleSearch" </a:t>
            </a:r>
          </a:p>
          <a:p>
            <a:r>
              <a:rPr lang="en-US" altLang="en-US" sz="1400">
                <a:latin typeface="Courier New" charset="0"/>
              </a:rPr>
              <a:t>           SOAP-ENV:encodingStyle="http://schemas.xmlsoap.org/soap/encoding/"&gt;</a:t>
            </a:r>
          </a:p>
          <a:p>
            <a:r>
              <a:rPr lang="en-US" altLang="en-US" sz="1400">
                <a:latin typeface="Courier New" charset="0"/>
              </a:rPr>
              <a:t>      &lt;return xsi:type="xsd:string"&gt;britney </a:t>
            </a:r>
            <a:r>
              <a:rPr lang="en-US" altLang="en-US" sz="1400">
                <a:solidFill>
                  <a:srgbClr val="FF0000"/>
                </a:solidFill>
                <a:latin typeface="Courier New" charset="0"/>
              </a:rPr>
              <a:t>spears</a:t>
            </a:r>
            <a:r>
              <a:rPr lang="en-US" altLang="en-US" sz="1400">
                <a:latin typeface="Courier New" charset="0"/>
              </a:rPr>
              <a:t>&lt;/return&gt;</a:t>
            </a:r>
          </a:p>
          <a:p>
            <a:r>
              <a:rPr lang="en-US" altLang="en-US" sz="1400">
                <a:latin typeface="Courier New" charset="0"/>
              </a:rPr>
              <a:t>    &lt;/ns1:</a:t>
            </a:r>
            <a:r>
              <a:rPr lang="en-US" altLang="en-US" sz="1400">
                <a:solidFill>
                  <a:srgbClr val="00B050"/>
                </a:solidFill>
                <a:latin typeface="Courier New" charset="0"/>
              </a:rPr>
              <a:t>doSpellingSuggestionResponse</a:t>
            </a:r>
            <a:r>
              <a:rPr lang="en-US" altLang="en-US" sz="1400">
                <a:latin typeface="Courier New" charset="0"/>
              </a:rPr>
              <a:t>&gt;</a:t>
            </a:r>
          </a:p>
          <a:p>
            <a:r>
              <a:rPr lang="en-US" altLang="en-US" sz="1400">
                <a:latin typeface="Courier New" charset="0"/>
              </a:rPr>
              <a:t>  &lt;/SOAP-ENV:Body&gt;</a:t>
            </a:r>
          </a:p>
          <a:p>
            <a:r>
              <a:rPr lang="en-US" altLang="en-US" sz="1400">
                <a:latin typeface="Courier New" charset="0"/>
              </a:rPr>
              <a:t>&lt;/SOAP-ENV:Envelope&gt;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Cache Web Service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38200" y="2511425"/>
            <a:ext cx="7926388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>
                <a:latin typeface="Courier New" charset="0"/>
              </a:rPr>
              <a:t>        else </a:t>
            </a:r>
            <a:r>
              <a:rPr lang="en-US" altLang="en-US">
                <a:solidFill>
                  <a:srgbClr val="00B0F0"/>
                </a:solidFill>
                <a:latin typeface="Courier New" charset="0"/>
              </a:rPr>
              <a:t>if (op.equalsIgnoreCase("cached")) </a:t>
            </a:r>
          </a:p>
          <a:p>
            <a:r>
              <a:rPr lang="en-US" altLang="en-US">
                <a:latin typeface="Courier New" charset="0"/>
              </a:rPr>
              <a:t>        {</a:t>
            </a:r>
          </a:p>
          <a:p>
            <a:r>
              <a:rPr lang="en-US" altLang="en-US">
                <a:latin typeface="Courier New" charset="0"/>
              </a:rPr>
              <a:t>          out.println("&lt;hr&gt;&lt;h2&gt;Cached Page&lt;/h2&gt;&lt;hr&gt;");</a:t>
            </a:r>
          </a:p>
          <a:p>
            <a:r>
              <a:rPr lang="en-US" altLang="en-US">
                <a:latin typeface="Courier New" charset="0"/>
              </a:rPr>
              <a:t>          byte [] cachedBytes = </a:t>
            </a:r>
            <a:r>
              <a:rPr lang="en-US" altLang="en-US">
                <a:solidFill>
                  <a:schemeClr val="hlink"/>
                </a:solidFill>
                <a:latin typeface="Courier New" charset="0"/>
              </a:rPr>
              <a:t>s.doGetCachedPage</a:t>
            </a:r>
            <a:r>
              <a:rPr lang="en-US" altLang="en-US">
                <a:latin typeface="Courier New" charset="0"/>
              </a:rPr>
              <a:t>(arg);</a:t>
            </a:r>
          </a:p>
          <a:p>
            <a:r>
              <a:rPr lang="en-US" altLang="en-US">
                <a:latin typeface="Courier New" charset="0"/>
              </a:rPr>
              <a:t>          String cachedString = new String(cachedBytes);</a:t>
            </a:r>
          </a:p>
          <a:p>
            <a:r>
              <a:rPr lang="en-US" altLang="en-US">
                <a:latin typeface="Courier New" charset="0"/>
              </a:rPr>
              <a:t>          out.println(cachedString);</a:t>
            </a:r>
          </a:p>
          <a:p>
            <a:r>
              <a:rPr lang="en-US" altLang="en-US">
                <a:latin typeface="Courier New" charset="0"/>
              </a:rPr>
              <a:t>        } </a:t>
            </a:r>
          </a:p>
          <a:p>
            <a:r>
              <a:rPr lang="en-US" altLang="en-US">
                <a:latin typeface="Courier New" charset="0"/>
              </a:rPr>
              <a:t>        </a:t>
            </a:r>
          </a:p>
        </p:txBody>
      </p:sp>
      <p:sp>
        <p:nvSpPr>
          <p:cNvPr id="1828868" name="Oval 4"/>
          <p:cNvSpPr>
            <a:spLocks noChangeArrowheads="1"/>
          </p:cNvSpPr>
          <p:nvPr/>
        </p:nvSpPr>
        <p:spPr bwMode="auto">
          <a:xfrm>
            <a:off x="5105400" y="3276600"/>
            <a:ext cx="3352800" cy="457200"/>
          </a:xfrm>
          <a:prstGeom prst="ellips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2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886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Simplified Cached Page Request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533400" y="2476500"/>
            <a:ext cx="73914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>
                <a:latin typeface="Courier New" charset="0"/>
              </a:rPr>
              <a:t>&lt;?xml version='1.0' encoding='UTF-8'?&gt;</a:t>
            </a:r>
          </a:p>
          <a:p>
            <a:endParaRPr lang="en-US" altLang="en-US">
              <a:latin typeface="Courier New" charset="0"/>
            </a:endParaRPr>
          </a:p>
          <a:p>
            <a:r>
              <a:rPr lang="en-US" altLang="en-US">
                <a:latin typeface="Courier New" charset="0"/>
              </a:rPr>
              <a:t>&lt;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Envelope</a:t>
            </a:r>
            <a:r>
              <a:rPr lang="en-US" altLang="en-US">
                <a:latin typeface="Courier New" charset="0"/>
              </a:rPr>
              <a:t>&gt;</a:t>
            </a:r>
          </a:p>
          <a:p>
            <a:r>
              <a:rPr lang="en-US" altLang="en-US">
                <a:latin typeface="Courier New" charset="0"/>
              </a:rPr>
              <a:t>  &lt;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Body</a:t>
            </a:r>
            <a:r>
              <a:rPr lang="en-US" altLang="en-US">
                <a:latin typeface="Courier New" charset="0"/>
              </a:rPr>
              <a:t>&gt;</a:t>
            </a:r>
          </a:p>
          <a:p>
            <a:r>
              <a:rPr lang="en-US" altLang="en-US">
                <a:latin typeface="Courier New" charset="0"/>
              </a:rPr>
              <a:t>    &lt;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doGetCachedPage</a:t>
            </a:r>
            <a:r>
              <a:rPr lang="en-US" altLang="en-US">
                <a:latin typeface="Courier New" charset="0"/>
              </a:rPr>
              <a:t>&gt;</a:t>
            </a:r>
          </a:p>
          <a:p>
            <a:r>
              <a:rPr lang="en-US" altLang="en-US">
                <a:latin typeface="Courier New" charset="0"/>
              </a:rPr>
              <a:t>      &lt;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key</a:t>
            </a:r>
            <a:r>
              <a:rPr lang="en-US" altLang="en-US">
                <a:latin typeface="Courier New" charset="0"/>
              </a:rPr>
              <a:t> type="string"&gt;</a:t>
            </a:r>
          </a:p>
          <a:p>
            <a:r>
              <a:rPr lang="en-US" altLang="en-US">
                <a:latin typeface="Courier New" charset="0"/>
              </a:rPr>
              <a:t>        </a:t>
            </a:r>
            <a:r>
              <a:rPr lang="en-US" altLang="en-US">
                <a:solidFill>
                  <a:srgbClr val="00B0F0"/>
                </a:solidFill>
                <a:latin typeface="Courier New" charset="0"/>
              </a:rPr>
              <a:t>00000000000000000000000000000000</a:t>
            </a:r>
          </a:p>
          <a:p>
            <a:r>
              <a:rPr lang="en-US" altLang="en-US">
                <a:latin typeface="Courier New" charset="0"/>
              </a:rPr>
              <a:t>      &lt;/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key</a:t>
            </a:r>
            <a:r>
              <a:rPr lang="en-US" altLang="en-US">
                <a:latin typeface="Courier New" charset="0"/>
              </a:rPr>
              <a:t>&gt;</a:t>
            </a:r>
          </a:p>
          <a:p>
            <a:r>
              <a:rPr lang="en-US" altLang="en-US">
                <a:latin typeface="Courier New" charset="0"/>
              </a:rPr>
              <a:t>      &lt;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url</a:t>
            </a:r>
            <a:r>
              <a:rPr lang="en-US" altLang="en-US">
                <a:latin typeface="Courier New" charset="0"/>
              </a:rPr>
              <a:t> type="string"&gt;</a:t>
            </a:r>
          </a:p>
          <a:p>
            <a:r>
              <a:rPr lang="en-US" altLang="en-US">
                <a:latin typeface="Courier New" charset="0"/>
              </a:rPr>
              <a:t>        </a:t>
            </a:r>
            <a:r>
              <a:rPr lang="en-US" altLang="en-US">
                <a:latin typeface="Courier New" charset="0"/>
                <a:hlinkClick r:id="rId3"/>
              </a:rPr>
              <a:t>http://www.google.com/</a:t>
            </a:r>
            <a:endParaRPr lang="en-US" altLang="en-US">
              <a:latin typeface="Courier New" charset="0"/>
            </a:endParaRPr>
          </a:p>
          <a:p>
            <a:r>
              <a:rPr lang="en-US" altLang="en-US">
                <a:latin typeface="Courier New" charset="0"/>
              </a:rPr>
              <a:t>      &lt;/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url</a:t>
            </a:r>
            <a:r>
              <a:rPr lang="en-US" altLang="en-US">
                <a:latin typeface="Courier New" charset="0"/>
              </a:rPr>
              <a:t>&gt;</a:t>
            </a:r>
          </a:p>
          <a:p>
            <a:r>
              <a:rPr lang="en-US" altLang="en-US">
                <a:latin typeface="Courier New" charset="0"/>
              </a:rPr>
              <a:t>    &lt;/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doGetCachedPage</a:t>
            </a:r>
            <a:r>
              <a:rPr lang="en-US" altLang="en-US">
                <a:latin typeface="Courier New" charset="0"/>
              </a:rPr>
              <a:t>&gt;</a:t>
            </a:r>
          </a:p>
          <a:p>
            <a:r>
              <a:rPr lang="en-US" altLang="en-US">
                <a:latin typeface="Courier New" charset="0"/>
              </a:rPr>
              <a:t>  &lt;/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Body</a:t>
            </a:r>
            <a:r>
              <a:rPr lang="en-US" altLang="en-US">
                <a:latin typeface="Courier New" charset="0"/>
              </a:rPr>
              <a:t>&gt;</a:t>
            </a:r>
          </a:p>
          <a:p>
            <a:r>
              <a:rPr lang="en-US" altLang="en-US">
                <a:latin typeface="Courier New" charset="0"/>
              </a:rPr>
              <a:t>&lt;/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Envelope</a:t>
            </a:r>
            <a:r>
              <a:rPr lang="en-US" altLang="en-US">
                <a:latin typeface="Courier New" charset="0"/>
              </a:rPr>
              <a:t>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Example Cached Page Request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04800" y="2209800"/>
            <a:ext cx="8839200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400">
                <a:latin typeface="Courier New" charset="0"/>
              </a:rPr>
              <a:t>&lt;?xml version='1.0' encoding='UTF-8'?&gt;</a:t>
            </a:r>
          </a:p>
          <a:p>
            <a:endParaRPr lang="en-US" altLang="en-US" sz="1400">
              <a:latin typeface="Courier New" charset="0"/>
            </a:endParaRPr>
          </a:p>
          <a:p>
            <a:r>
              <a:rPr lang="en-US" altLang="en-US" sz="1400">
                <a:latin typeface="Courier New" charset="0"/>
              </a:rPr>
              <a:t>&lt;SOAP-ENV:Envelope xmlns:SOAP-ENV=“http://schemas.xmlsoap.org/soap/envelope/”</a:t>
            </a:r>
          </a:p>
          <a:p>
            <a:r>
              <a:rPr lang="en-US" altLang="en-US" sz="1400">
                <a:latin typeface="Courier New" charset="0"/>
              </a:rPr>
              <a:t>                   xmlns:xsi=“http://www.w3.org/1999/XMLSchema-instance”</a:t>
            </a:r>
          </a:p>
          <a:p>
            <a:r>
              <a:rPr lang="en-US" altLang="en-US" sz="1400">
                <a:latin typeface="Courier New" charset="0"/>
              </a:rPr>
              <a:t>                   xmlns:xsd="http://www.w3.org/1999/XMLSchema"&gt;</a:t>
            </a:r>
          </a:p>
          <a:p>
            <a:r>
              <a:rPr lang="en-US" altLang="en-US" sz="1400">
                <a:latin typeface="Courier New" charset="0"/>
              </a:rPr>
              <a:t>  &lt;SOAP-ENV:Body&gt;</a:t>
            </a:r>
          </a:p>
          <a:p>
            <a:r>
              <a:rPr lang="en-US" altLang="en-US" sz="1400">
                <a:latin typeface="Courier New" charset="0"/>
              </a:rPr>
              <a:t>    &lt;ns1:</a:t>
            </a:r>
            <a:r>
              <a:rPr lang="en-US" altLang="en-US" sz="1400">
                <a:solidFill>
                  <a:srgbClr val="00B050"/>
                </a:solidFill>
                <a:latin typeface="Courier New" charset="0"/>
              </a:rPr>
              <a:t>doGetCachedPage</a:t>
            </a:r>
            <a:r>
              <a:rPr lang="en-US" altLang="en-US" sz="1400">
                <a:latin typeface="Courier New" charset="0"/>
              </a:rPr>
              <a:t> xmlns:ns1="urn:GoogleSearch" </a:t>
            </a:r>
          </a:p>
          <a:p>
            <a:r>
              <a:rPr lang="en-US" altLang="en-US" sz="1400">
                <a:latin typeface="Courier New" charset="0"/>
              </a:rPr>
              <a:t>        SOAP-ENV:encodingStyle="http://schemas.xmlsoap.org/soap/encoding/"&gt;</a:t>
            </a:r>
          </a:p>
          <a:p>
            <a:r>
              <a:rPr lang="en-US" altLang="en-US" sz="1400">
                <a:latin typeface="Courier New" charset="0"/>
              </a:rPr>
              <a:t>      &lt;key xsi:type="xsd:string"&gt;00000000000000000000000000000000&lt;/key&gt;</a:t>
            </a:r>
          </a:p>
          <a:p>
            <a:r>
              <a:rPr lang="en-US" altLang="en-US" sz="1400">
                <a:latin typeface="Courier New" charset="0"/>
              </a:rPr>
              <a:t>      &lt;url xsi:type="xsd:string"&gt;</a:t>
            </a:r>
            <a:r>
              <a:rPr lang="en-US" altLang="en-US" sz="1400">
                <a:solidFill>
                  <a:srgbClr val="FF0000"/>
                </a:solidFill>
                <a:latin typeface="Courier New" charset="0"/>
              </a:rPr>
              <a:t>http://www.google.com/</a:t>
            </a:r>
            <a:r>
              <a:rPr lang="en-US" altLang="en-US" sz="1400">
                <a:latin typeface="Courier New" charset="0"/>
              </a:rPr>
              <a:t>&lt;/url&gt;</a:t>
            </a:r>
          </a:p>
          <a:p>
            <a:r>
              <a:rPr lang="en-US" altLang="en-US" sz="1400">
                <a:latin typeface="Courier New" charset="0"/>
              </a:rPr>
              <a:t>    &lt;/ns1:</a:t>
            </a:r>
            <a:r>
              <a:rPr lang="en-US" altLang="en-US" sz="1400">
                <a:solidFill>
                  <a:srgbClr val="00B050"/>
                </a:solidFill>
                <a:latin typeface="Courier New" charset="0"/>
              </a:rPr>
              <a:t>doGetCachedPage</a:t>
            </a:r>
            <a:r>
              <a:rPr lang="en-US" altLang="en-US" sz="1400">
                <a:latin typeface="Courier New" charset="0"/>
              </a:rPr>
              <a:t>&gt;</a:t>
            </a:r>
          </a:p>
          <a:p>
            <a:r>
              <a:rPr lang="en-US" altLang="en-US" sz="1400">
                <a:latin typeface="Courier New" charset="0"/>
              </a:rPr>
              <a:t>  &lt;/SOAP-ENV:Body&gt;</a:t>
            </a:r>
          </a:p>
          <a:p>
            <a:r>
              <a:rPr lang="en-US" altLang="en-US" sz="1400">
                <a:latin typeface="Courier New" charset="0"/>
              </a:rPr>
              <a:t>&lt;/SOAP-ENV:Envelope&gt;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What is a Web Service?</a:t>
            </a:r>
          </a:p>
        </p:txBody>
      </p:sp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76400"/>
            <a:ext cx="7693025" cy="4265613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A Web Service is simply a service available via the Web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Service can be implemented as Java application, C++ application, Javascript code, etc.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Usually, web service means a service that can be accessed programmatically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Web “API”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8199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Simplified Cached Page Response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52400" y="1524000"/>
            <a:ext cx="89916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>
                <a:latin typeface="Courier New" charset="0"/>
              </a:rPr>
              <a:t>&lt;?xml version='1.0' encoding='UTF-8'?&gt;</a:t>
            </a:r>
          </a:p>
          <a:p>
            <a:endParaRPr lang="en-US" altLang="en-US">
              <a:latin typeface="Courier New" charset="0"/>
            </a:endParaRPr>
          </a:p>
          <a:p>
            <a:r>
              <a:rPr lang="en-US" altLang="en-US">
                <a:latin typeface="Courier New" charset="0"/>
              </a:rPr>
              <a:t>&lt;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Envelope</a:t>
            </a:r>
            <a:r>
              <a:rPr lang="en-US" altLang="en-US">
                <a:latin typeface="Courier New" charset="0"/>
              </a:rPr>
              <a:t>&gt;</a:t>
            </a:r>
          </a:p>
          <a:p>
            <a:r>
              <a:rPr lang="en-US" altLang="en-US">
                <a:latin typeface="Courier New" charset="0"/>
              </a:rPr>
              <a:t>  &lt;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Body</a:t>
            </a:r>
            <a:r>
              <a:rPr lang="en-US" altLang="en-US">
                <a:latin typeface="Courier New" charset="0"/>
              </a:rPr>
              <a:t>&gt;</a:t>
            </a:r>
          </a:p>
          <a:p>
            <a:r>
              <a:rPr lang="en-US" altLang="en-US">
                <a:latin typeface="Courier New" charset="0"/>
              </a:rPr>
              <a:t>    &lt;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doGetCachedPageResponse</a:t>
            </a:r>
            <a:r>
              <a:rPr lang="en-US" altLang="en-US">
                <a:latin typeface="Courier New" charset="0"/>
              </a:rPr>
              <a:t>&gt;</a:t>
            </a:r>
          </a:p>
          <a:p>
            <a:r>
              <a:rPr lang="en-US" altLang="en-US">
                <a:latin typeface="Courier New" charset="0"/>
              </a:rPr>
              <a:t>      &lt;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return</a:t>
            </a:r>
            <a:r>
              <a:rPr lang="en-US" altLang="en-US">
                <a:latin typeface="Courier New" charset="0"/>
              </a:rPr>
              <a:t> type="base64"&gt;</a:t>
            </a:r>
          </a:p>
          <a:p>
            <a:endParaRPr lang="en-US" altLang="en-US">
              <a:latin typeface="Courier New" charset="0"/>
            </a:endParaRPr>
          </a:p>
          <a:p>
            <a:endParaRPr lang="en-US" altLang="en-US">
              <a:latin typeface="Courier New" charset="0"/>
            </a:endParaRPr>
          </a:p>
          <a:p>
            <a:endParaRPr lang="en-US" altLang="en-US">
              <a:latin typeface="Courier New" charset="0"/>
            </a:endParaRPr>
          </a:p>
          <a:p>
            <a:endParaRPr lang="en-US" altLang="en-US">
              <a:latin typeface="Courier New" charset="0"/>
            </a:endParaRPr>
          </a:p>
          <a:p>
            <a:r>
              <a:rPr lang="en-US" altLang="en-US">
                <a:latin typeface="Courier New" charset="0"/>
              </a:rPr>
              <a:t>      &lt;/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return</a:t>
            </a:r>
            <a:r>
              <a:rPr lang="en-US" altLang="en-US">
                <a:latin typeface="Courier New" charset="0"/>
              </a:rPr>
              <a:t>&gt;</a:t>
            </a:r>
          </a:p>
          <a:p>
            <a:r>
              <a:rPr lang="en-US" altLang="en-US">
                <a:latin typeface="Courier New" charset="0"/>
              </a:rPr>
              <a:t>    &lt;/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doGetCachedPageResponse</a:t>
            </a:r>
            <a:r>
              <a:rPr lang="en-US" altLang="en-US">
                <a:latin typeface="Courier New" charset="0"/>
              </a:rPr>
              <a:t>&gt;</a:t>
            </a:r>
          </a:p>
          <a:p>
            <a:r>
              <a:rPr lang="en-US" altLang="en-US">
                <a:latin typeface="Courier New" charset="0"/>
              </a:rPr>
              <a:t>  &lt;/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Body</a:t>
            </a:r>
            <a:r>
              <a:rPr lang="en-US" altLang="en-US">
                <a:latin typeface="Courier New" charset="0"/>
              </a:rPr>
              <a:t>&gt;</a:t>
            </a:r>
          </a:p>
          <a:p>
            <a:r>
              <a:rPr lang="en-US" altLang="en-US">
                <a:latin typeface="Courier New" charset="0"/>
              </a:rPr>
              <a:t>&lt;/</a:t>
            </a:r>
            <a:r>
              <a:rPr lang="en-US" altLang="en-US">
                <a:solidFill>
                  <a:srgbClr val="006600"/>
                </a:solidFill>
                <a:latin typeface="Courier New" charset="0"/>
              </a:rPr>
              <a:t>Envelope</a:t>
            </a:r>
            <a:r>
              <a:rPr lang="en-US" altLang="en-US">
                <a:latin typeface="Courier New" charset="0"/>
              </a:rPr>
              <a:t>&gt;</a:t>
            </a:r>
          </a:p>
          <a:p>
            <a:endParaRPr lang="en-US" altLang="en-US">
              <a:latin typeface="Courier New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914400" y="3352800"/>
            <a:ext cx="7620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>
                <a:latin typeface="Courier New" charset="0"/>
              </a:rPr>
              <a:t>PEJBU0UgSFJFRj0iaHR0cDovL3d3dy5nb29nbGUuY29tLyI+PHRhYmxlIGJvcmRlcj0xIHdpZHRoPTEw</a:t>
            </a:r>
          </a:p>
          <a:p>
            <a:r>
              <a:rPr lang="en-US" altLang="en-US" sz="1200">
                <a:latin typeface="Courier New" charset="0"/>
              </a:rPr>
              <a:t>...</a:t>
            </a:r>
          </a:p>
          <a:p>
            <a:r>
              <a:rPr lang="en-US" altLang="en-US" sz="1200">
                <a:latin typeface="Courier New" charset="0"/>
              </a:rPr>
              <a:t>emU9LTI+IC0gU2VhcmNoaW5nIDIsMDczLDQxOCwyMDQgd2ViIHBhZ2VzPC9mb250PjwvY2VudGVyPjwvYm9keT48L2h0bWw+DQo=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Example Cached Page Response</a:t>
            </a:r>
          </a:p>
        </p:txBody>
      </p:sp>
      <p:grpSp>
        <p:nvGrpSpPr>
          <p:cNvPr id="33795" name="Group 3"/>
          <p:cNvGrpSpPr>
            <a:grpSpLocks/>
          </p:cNvGrpSpPr>
          <p:nvPr/>
        </p:nvGrpSpPr>
        <p:grpSpPr bwMode="auto">
          <a:xfrm>
            <a:off x="0" y="1717675"/>
            <a:ext cx="9296400" cy="5416550"/>
            <a:chOff x="192" y="986"/>
            <a:chExt cx="5664" cy="3412"/>
          </a:xfrm>
        </p:grpSpPr>
        <p:sp>
          <p:nvSpPr>
            <p:cNvPr id="33796" name="Text Box 4"/>
            <p:cNvSpPr txBox="1">
              <a:spLocks noChangeArrowheads="1"/>
            </p:cNvSpPr>
            <p:nvPr/>
          </p:nvSpPr>
          <p:spPr bwMode="auto">
            <a:xfrm>
              <a:off x="192" y="986"/>
              <a:ext cx="5664" cy="3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r>
                <a:rPr lang="en-US" altLang="en-US" sz="1600">
                  <a:latin typeface="Courier New" charset="0"/>
                </a:rPr>
                <a:t>&lt;?xml version='1.0' encoding='UTF-8'?&gt;</a:t>
              </a:r>
            </a:p>
            <a:p>
              <a:endParaRPr lang="en-US" altLang="en-US" sz="1600">
                <a:latin typeface="Courier New" charset="0"/>
              </a:endParaRPr>
            </a:p>
            <a:p>
              <a:r>
                <a:rPr lang="en-US" altLang="en-US" sz="1600">
                  <a:latin typeface="Courier New" charset="0"/>
                </a:rPr>
                <a:t>&lt;SOAP-ENV:Envelope </a:t>
              </a:r>
            </a:p>
            <a:p>
              <a:r>
                <a:rPr lang="en-US" altLang="en-US" sz="1600">
                  <a:latin typeface="Courier New" charset="0"/>
                </a:rPr>
                <a:t>      xmlns:SOAP-ENV="http://schemas.xmlsoap.org/soap/envelope/" </a:t>
              </a:r>
            </a:p>
            <a:p>
              <a:r>
                <a:rPr lang="en-US" altLang="en-US" sz="1600">
                  <a:latin typeface="Courier New" charset="0"/>
                </a:rPr>
                <a:t>      xmlns:xsi="http://www.w3.org/1999/XMLSchema-instance" </a:t>
              </a:r>
            </a:p>
            <a:p>
              <a:r>
                <a:rPr lang="en-US" altLang="en-US" sz="1600">
                  <a:latin typeface="Courier New" charset="0"/>
                </a:rPr>
                <a:t>      xmlns:xsd="http://www.w3.org/1999/XMLSchema"&gt;</a:t>
              </a:r>
            </a:p>
            <a:p>
              <a:r>
                <a:rPr lang="en-US" altLang="en-US" sz="1600">
                  <a:latin typeface="Courier New" charset="0"/>
                </a:rPr>
                <a:t>  &lt;SOAP-ENV:Body&gt;</a:t>
              </a:r>
            </a:p>
            <a:p>
              <a:r>
                <a:rPr lang="en-US" altLang="en-US" sz="1600">
                  <a:latin typeface="Courier New" charset="0"/>
                </a:rPr>
                <a:t>    &lt;ns1:</a:t>
              </a:r>
              <a:r>
                <a:rPr lang="en-US" altLang="en-US" sz="1600">
                  <a:solidFill>
                    <a:srgbClr val="00B050"/>
                  </a:solidFill>
                  <a:latin typeface="Courier New" charset="0"/>
                </a:rPr>
                <a:t>doGetCachedPageResponse</a:t>
              </a:r>
              <a:r>
                <a:rPr lang="en-US" altLang="en-US" sz="1600">
                  <a:latin typeface="Courier New" charset="0"/>
                </a:rPr>
                <a:t> </a:t>
              </a:r>
            </a:p>
            <a:p>
              <a:r>
                <a:rPr lang="en-US" altLang="en-US" sz="1600">
                  <a:latin typeface="Courier New" charset="0"/>
                </a:rPr>
                <a:t>       xmlns:ns1="urn:GoogleSearch" </a:t>
              </a:r>
            </a:p>
            <a:p>
              <a:r>
                <a:rPr lang="en-US" altLang="en-US" sz="1600">
                  <a:latin typeface="Courier New" charset="0"/>
                </a:rPr>
                <a:t>       SOAP-ENV:encodingStyle="http://schemas.xmlsoap.org/soap/encoding/"&gt;</a:t>
              </a:r>
            </a:p>
            <a:p>
              <a:r>
                <a:rPr lang="en-US" altLang="en-US" sz="1600">
                  <a:latin typeface="Courier New" charset="0"/>
                </a:rPr>
                <a:t>      &lt;return </a:t>
              </a:r>
            </a:p>
            <a:p>
              <a:r>
                <a:rPr lang="en-US" altLang="en-US" sz="1600">
                  <a:latin typeface="Courier New" charset="0"/>
                </a:rPr>
                <a:t>         xmlns:ns2="http://schemas.xmlsoap.org/soap/encoding/" </a:t>
              </a:r>
            </a:p>
            <a:p>
              <a:r>
                <a:rPr lang="en-US" altLang="en-US" sz="1600">
                  <a:latin typeface="Courier New" charset="0"/>
                </a:rPr>
                <a:t>         xsi:type="ns2:base64"&gt;</a:t>
              </a:r>
            </a:p>
            <a:p>
              <a:endParaRPr lang="en-US" altLang="en-US">
                <a:latin typeface="Courier New" charset="0"/>
              </a:endParaRPr>
            </a:p>
            <a:p>
              <a:endParaRPr lang="en-US" altLang="en-US">
                <a:latin typeface="Courier New" charset="0"/>
              </a:endParaRPr>
            </a:p>
            <a:p>
              <a:endParaRPr lang="en-US" altLang="en-US">
                <a:latin typeface="Courier New" charset="0"/>
              </a:endParaRPr>
            </a:p>
            <a:p>
              <a:r>
                <a:rPr lang="en-US" altLang="en-US">
                  <a:latin typeface="Courier New" charset="0"/>
                </a:rPr>
                <a:t>     </a:t>
              </a:r>
              <a:r>
                <a:rPr lang="en-US" altLang="en-US" sz="1600">
                  <a:latin typeface="Courier New" charset="0"/>
                </a:rPr>
                <a:t>&lt;/return&gt;</a:t>
              </a:r>
            </a:p>
            <a:p>
              <a:r>
                <a:rPr lang="en-US" altLang="en-US" sz="1600">
                  <a:latin typeface="Courier New" charset="0"/>
                </a:rPr>
                <a:t>    &lt;/ns1:</a:t>
              </a:r>
              <a:r>
                <a:rPr lang="en-US" altLang="en-US" sz="1600">
                  <a:solidFill>
                    <a:srgbClr val="00B050"/>
                  </a:solidFill>
                  <a:latin typeface="Courier New" charset="0"/>
                </a:rPr>
                <a:t>doGetCachedPageResponse</a:t>
              </a:r>
              <a:r>
                <a:rPr lang="en-US" altLang="en-US" sz="1600">
                  <a:latin typeface="Courier New" charset="0"/>
                </a:rPr>
                <a:t>&gt;</a:t>
              </a:r>
            </a:p>
            <a:p>
              <a:r>
                <a:rPr lang="en-US" altLang="en-US" sz="1600">
                  <a:latin typeface="Courier New" charset="0"/>
                </a:rPr>
                <a:t>  &lt;/SOAP-ENV:Body&gt;</a:t>
              </a:r>
            </a:p>
            <a:p>
              <a:r>
                <a:rPr lang="en-US" altLang="en-US" sz="1600">
                  <a:latin typeface="Courier New" charset="0"/>
                </a:rPr>
                <a:t>&lt;/SOAP-ENV:Envelope&gt;</a:t>
              </a:r>
            </a:p>
            <a:p>
              <a:endParaRPr lang="en-US" altLang="en-US">
                <a:latin typeface="Courier New" charset="0"/>
              </a:endParaRPr>
            </a:p>
          </p:txBody>
        </p:sp>
        <p:sp>
          <p:nvSpPr>
            <p:cNvPr id="33797" name="Text Box 5"/>
            <p:cNvSpPr txBox="1">
              <a:spLocks noChangeArrowheads="1"/>
            </p:cNvSpPr>
            <p:nvPr/>
          </p:nvSpPr>
          <p:spPr bwMode="auto">
            <a:xfrm>
              <a:off x="842" y="3024"/>
              <a:ext cx="4800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r>
                <a:rPr lang="en-US" altLang="en-US" sz="1200">
                  <a:latin typeface="Courier New" charset="0"/>
                </a:rPr>
                <a:t>PEJBU0UgSFJFRj0iaHR0cDovL3d3dy5nb29nbGUuY29tLyI+PHRhYmxlIGJvcmRlcj0xIHdpZHRoPTEw</a:t>
              </a:r>
            </a:p>
            <a:p>
              <a:r>
                <a:rPr lang="en-US" altLang="en-US" sz="1200">
                  <a:latin typeface="Courier New" charset="0"/>
                </a:rPr>
                <a:t>…</a:t>
              </a:r>
            </a:p>
            <a:p>
              <a:r>
                <a:rPr lang="en-US" altLang="en-US" sz="1200">
                  <a:latin typeface="Courier New" charset="0"/>
                </a:rPr>
                <a:t>emU9LTI+IC0gU2VhcmNoaW5nIDIsMDczLDQxOCwyMDQgd2ViIHBhZ2VzPC9mb250PjwvY2VudGVyPjwvYm9keT48L2h0bWw+DQo=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Base-64 Encoded Text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28600" y="1600200"/>
            <a:ext cx="8763000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800">
                <a:latin typeface="Arial" charset="0"/>
              </a:rPr>
              <a:t>PEJBU0UgSFJFRj0iaHR0cDovL3d3dy5nb29nbGUuY29tLyI+PHRhYmxlIGJvcmRlcj0xIHdpZHRoPTEwMCU+PHRyPjx0ZD48dGFibGUgYm9yZGVyPTEgYmdjb2xvcj0jZmZmZmZmIGNlbGxwYWRkaW5nPTEwIGNlbGxzcGFjaW5nPTAgd2lkdGg9MTAwJSBjb2xvcj0jZmZmZmZmPjx0cj48dGQ+PGZvbnQgZmFjZT1hcmlhbCxzYW5zLXNlcmlmIGNvbG9yPWJsYWNrIHNpemU9LTE+VGhpcyBpcyA8Yj48Zm9udCBjb2xvcj0jMDAzOWI2Pkc8L2ZvbnQ+IDxmb250IGNvbG9yPSNjNDEyMDA+bzwvZm9udD4gPGZvbnQgY29sb3I9I2YzYzUxOD5vPC9mb250PiA8Zm9udCBjb2xvcj0jMDAzOWI2Pmc8L2ZvbnQ+IDxmb250IGNvbG9yPSMzMGE3MmY+bDwvZm9udD4gPGZvbnQgY29sb3I9I2M0MTIwMD5lPC9mb250PjwvYj4ncyA8YSBocmVmPSJodHRwOi8vd3d3Lmdvb2dsZS5jb20vaGVscC9mZWF0dXJlcy5odG1sI2NhY2hlZCI+PGZvbnQgY29sb3I9Ymx1ZT5jYWNoZTwvZm9udD48L2E+IG9mIDxBIEhSRUY9Imh0dHA6Ly93d3cuZ29vZ2xlLmNvbS8iPjxmb250IGNvbG9yPWJsdWU+aHR0cDovL3d3dy5nb29nbGUuY29tLzwvZm9udD48L2E+Ljxicj4KPGI+PGZvbnQgY29sb3I9IzAwMzliNj5HPC9mb250PiA8Zm9udCBjb2xvcj0jYzQxMjAwPm88L2ZvbnQ+IDxmb250IGNvbG9yPSNmM2M1MTg+bzwvZm9udD4gPGZvbnQgY29sb3I9IzAwMzliNj5nPC9mb250PiA8Zm9udCBjb2xvcj0jMzBhNzJmPmw8L2ZvbnQ+IDxmb250IGNvbG9yPSNjNDEyMDA+ZTwvZm9udD48L2I+J3MgY2FjaGUgaXMgdGhlIHNuYXBzaG90IHRoYXQgd2UgdG9vayBvZiB0aGUgcGFnZSBhcyB3ZSBjcmF3bGVkIHRoZSB3ZWIuPGJyPgpUaGUgcGFnZSBtYXkgaGF2ZSBjaGFuZ2VkIHNpbmNlIHRoYXQgdGltZS4gIENsaWNrIGhlcmUgZm9yIHRoZSA8QSBIUkVGPSJodHRwOi8vd3d3Lmdvb2dsZS5jb20vIj48Zm9udCBjb2xvcj1ibHVlPmN1cnJlbnQgcGFnZTwvZm9udD48L2E+IHdpdGhvdXQgaGlnaGxpZ2h0aW5nLjwvZm9udD48YnI+PGJyPjxjZW50ZXI+PGZvbnQgc2l6ZT0tMj48aT5Hb29nbGUgaXMgbm90IGFmZmlsaWF0ZWQgd2l0aCB0aGUgYXV0aG9ycyBvZiB0aGlzIHBhZ2Ugbm9yIHJlc3BvbnNpYmxlIGZvciBpdHMgY29udGVudC48L2k+PC9mb250PjwvY2VudGVyPjwvdGQ+PC90cj48L3RhYmxlPjwvdGQ+PC90cj48L3RhYmxlPgo8aHI+CjxodG1sPjxoZWFkPjxNRVRBIEhUVFAtRVFVSVY9ImNvbnRlbnQtdHlwZSIgQ09OVEVOVD0idGV4dC9odG1sOyBjaGFyc2V0PUlTTy04ODU5LTEiPjx0aXRsZT5Hb29nbGU8L3RpdGxlPjxzdHlsZT48IS0tCmJvZHksdGQsYSxwLC5oe2ZvbnQtZmFtaWx5OmFyaWFsLHNhbnMtc2VyaWY7fSAuaHtmb250LXNpemU6IDIwcHg7fSAuaHtjb2xvcjp9IC5xe3RleHQtZGVjb3JhdGlvbjpub25lOyBjb2xvcjojMDAwMGNjO30KLy8tLT48L3N0eWxlPgo8c2NyaXB0Pgo8IS0tCmZ1bmN0aW9uIHNmKCl7ZG9jdW1lbnQuZi5xLmZvY3VzKCk7fQovLyAtLT4KPC9zY3JpcHQ+CjwvaGVhZD48Ym9keSBiZ2NvbG9yPSNmZmZmZmYgdGV4dD0jMDAwMDAwIGxpbms9IzAwMDBjYyB2bGluaz0jNTUxYThiIGFsaW5rPSNmZjAwMDAgb25Mb2FkPXNmKCk+PGNlbnRlcj48YSBocmVmPSIvc2VhcmNoP3E9MjAwMit3aW50ZXIrb2x5bXBpY3MiPjxpbWcgc3JjPWxvZ29zL3dfb2x5bXBpY3NfMDItMS5naWYgaGVpZ2h0PTEyNSB3aWR0aD0yOTAgYm9yZGVyPTAgYWx0PSIyMDAyIFdpbnRlciBPbHltcGljcyI+PC9hPjxicj4KPHRhYmxlIGJvcmRlcj0wIGNlbGxzcGFjaW5nPTAgY2VsbHBhZGRpbmc9MD48dHI+PHRkIHdpZHRoPTE1PiZuYnNwOzwvdGQ+PHRkIGlkPTAgYmdjb2xvcj0jMzM2NmNjIGFsaWduPWNlbnRlciB3aWR0aD0xMjAgbm93cmFwPjxmb250IGNvbG9yPSNmZmZmZmYgc2l6ZT0tMT48Yj5XZWI8L2I+PC9mb250PjwvdGQ+PHRkIHdpZHRoPTE1PiZuYnNwOzwvdGQ+PHRkIGlkPTEgYmdjb2xvcj0jZWZlZmVmIGFsaWduPWNlbnRlciB3aWR0aD0xMjAgbm93cmFwPjxhIGlkPTFhIGNsYXNzPXEgaHJlZj0iL2ltZ2hwP2hsPWVuIj48Zm9udCBzaXplPS0xPkltYWdlczwvZm9udD48L2E+PC90ZD48dGQgd2lkdGg9MTU+Jm5ic3A7PC90ZD48dGQgaWQ9MiBiZ2NvbG9yPSNlZmVmZWYgYWxpZ249Y2VudGVyIHdpZHRoPTEyMCBub3dyYXA+PGEgaWQ9MmEgY2xhc3M9cSBocmVmPSIvZ3JwaHA/aGw9ZW4iPjxmb250IHNpemU9LTE+R3JvdXBzPC9mb250PjwvYT48L3RkPjx0ZCB3aWR0aD0xNT4mbmJzcDs8L3RkPjx0ZCBpZD0zIGJnY29sb3I9I2VmZWZlZiBhbGlnbj1jZW50ZXIgd2lkdGg9MTIwIG5vd3JhcD48YSBpZD0zYSBjbGFzcz1xIGhyZWY9Ii9kaXJocD9obD1lbiI+PGZvbnQgc2l6ZT0tMT5EaXJlY3Rvcnk8L2ZvbnQ+PC9hPjwvdGQ+PHRkIHdpZHRoPTE1PiZuYnNwOzwvdGQ+PC90cj48dHI+PHRkIGNvbHNwYW49MTAgYmdjb2xvcj0jMzM2NmNjPjxpbWcgd2lkdGg9MSBoZWlnaHQ9MSBhbHQ9IiI+PC90ZD48L3RyPjwvdGFibGU+PGJyPjxmb3JtIGFjdGlvbj0iL3NlYXJjaCIgbmFtZT1mPjx0YWJsZSBjZWxsc3BhY2luZz0wIGNlbGxwYWRkaW5nPTA+PHRyPjx0ZCB3aWR0aD03NT4mbmJzcDs8L3RkPjx0ZCBhbGlnbj1jZW50ZXI+PGlucHV0IHR5cGU9aGlkZGVuIG5hbWU9aGwgdmFsdWU9ZW4+PGlucHV0IG1heExlbmd0aD0yNTYgc2l6ZT01NSBuYW1lPXEgdmFsdWU9IiI+PGJyPjxpbnB1dCB0eXBlPXN1Ym1pdCB2YWx1ZT0iR29vZ2xlIFNlYXJjaCIgbmFtZT1idG5HPjxpbnB1dCB0eXBlPXN1Ym1pdCB2YWx1ZT0iSSdtIEZlZWxpbmcgTHVja3kiIG5hbWU9YnRuST48L3RkPjx0ZCB2YWxpZ249dG9wIG5vd3JhcD48Zm9udCBzaXplPS0yPiZuYnNwOyYjMTQ5OyZuYnNwOzxhIGhyZWY9L2FkdmFuY2VkX3NlYXJjaD9obD1lbj5BZHZhbmNlZCZuYnNwO1NlYXJjaDwvYT48YnI+Jm5ic3A7JiMxNDk7Jm5ic3A7PGEgaHJlZj0vcHJlZmVyZW5jZXM/aGw9ZW4+UHJlZmVyZW5jZXM8L2E+PGJyPiZuYnNwOyYjMTQ5OyZuYnNwOzxhIGhyZWY9L2xhbmd1YWdlX3Rvb2xzP2hsPWVuPkxhbmd1YWdlIFRvb2xzPC9hPjwvZm9udD48L3RkPjwvdHI+PC90YWJsZT48L2Zvcm0+PGJyPjxwPjxmb250IGNvbG9yPSNhYTEwMDI+TmV3ITwvZm9udD4gPGEgaHJlZj0iaHR0cDovL2NhdGFsb2dzLmdvb2dsZS5jb20iPlNlYXJjaCBvciByZWFkIHlvdXIgZmF2b3JpdGUgY2F0YWxvZ3MgdXNpbmcgR29vZ2xlPC9hPi48cD4KPGJyPjxmb250IHNpemU9LTE+PGEgaHJlZj0iL2Fkcy8iPkFkdmVydGlzZSZuYnNwO3dpdGgmbmJzcDtVczwvYT4gLSA8YSBocmVmPSIvc2VydmljZXMvIj5BZGQmbmJzcDtHb29nbGUmbmJzcDt0byZuYnNwO1lvdXImbmJzcDtTaXRlPC9hPiAtIDxhIGhyZWY9Ii9uZXdzLyI+TmV3cyBhbmQgUmVzb3VyY2VzPC9hPiAtIDxhIGhyZWY9L2Fib3V0Lmh0bWw+Sm9icywgUHJlc3MsIENvb2wgU3R1ZmYuLi48L2E+PC9mb250Pgo8cD48Zm9udCBzaXplPS0yPiZjb3B5OzIwMDIgR29vZ2xlPC9mb250Pjxmb250IHNpemU9LTI+IC0gU2VhcmNoaW5nIDIsMDczLDQxOCwyMDQgd2ViIHBhZ2VzPC9mb250PjwvY2VudGVyPjwvYm9keT48L2h0bWw+DQo=</a:t>
            </a:r>
          </a:p>
        </p:txBody>
      </p:sp>
      <p:sp>
        <p:nvSpPr>
          <p:cNvPr id="34820" name="TextBox 3"/>
          <p:cNvSpPr txBox="1">
            <a:spLocks noChangeArrowheads="1"/>
          </p:cNvSpPr>
          <p:nvPr/>
        </p:nvSpPr>
        <p:spPr bwMode="auto">
          <a:xfrm>
            <a:off x="381000" y="6096000"/>
            <a:ext cx="47704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>
                <a:hlinkClick r:id="rId3"/>
              </a:rPr>
              <a:t>http://en.wikipedia.org/wiki/Base64</a:t>
            </a:r>
            <a:r>
              <a:rPr lang="en-US" altLang="en-US"/>
              <a:t> </a:t>
            </a:r>
          </a:p>
          <a:p>
            <a:r>
              <a:rPr lang="en-US" altLang="en-US"/>
              <a:t>Discuss: is Base64 encoded data “safe”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96094" y="289956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Search Web Service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685800" y="1447800"/>
            <a:ext cx="7926388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dirty="0">
                <a:latin typeface="Courier New" charset="0"/>
              </a:rPr>
              <a:t>      </a:t>
            </a:r>
            <a:r>
              <a:rPr lang="en-US" altLang="en-US" sz="1400" dirty="0">
                <a:solidFill>
                  <a:srgbClr val="00B0F0"/>
                </a:solidFill>
                <a:latin typeface="Courier New" charset="0"/>
              </a:rPr>
              <a:t>if (</a:t>
            </a:r>
            <a:r>
              <a:rPr lang="en-US" altLang="en-US" sz="1400" dirty="0" err="1">
                <a:solidFill>
                  <a:srgbClr val="00B0F0"/>
                </a:solidFill>
                <a:latin typeface="Courier New" charset="0"/>
              </a:rPr>
              <a:t>op.equalsIgnoreCase</a:t>
            </a:r>
            <a:r>
              <a:rPr lang="en-US" altLang="en-US" sz="1400" dirty="0">
                <a:solidFill>
                  <a:srgbClr val="00B0F0"/>
                </a:solidFill>
                <a:latin typeface="Courier New" charset="0"/>
              </a:rPr>
              <a:t>("search")) </a:t>
            </a:r>
          </a:p>
          <a:p>
            <a:r>
              <a:rPr lang="en-US" altLang="en-US" sz="1400" dirty="0">
                <a:latin typeface="Courier New" charset="0"/>
              </a:rPr>
              <a:t>          {</a:t>
            </a:r>
          </a:p>
          <a:p>
            <a:r>
              <a:rPr lang="en-US" altLang="en-US" sz="1400" dirty="0">
                <a:latin typeface="Courier New" charset="0"/>
              </a:rPr>
              <a:t>          </a:t>
            </a:r>
            <a:r>
              <a:rPr lang="en-US" altLang="en-US" sz="1400" dirty="0" err="1">
                <a:latin typeface="Courier New" charset="0"/>
              </a:rPr>
              <a:t>out.println</a:t>
            </a:r>
            <a:r>
              <a:rPr lang="en-US" altLang="en-US" sz="1400" dirty="0">
                <a:latin typeface="Courier New" charset="0"/>
              </a:rPr>
              <a:t>("&lt;</a:t>
            </a:r>
            <a:r>
              <a:rPr lang="en-US" altLang="en-US" sz="1400" dirty="0" err="1">
                <a:latin typeface="Courier New" charset="0"/>
              </a:rPr>
              <a:t>hr</a:t>
            </a:r>
            <a:r>
              <a:rPr lang="en-US" altLang="en-US" sz="1400" dirty="0">
                <a:latin typeface="Courier New" charset="0"/>
              </a:rPr>
              <a:t>&gt;&lt;h2&gt;Google Search Results&lt;/h2&gt;&lt;</a:t>
            </a:r>
            <a:r>
              <a:rPr lang="en-US" altLang="en-US" sz="1400" dirty="0" err="1">
                <a:latin typeface="Courier New" charset="0"/>
              </a:rPr>
              <a:t>hr</a:t>
            </a:r>
            <a:r>
              <a:rPr lang="en-US" altLang="en-US" sz="1400" dirty="0">
                <a:latin typeface="Courier New" charset="0"/>
              </a:rPr>
              <a:t>&gt;");</a:t>
            </a:r>
          </a:p>
          <a:p>
            <a:r>
              <a:rPr lang="en-US" altLang="en-US" sz="1400" dirty="0">
                <a:latin typeface="Courier New" charset="0"/>
              </a:rPr>
              <a:t>          </a:t>
            </a:r>
            <a:r>
              <a:rPr lang="en-US" altLang="en-US" sz="1400" dirty="0" err="1">
                <a:solidFill>
                  <a:schemeClr val="hlink"/>
                </a:solidFill>
                <a:latin typeface="Courier New" charset="0"/>
              </a:rPr>
              <a:t>s.setQueryString</a:t>
            </a:r>
            <a:r>
              <a:rPr lang="en-US" altLang="en-US" sz="1400" dirty="0">
                <a:latin typeface="Courier New" charset="0"/>
              </a:rPr>
              <a:t>(</a:t>
            </a:r>
            <a:r>
              <a:rPr lang="en-US" altLang="en-US" sz="1400" dirty="0" err="1">
                <a:latin typeface="Courier New" charset="0"/>
              </a:rPr>
              <a:t>arg</a:t>
            </a:r>
            <a:r>
              <a:rPr lang="en-US" altLang="en-US" sz="1400" dirty="0">
                <a:latin typeface="Courier New" charset="0"/>
              </a:rPr>
              <a:t>);</a:t>
            </a:r>
          </a:p>
          <a:p>
            <a:r>
              <a:rPr lang="en-US" altLang="en-US" sz="1400" dirty="0">
                <a:latin typeface="Courier New" charset="0"/>
              </a:rPr>
              <a:t>          </a:t>
            </a:r>
            <a:r>
              <a:rPr lang="en-US" altLang="en-US" sz="1400" dirty="0" err="1">
                <a:solidFill>
                  <a:schemeClr val="hlink"/>
                </a:solidFill>
                <a:latin typeface="Courier New" charset="0"/>
              </a:rPr>
              <a:t>GoogleSearchResult</a:t>
            </a:r>
            <a:r>
              <a:rPr lang="en-US" altLang="en-US" sz="1400" dirty="0">
                <a:latin typeface="Courier New" charset="0"/>
              </a:rPr>
              <a:t> r = </a:t>
            </a:r>
            <a:r>
              <a:rPr lang="en-US" altLang="en-US" sz="1400" dirty="0" err="1">
                <a:solidFill>
                  <a:schemeClr val="hlink"/>
                </a:solidFill>
                <a:latin typeface="Courier New" charset="0"/>
              </a:rPr>
              <a:t>s.doSearch</a:t>
            </a:r>
            <a:r>
              <a:rPr lang="en-US" altLang="en-US" sz="1400" dirty="0">
                <a:latin typeface="Courier New" charset="0"/>
              </a:rPr>
              <a:t>();</a:t>
            </a:r>
          </a:p>
          <a:p>
            <a:r>
              <a:rPr lang="en-US" altLang="en-US" sz="1400" dirty="0">
                <a:latin typeface="Courier New" charset="0"/>
              </a:rPr>
              <a:t>          </a:t>
            </a:r>
          </a:p>
          <a:p>
            <a:r>
              <a:rPr lang="en-US" altLang="en-US" sz="1400" dirty="0">
                <a:latin typeface="Courier New" charset="0"/>
              </a:rPr>
              <a:t>          </a:t>
            </a:r>
            <a:r>
              <a:rPr lang="en-US" altLang="en-US" sz="1400" dirty="0" err="1">
                <a:latin typeface="Courier New" charset="0"/>
              </a:rPr>
              <a:t>out.println</a:t>
            </a:r>
            <a:r>
              <a:rPr lang="en-US" altLang="en-US" sz="1400" dirty="0">
                <a:latin typeface="Courier New" charset="0"/>
              </a:rPr>
              <a:t>("Results “ + </a:t>
            </a:r>
            <a:r>
              <a:rPr lang="en-US" altLang="en-US" sz="1400" dirty="0" err="1">
                <a:solidFill>
                  <a:schemeClr val="hlink"/>
                </a:solidFill>
                <a:latin typeface="Courier New" charset="0"/>
              </a:rPr>
              <a:t>r.getStartIndex</a:t>
            </a:r>
            <a:r>
              <a:rPr lang="en-US" altLang="en-US" sz="1400" dirty="0">
                <a:latin typeface="Courier New" charset="0"/>
              </a:rPr>
              <a:t>() + " to " + </a:t>
            </a:r>
          </a:p>
          <a:p>
            <a:r>
              <a:rPr lang="en-US" altLang="en-US" sz="1400" dirty="0">
                <a:latin typeface="Courier New" charset="0"/>
              </a:rPr>
              <a:t>                      </a:t>
            </a:r>
            <a:r>
              <a:rPr lang="en-US" altLang="en-US" sz="1400" dirty="0" err="1">
                <a:solidFill>
                  <a:schemeClr val="hlink"/>
                </a:solidFill>
                <a:latin typeface="Courier New" charset="0"/>
              </a:rPr>
              <a:t>r.getEndIndex</a:t>
            </a:r>
            <a:r>
              <a:rPr lang="en-US" altLang="en-US" sz="1400" dirty="0">
                <a:latin typeface="Courier New" charset="0"/>
              </a:rPr>
              <a:t>() + " of ");</a:t>
            </a:r>
          </a:p>
          <a:p>
            <a:r>
              <a:rPr lang="en-US" altLang="en-US" sz="1400" dirty="0">
                <a:latin typeface="Courier New" charset="0"/>
              </a:rPr>
              <a:t>          if (!</a:t>
            </a:r>
            <a:r>
              <a:rPr lang="en-US" altLang="en-US" sz="1400" dirty="0" err="1">
                <a:solidFill>
                  <a:schemeClr val="hlink"/>
                </a:solidFill>
                <a:latin typeface="Courier New" charset="0"/>
              </a:rPr>
              <a:t>r.getEstimateIsExact</a:t>
            </a:r>
            <a:r>
              <a:rPr lang="en-US" altLang="en-US" sz="1400" dirty="0">
                <a:latin typeface="Courier New" charset="0"/>
              </a:rPr>
              <a:t>())</a:t>
            </a:r>
          </a:p>
          <a:p>
            <a:r>
              <a:rPr lang="en-US" altLang="en-US" sz="1400" dirty="0">
                <a:latin typeface="Courier New" charset="0"/>
              </a:rPr>
              <a:t>            {</a:t>
            </a:r>
          </a:p>
          <a:p>
            <a:r>
              <a:rPr lang="en-US" altLang="en-US" sz="1400" dirty="0">
                <a:latin typeface="Courier New" charset="0"/>
              </a:rPr>
              <a:t>            </a:t>
            </a:r>
            <a:r>
              <a:rPr lang="en-US" altLang="en-US" sz="1400" dirty="0" err="1">
                <a:latin typeface="Courier New" charset="0"/>
              </a:rPr>
              <a:t>out.println</a:t>
            </a:r>
            <a:r>
              <a:rPr lang="en-US" altLang="en-US" sz="1400" dirty="0">
                <a:latin typeface="Courier New" charset="0"/>
              </a:rPr>
              <a:t>(" an estimated ");</a:t>
            </a:r>
          </a:p>
          <a:p>
            <a:r>
              <a:rPr lang="en-US" altLang="en-US" sz="1400" dirty="0">
                <a:latin typeface="Courier New" charset="0"/>
              </a:rPr>
              <a:t>            }</a:t>
            </a:r>
          </a:p>
          <a:p>
            <a:r>
              <a:rPr lang="en-US" altLang="en-US" sz="1400" dirty="0">
                <a:latin typeface="Courier New" charset="0"/>
              </a:rPr>
              <a:t>          </a:t>
            </a:r>
            <a:r>
              <a:rPr lang="en-US" altLang="en-US" sz="1400" dirty="0" err="1">
                <a:latin typeface="Courier New" charset="0"/>
              </a:rPr>
              <a:t>out.println</a:t>
            </a:r>
            <a:r>
              <a:rPr lang="en-US" altLang="en-US" sz="1400" dirty="0">
                <a:latin typeface="Courier New" charset="0"/>
              </a:rPr>
              <a:t>(</a:t>
            </a:r>
            <a:r>
              <a:rPr lang="en-US" altLang="en-US" sz="1400" dirty="0" err="1">
                <a:solidFill>
                  <a:schemeClr val="hlink"/>
                </a:solidFill>
                <a:latin typeface="Courier New" charset="0"/>
              </a:rPr>
              <a:t>r.getEstimatedTotalResultsCount</a:t>
            </a:r>
            <a:r>
              <a:rPr lang="en-US" altLang="en-US" sz="1400" dirty="0">
                <a:latin typeface="Courier New" charset="0"/>
              </a:rPr>
              <a:t>() + " possible.");</a:t>
            </a:r>
          </a:p>
          <a:p>
            <a:r>
              <a:rPr lang="en-US" altLang="en-US" sz="1400" dirty="0">
                <a:latin typeface="Courier New" charset="0"/>
              </a:rPr>
              <a:t>          </a:t>
            </a:r>
            <a:r>
              <a:rPr lang="en-US" altLang="en-US" sz="1400" dirty="0" err="1">
                <a:solidFill>
                  <a:schemeClr val="hlink"/>
                </a:solidFill>
                <a:latin typeface="Courier New" charset="0"/>
              </a:rPr>
              <a:t>GoogleSearchResultElement</a:t>
            </a:r>
            <a:r>
              <a:rPr lang="en-US" altLang="en-US" sz="1400" dirty="0">
                <a:solidFill>
                  <a:schemeClr val="hlink"/>
                </a:solidFill>
                <a:latin typeface="Courier New" charset="0"/>
              </a:rPr>
              <a:t>[]</a:t>
            </a:r>
            <a:r>
              <a:rPr lang="en-US" altLang="en-US" sz="1400" dirty="0">
                <a:latin typeface="Courier New" charset="0"/>
              </a:rPr>
              <a:t> results = </a:t>
            </a:r>
            <a:r>
              <a:rPr lang="en-US" altLang="en-US" sz="1400" dirty="0" err="1">
                <a:solidFill>
                  <a:schemeClr val="hlink"/>
                </a:solidFill>
                <a:latin typeface="Courier New" charset="0"/>
              </a:rPr>
              <a:t>r.getResultElements</a:t>
            </a:r>
            <a:r>
              <a:rPr lang="en-US" altLang="en-US" sz="1400" dirty="0">
                <a:latin typeface="Courier New" charset="0"/>
              </a:rPr>
              <a:t>();</a:t>
            </a:r>
          </a:p>
          <a:p>
            <a:r>
              <a:rPr lang="en-US" altLang="en-US" sz="1400" dirty="0">
                <a:latin typeface="Courier New" charset="0"/>
              </a:rPr>
              <a:t>          for (</a:t>
            </a:r>
            <a:r>
              <a:rPr lang="en-US" altLang="en-US" sz="1400" dirty="0" err="1">
                <a:latin typeface="Courier New" charset="0"/>
              </a:rPr>
              <a:t>int</a:t>
            </a:r>
            <a:r>
              <a:rPr lang="en-US" altLang="en-US" sz="1400" dirty="0">
                <a:latin typeface="Courier New" charset="0"/>
              </a:rPr>
              <a:t> </a:t>
            </a:r>
            <a:r>
              <a:rPr lang="en-US" altLang="en-US" sz="1400" dirty="0" err="1">
                <a:latin typeface="Courier New" charset="0"/>
              </a:rPr>
              <a:t>i</a:t>
            </a:r>
            <a:r>
              <a:rPr lang="en-US" altLang="en-US" sz="1400" dirty="0">
                <a:latin typeface="Courier New" charset="0"/>
              </a:rPr>
              <a:t>=0; </a:t>
            </a:r>
            <a:r>
              <a:rPr lang="en-US" altLang="en-US" sz="1400" dirty="0" err="1">
                <a:latin typeface="Courier New" charset="0"/>
              </a:rPr>
              <a:t>i</a:t>
            </a:r>
            <a:r>
              <a:rPr lang="en-US" altLang="en-US" sz="1400" dirty="0">
                <a:latin typeface="Courier New" charset="0"/>
              </a:rPr>
              <a:t>&lt;</a:t>
            </a:r>
            <a:r>
              <a:rPr lang="en-US" altLang="en-US" sz="1400" dirty="0" err="1">
                <a:latin typeface="Courier New" charset="0"/>
              </a:rPr>
              <a:t>results.length</a:t>
            </a:r>
            <a:r>
              <a:rPr lang="en-US" altLang="en-US" sz="1400" dirty="0">
                <a:latin typeface="Courier New" charset="0"/>
              </a:rPr>
              <a:t>; </a:t>
            </a:r>
            <a:r>
              <a:rPr lang="en-US" altLang="en-US" sz="1400" dirty="0" err="1">
                <a:latin typeface="Courier New" charset="0"/>
              </a:rPr>
              <a:t>i</a:t>
            </a:r>
            <a:r>
              <a:rPr lang="en-US" altLang="en-US" sz="1400" dirty="0">
                <a:latin typeface="Courier New" charset="0"/>
              </a:rPr>
              <a:t>++)</a:t>
            </a:r>
          </a:p>
          <a:p>
            <a:r>
              <a:rPr lang="en-US" altLang="en-US" sz="1400" dirty="0">
                <a:latin typeface="Courier New" charset="0"/>
              </a:rPr>
              <a:t>            {</a:t>
            </a:r>
          </a:p>
          <a:p>
            <a:r>
              <a:rPr lang="en-US" altLang="en-US" sz="1400" dirty="0">
                <a:latin typeface="Courier New" charset="0"/>
              </a:rPr>
              <a:t>            </a:t>
            </a:r>
            <a:r>
              <a:rPr lang="en-US" altLang="en-US" sz="1400" dirty="0" err="1">
                <a:latin typeface="Courier New" charset="0"/>
              </a:rPr>
              <a:t>out.println</a:t>
            </a:r>
            <a:r>
              <a:rPr lang="en-US" altLang="en-US" sz="1400" dirty="0">
                <a:latin typeface="Courier New" charset="0"/>
              </a:rPr>
              <a:t>("&lt;p&gt;");</a:t>
            </a:r>
          </a:p>
          <a:p>
            <a:r>
              <a:rPr lang="en-US" altLang="en-US" sz="1400" dirty="0">
                <a:latin typeface="Courier New" charset="0"/>
              </a:rPr>
              <a:t>            </a:t>
            </a:r>
            <a:r>
              <a:rPr lang="en-US" altLang="en-US" sz="1400" dirty="0" err="1">
                <a:latin typeface="Courier New" charset="0"/>
              </a:rPr>
              <a:t>out.println</a:t>
            </a:r>
            <a:r>
              <a:rPr lang="en-US" altLang="en-US" sz="1400" dirty="0">
                <a:latin typeface="Courier New" charset="0"/>
              </a:rPr>
              <a:t>(results[</a:t>
            </a:r>
            <a:r>
              <a:rPr lang="en-US" altLang="en-US" sz="1400" dirty="0" err="1">
                <a:latin typeface="Courier New" charset="0"/>
              </a:rPr>
              <a:t>i</a:t>
            </a:r>
            <a:r>
              <a:rPr lang="en-US" altLang="en-US" sz="1400" dirty="0">
                <a:latin typeface="Courier New" charset="0"/>
              </a:rPr>
              <a:t>]);</a:t>
            </a:r>
          </a:p>
          <a:p>
            <a:r>
              <a:rPr lang="en-US" altLang="en-US" sz="1400" dirty="0">
                <a:latin typeface="Courier New" charset="0"/>
              </a:rPr>
              <a:t>            </a:t>
            </a:r>
            <a:r>
              <a:rPr lang="en-US" altLang="en-US" sz="1400" dirty="0" err="1">
                <a:latin typeface="Courier New" charset="0"/>
              </a:rPr>
              <a:t>out.println</a:t>
            </a:r>
            <a:r>
              <a:rPr lang="en-US" altLang="en-US" sz="1400" dirty="0">
                <a:latin typeface="Courier New" charset="0"/>
              </a:rPr>
              <a:t>("&lt;/p&gt;");</a:t>
            </a:r>
          </a:p>
          <a:p>
            <a:r>
              <a:rPr lang="en-US" altLang="en-US" sz="1400" dirty="0">
                <a:latin typeface="Courier New" charset="0"/>
              </a:rPr>
              <a:t>            }</a:t>
            </a:r>
          </a:p>
          <a:p>
            <a:r>
              <a:rPr lang="en-US" altLang="en-US" sz="1400" dirty="0">
                <a:latin typeface="Courier New" charset="0"/>
              </a:rPr>
              <a:t>          } </a:t>
            </a:r>
          </a:p>
          <a:p>
            <a:r>
              <a:rPr lang="en-US" altLang="en-US" sz="1400" dirty="0">
                <a:latin typeface="Courier New" charset="0"/>
              </a:rPr>
              <a:t>        </a:t>
            </a:r>
          </a:p>
        </p:txBody>
      </p:sp>
      <p:sp>
        <p:nvSpPr>
          <p:cNvPr id="1835012" name="Oval 4"/>
          <p:cNvSpPr>
            <a:spLocks noChangeArrowheads="1"/>
          </p:cNvSpPr>
          <p:nvPr/>
        </p:nvSpPr>
        <p:spPr bwMode="auto">
          <a:xfrm>
            <a:off x="4419600" y="2743200"/>
            <a:ext cx="1752600" cy="381000"/>
          </a:xfrm>
          <a:prstGeom prst="ellips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3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50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Simplified Search Request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28600" y="1447800"/>
            <a:ext cx="87630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600" dirty="0">
                <a:latin typeface="Courier New" charset="0"/>
              </a:rPr>
              <a:t>&lt;?xml version='1.0' encoding='UTF-8'?&gt;</a:t>
            </a:r>
          </a:p>
          <a:p>
            <a:endParaRPr lang="en-US" altLang="en-US" sz="1600" dirty="0">
              <a:latin typeface="Courier New" charset="0"/>
            </a:endParaRPr>
          </a:p>
          <a:p>
            <a:r>
              <a:rPr lang="en-US" altLang="en-US" sz="1600" dirty="0">
                <a:latin typeface="Courier New" charset="0"/>
              </a:rPr>
              <a:t>&lt;</a:t>
            </a:r>
            <a:r>
              <a:rPr lang="en-US" altLang="en-US" sz="1600" dirty="0">
                <a:solidFill>
                  <a:srgbClr val="006600"/>
                </a:solidFill>
                <a:latin typeface="Courier New" charset="0"/>
              </a:rPr>
              <a:t>Envelope</a:t>
            </a:r>
            <a:r>
              <a:rPr lang="en-US" altLang="en-US" sz="1600" dirty="0">
                <a:latin typeface="Courier New" charset="0"/>
              </a:rPr>
              <a:t>&gt;</a:t>
            </a:r>
          </a:p>
          <a:p>
            <a:r>
              <a:rPr lang="en-US" altLang="en-US" sz="1600" dirty="0">
                <a:latin typeface="Courier New" charset="0"/>
              </a:rPr>
              <a:t>  &lt;</a:t>
            </a:r>
            <a:r>
              <a:rPr lang="en-US" altLang="en-US" sz="1600" dirty="0">
                <a:solidFill>
                  <a:srgbClr val="006600"/>
                </a:solidFill>
                <a:latin typeface="Courier New" charset="0"/>
              </a:rPr>
              <a:t>Body</a:t>
            </a:r>
            <a:r>
              <a:rPr lang="en-US" altLang="en-US" sz="1600" dirty="0">
                <a:latin typeface="Courier New" charset="0"/>
              </a:rPr>
              <a:t>&gt;</a:t>
            </a:r>
          </a:p>
          <a:p>
            <a:r>
              <a:rPr lang="en-US" altLang="en-US" sz="1600" dirty="0">
                <a:latin typeface="Courier New" charset="0"/>
              </a:rPr>
              <a:t>    &lt;</a:t>
            </a:r>
            <a:r>
              <a:rPr lang="en-US" altLang="en-US" sz="1600" dirty="0" err="1">
                <a:solidFill>
                  <a:srgbClr val="006600"/>
                </a:solidFill>
                <a:latin typeface="Courier New" charset="0"/>
              </a:rPr>
              <a:t>doGoogleSearch</a:t>
            </a:r>
            <a:r>
              <a:rPr lang="en-US" altLang="en-US" sz="1600" dirty="0">
                <a:latin typeface="Courier New" charset="0"/>
              </a:rPr>
              <a:t>&gt;</a:t>
            </a:r>
          </a:p>
          <a:p>
            <a:r>
              <a:rPr lang="en-US" altLang="en-US" sz="1600" dirty="0">
                <a:latin typeface="Courier New" charset="0"/>
              </a:rPr>
              <a:t>      &lt;</a:t>
            </a:r>
            <a:r>
              <a:rPr lang="en-US" altLang="en-US" sz="1600" dirty="0">
                <a:solidFill>
                  <a:srgbClr val="006600"/>
                </a:solidFill>
                <a:latin typeface="Courier New" charset="0"/>
              </a:rPr>
              <a:t>key</a:t>
            </a:r>
            <a:r>
              <a:rPr lang="en-US" altLang="en-US" sz="1600" dirty="0">
                <a:latin typeface="Courier New" charset="0"/>
              </a:rPr>
              <a:t> type="string"&gt;00000000000000000000000000000000&lt;/</a:t>
            </a:r>
            <a:r>
              <a:rPr lang="en-US" altLang="en-US" sz="1600" dirty="0">
                <a:solidFill>
                  <a:srgbClr val="006600"/>
                </a:solidFill>
                <a:latin typeface="Courier New" charset="0"/>
              </a:rPr>
              <a:t>key</a:t>
            </a:r>
            <a:r>
              <a:rPr lang="en-US" altLang="en-US" sz="1600" dirty="0">
                <a:latin typeface="Courier New" charset="0"/>
              </a:rPr>
              <a:t>&gt;</a:t>
            </a:r>
          </a:p>
          <a:p>
            <a:r>
              <a:rPr lang="en-US" altLang="en-US" sz="1600" dirty="0">
                <a:latin typeface="Courier New" charset="0"/>
              </a:rPr>
              <a:t>      &lt;</a:t>
            </a:r>
            <a:r>
              <a:rPr lang="en-US" altLang="en-US" sz="1600" dirty="0">
                <a:solidFill>
                  <a:srgbClr val="006600"/>
                </a:solidFill>
                <a:latin typeface="Courier New" charset="0"/>
              </a:rPr>
              <a:t>q</a:t>
            </a:r>
            <a:r>
              <a:rPr lang="en-US" altLang="en-US" sz="1600" dirty="0">
                <a:latin typeface="Courier New" charset="0"/>
              </a:rPr>
              <a:t> type="string"&gt;</a:t>
            </a:r>
            <a:r>
              <a:rPr lang="en-US" altLang="en-US" sz="1600" dirty="0" err="1">
                <a:solidFill>
                  <a:srgbClr val="FF0000"/>
                </a:solidFill>
                <a:latin typeface="Courier New" charset="0"/>
              </a:rPr>
              <a:t>shrdlu</a:t>
            </a:r>
            <a:r>
              <a:rPr lang="en-US" altLang="en-US" sz="1600" dirty="0">
                <a:solidFill>
                  <a:srgbClr val="FF0000"/>
                </a:solidFill>
                <a:latin typeface="Courier New" charset="0"/>
              </a:rPr>
              <a:t> </a:t>
            </a:r>
            <a:r>
              <a:rPr lang="en-US" altLang="en-US" sz="1600" dirty="0" err="1">
                <a:solidFill>
                  <a:srgbClr val="FF0000"/>
                </a:solidFill>
                <a:latin typeface="Courier New" charset="0"/>
              </a:rPr>
              <a:t>winograd</a:t>
            </a:r>
            <a:r>
              <a:rPr lang="en-US" altLang="en-US" sz="1600" dirty="0">
                <a:solidFill>
                  <a:srgbClr val="FF0000"/>
                </a:solidFill>
                <a:latin typeface="Courier New" charset="0"/>
              </a:rPr>
              <a:t> </a:t>
            </a:r>
            <a:r>
              <a:rPr lang="en-US" altLang="en-US" sz="1600" dirty="0" err="1">
                <a:solidFill>
                  <a:srgbClr val="FF0000"/>
                </a:solidFill>
                <a:latin typeface="Courier New" charset="0"/>
              </a:rPr>
              <a:t>maclisp</a:t>
            </a:r>
            <a:r>
              <a:rPr lang="en-US" altLang="en-US" sz="1600" dirty="0">
                <a:solidFill>
                  <a:srgbClr val="FF0000"/>
                </a:solidFill>
                <a:latin typeface="Courier New" charset="0"/>
              </a:rPr>
              <a:t> teletype</a:t>
            </a:r>
            <a:r>
              <a:rPr lang="en-US" altLang="en-US" sz="1600" dirty="0">
                <a:latin typeface="Courier New" charset="0"/>
              </a:rPr>
              <a:t>&lt;/</a:t>
            </a:r>
            <a:r>
              <a:rPr lang="en-US" altLang="en-US" sz="1600" dirty="0">
                <a:solidFill>
                  <a:srgbClr val="006600"/>
                </a:solidFill>
                <a:latin typeface="Courier New" charset="0"/>
              </a:rPr>
              <a:t>q</a:t>
            </a:r>
            <a:r>
              <a:rPr lang="en-US" altLang="en-US" sz="1600" dirty="0">
                <a:latin typeface="Courier New" charset="0"/>
              </a:rPr>
              <a:t>&gt;</a:t>
            </a:r>
          </a:p>
          <a:p>
            <a:r>
              <a:rPr lang="en-US" altLang="en-US" sz="1600" dirty="0">
                <a:latin typeface="Courier New" charset="0"/>
              </a:rPr>
              <a:t>      &lt;</a:t>
            </a:r>
            <a:r>
              <a:rPr lang="en-US" altLang="en-US" sz="1600" dirty="0">
                <a:solidFill>
                  <a:srgbClr val="006600"/>
                </a:solidFill>
                <a:latin typeface="Courier New" charset="0"/>
              </a:rPr>
              <a:t>start</a:t>
            </a:r>
            <a:r>
              <a:rPr lang="en-US" altLang="en-US" sz="1600" dirty="0">
                <a:latin typeface="Courier New" charset="0"/>
              </a:rPr>
              <a:t> type="</a:t>
            </a:r>
            <a:r>
              <a:rPr lang="en-US" altLang="en-US" sz="1600" dirty="0" err="1">
                <a:latin typeface="Courier New" charset="0"/>
              </a:rPr>
              <a:t>int</a:t>
            </a:r>
            <a:r>
              <a:rPr lang="en-US" altLang="en-US" sz="1600" dirty="0">
                <a:latin typeface="Courier New" charset="0"/>
              </a:rPr>
              <a:t>"&gt;0&lt;/</a:t>
            </a:r>
            <a:r>
              <a:rPr lang="en-US" altLang="en-US" sz="1600" dirty="0">
                <a:solidFill>
                  <a:srgbClr val="006600"/>
                </a:solidFill>
                <a:latin typeface="Courier New" charset="0"/>
              </a:rPr>
              <a:t>start</a:t>
            </a:r>
            <a:r>
              <a:rPr lang="en-US" altLang="en-US" sz="1600" dirty="0">
                <a:latin typeface="Courier New" charset="0"/>
              </a:rPr>
              <a:t>&gt;</a:t>
            </a:r>
          </a:p>
          <a:p>
            <a:r>
              <a:rPr lang="en-US" altLang="en-US" sz="1600" dirty="0">
                <a:latin typeface="Courier New" charset="0"/>
              </a:rPr>
              <a:t>      &lt;</a:t>
            </a:r>
            <a:r>
              <a:rPr lang="en-US" altLang="en-US" sz="1600" dirty="0" err="1">
                <a:solidFill>
                  <a:srgbClr val="006600"/>
                </a:solidFill>
                <a:latin typeface="Courier New" charset="0"/>
              </a:rPr>
              <a:t>maxResults</a:t>
            </a:r>
            <a:r>
              <a:rPr lang="en-US" altLang="en-US" sz="1600" dirty="0">
                <a:latin typeface="Courier New" charset="0"/>
              </a:rPr>
              <a:t> type="</a:t>
            </a:r>
            <a:r>
              <a:rPr lang="en-US" altLang="en-US" sz="1600" dirty="0" err="1">
                <a:latin typeface="Courier New" charset="0"/>
              </a:rPr>
              <a:t>int</a:t>
            </a:r>
            <a:r>
              <a:rPr lang="en-US" altLang="en-US" sz="1600" dirty="0">
                <a:latin typeface="Courier New" charset="0"/>
              </a:rPr>
              <a:t>"&gt;</a:t>
            </a:r>
            <a:r>
              <a:rPr lang="en-US" altLang="en-US" sz="1600" dirty="0">
                <a:solidFill>
                  <a:srgbClr val="FF0000"/>
                </a:solidFill>
                <a:latin typeface="Courier New" charset="0"/>
              </a:rPr>
              <a:t>10</a:t>
            </a:r>
            <a:r>
              <a:rPr lang="en-US" altLang="en-US" sz="1600" dirty="0">
                <a:latin typeface="Courier New" charset="0"/>
              </a:rPr>
              <a:t>&lt;/</a:t>
            </a:r>
            <a:r>
              <a:rPr lang="en-US" altLang="en-US" sz="1600" dirty="0" err="1">
                <a:solidFill>
                  <a:srgbClr val="006600"/>
                </a:solidFill>
                <a:latin typeface="Courier New" charset="0"/>
              </a:rPr>
              <a:t>maxResults</a:t>
            </a:r>
            <a:r>
              <a:rPr lang="en-US" altLang="en-US" sz="1600" dirty="0">
                <a:latin typeface="Courier New" charset="0"/>
              </a:rPr>
              <a:t>&gt;</a:t>
            </a:r>
          </a:p>
          <a:p>
            <a:r>
              <a:rPr lang="en-US" altLang="en-US" sz="1600" dirty="0">
                <a:latin typeface="Courier New" charset="0"/>
              </a:rPr>
              <a:t>      &lt;</a:t>
            </a:r>
            <a:r>
              <a:rPr lang="en-US" altLang="en-US" sz="1600" dirty="0">
                <a:solidFill>
                  <a:srgbClr val="006600"/>
                </a:solidFill>
                <a:latin typeface="Courier New" charset="0"/>
              </a:rPr>
              <a:t>filter</a:t>
            </a:r>
            <a:r>
              <a:rPr lang="en-US" altLang="en-US" sz="1600" dirty="0">
                <a:latin typeface="Courier New" charset="0"/>
              </a:rPr>
              <a:t> type="</a:t>
            </a:r>
            <a:r>
              <a:rPr lang="en-US" altLang="en-US" sz="1600" dirty="0" err="1">
                <a:latin typeface="Courier New" charset="0"/>
              </a:rPr>
              <a:t>boolean</a:t>
            </a:r>
            <a:r>
              <a:rPr lang="en-US" altLang="en-US" sz="1600" dirty="0">
                <a:latin typeface="Courier New" charset="0"/>
              </a:rPr>
              <a:t>"&gt;true&lt;/</a:t>
            </a:r>
            <a:r>
              <a:rPr lang="en-US" altLang="en-US" sz="1600" dirty="0">
                <a:solidFill>
                  <a:srgbClr val="006600"/>
                </a:solidFill>
                <a:latin typeface="Courier New" charset="0"/>
              </a:rPr>
              <a:t>filter</a:t>
            </a:r>
            <a:r>
              <a:rPr lang="en-US" altLang="en-US" sz="1600" dirty="0">
                <a:latin typeface="Courier New" charset="0"/>
              </a:rPr>
              <a:t>&gt;</a:t>
            </a:r>
          </a:p>
          <a:p>
            <a:r>
              <a:rPr lang="en-US" altLang="en-US" sz="1600" dirty="0">
                <a:latin typeface="Courier New" charset="0"/>
              </a:rPr>
              <a:t>      &lt;</a:t>
            </a:r>
            <a:r>
              <a:rPr lang="en-US" altLang="en-US" sz="1600" dirty="0">
                <a:solidFill>
                  <a:srgbClr val="006600"/>
                </a:solidFill>
                <a:latin typeface="Courier New" charset="0"/>
              </a:rPr>
              <a:t>restrict</a:t>
            </a:r>
            <a:r>
              <a:rPr lang="en-US" altLang="en-US" sz="1600" dirty="0">
                <a:latin typeface="Courier New" charset="0"/>
              </a:rPr>
              <a:t> type="string"&gt;&lt;/</a:t>
            </a:r>
            <a:r>
              <a:rPr lang="en-US" altLang="en-US" sz="1600" dirty="0">
                <a:solidFill>
                  <a:srgbClr val="006600"/>
                </a:solidFill>
                <a:latin typeface="Courier New" charset="0"/>
              </a:rPr>
              <a:t>restrict</a:t>
            </a:r>
            <a:r>
              <a:rPr lang="en-US" altLang="en-US" sz="1600" dirty="0">
                <a:latin typeface="Courier New" charset="0"/>
              </a:rPr>
              <a:t>&gt;</a:t>
            </a:r>
          </a:p>
          <a:p>
            <a:r>
              <a:rPr lang="en-US" altLang="en-US" sz="1600" dirty="0">
                <a:latin typeface="Courier New" charset="0"/>
              </a:rPr>
              <a:t>      &lt;</a:t>
            </a:r>
            <a:r>
              <a:rPr lang="en-US" altLang="en-US" sz="1600" dirty="0" err="1">
                <a:solidFill>
                  <a:srgbClr val="006600"/>
                </a:solidFill>
                <a:latin typeface="Courier New" charset="0"/>
              </a:rPr>
              <a:t>safeSearch</a:t>
            </a:r>
            <a:r>
              <a:rPr lang="en-US" altLang="en-US" sz="1600" dirty="0">
                <a:latin typeface="Courier New" charset="0"/>
              </a:rPr>
              <a:t> type="</a:t>
            </a:r>
            <a:r>
              <a:rPr lang="en-US" altLang="en-US" sz="1600" dirty="0" err="1">
                <a:latin typeface="Courier New" charset="0"/>
              </a:rPr>
              <a:t>boolean</a:t>
            </a:r>
            <a:r>
              <a:rPr lang="en-US" altLang="en-US" sz="1600" dirty="0">
                <a:latin typeface="Courier New" charset="0"/>
              </a:rPr>
              <a:t>"&gt;false&lt;/</a:t>
            </a:r>
            <a:r>
              <a:rPr lang="en-US" altLang="en-US" sz="1600" dirty="0" err="1">
                <a:solidFill>
                  <a:srgbClr val="006600"/>
                </a:solidFill>
                <a:latin typeface="Courier New" charset="0"/>
              </a:rPr>
              <a:t>safeSearch</a:t>
            </a:r>
            <a:r>
              <a:rPr lang="en-US" altLang="en-US" sz="1600" dirty="0">
                <a:latin typeface="Courier New" charset="0"/>
              </a:rPr>
              <a:t>&gt;</a:t>
            </a:r>
          </a:p>
          <a:p>
            <a:r>
              <a:rPr lang="en-US" altLang="en-US" sz="1600" dirty="0">
                <a:latin typeface="Courier New" charset="0"/>
              </a:rPr>
              <a:t>      &lt;</a:t>
            </a:r>
            <a:r>
              <a:rPr lang="en-US" altLang="en-US" sz="1600" dirty="0" err="1">
                <a:solidFill>
                  <a:srgbClr val="006600"/>
                </a:solidFill>
                <a:latin typeface="Courier New" charset="0"/>
              </a:rPr>
              <a:t>lr</a:t>
            </a:r>
            <a:r>
              <a:rPr lang="en-US" altLang="en-US" sz="1600" dirty="0">
                <a:latin typeface="Courier New" charset="0"/>
              </a:rPr>
              <a:t> type="string"&gt;&lt;/</a:t>
            </a:r>
            <a:r>
              <a:rPr lang="en-US" altLang="en-US" sz="1600" dirty="0" err="1">
                <a:solidFill>
                  <a:srgbClr val="006600"/>
                </a:solidFill>
                <a:latin typeface="Courier New" charset="0"/>
              </a:rPr>
              <a:t>lr</a:t>
            </a:r>
            <a:r>
              <a:rPr lang="en-US" altLang="en-US" sz="1600" dirty="0">
                <a:latin typeface="Courier New" charset="0"/>
              </a:rPr>
              <a:t>&gt;</a:t>
            </a:r>
          </a:p>
          <a:p>
            <a:r>
              <a:rPr lang="en-US" altLang="en-US" sz="1600" dirty="0">
                <a:latin typeface="Courier New" charset="0"/>
              </a:rPr>
              <a:t>      &lt;</a:t>
            </a:r>
            <a:r>
              <a:rPr lang="en-US" altLang="en-US" sz="1600" dirty="0" err="1">
                <a:solidFill>
                  <a:srgbClr val="006600"/>
                </a:solidFill>
                <a:latin typeface="Courier New" charset="0"/>
              </a:rPr>
              <a:t>ie</a:t>
            </a:r>
            <a:r>
              <a:rPr lang="en-US" altLang="en-US" sz="1600" dirty="0">
                <a:latin typeface="Courier New" charset="0"/>
              </a:rPr>
              <a:t> type="string"&gt;latin1&lt;/</a:t>
            </a:r>
            <a:r>
              <a:rPr lang="en-US" altLang="en-US" sz="1600" dirty="0" err="1">
                <a:solidFill>
                  <a:srgbClr val="006600"/>
                </a:solidFill>
                <a:latin typeface="Courier New" charset="0"/>
              </a:rPr>
              <a:t>ie</a:t>
            </a:r>
            <a:r>
              <a:rPr lang="en-US" altLang="en-US" sz="1600" dirty="0">
                <a:latin typeface="Courier New" charset="0"/>
              </a:rPr>
              <a:t>&gt;</a:t>
            </a:r>
          </a:p>
          <a:p>
            <a:r>
              <a:rPr lang="en-US" altLang="en-US" sz="1600" dirty="0">
                <a:latin typeface="Courier New" charset="0"/>
              </a:rPr>
              <a:t>      &lt;</a:t>
            </a:r>
            <a:r>
              <a:rPr lang="en-US" altLang="en-US" sz="1600" dirty="0" err="1">
                <a:solidFill>
                  <a:srgbClr val="006600"/>
                </a:solidFill>
                <a:latin typeface="Courier New" charset="0"/>
              </a:rPr>
              <a:t>oe</a:t>
            </a:r>
            <a:r>
              <a:rPr lang="en-US" altLang="en-US" sz="1600" dirty="0">
                <a:latin typeface="Courier New" charset="0"/>
              </a:rPr>
              <a:t> type="string"&gt;latin1&lt;/</a:t>
            </a:r>
            <a:r>
              <a:rPr lang="en-US" altLang="en-US" sz="1600" dirty="0" err="1">
                <a:solidFill>
                  <a:srgbClr val="006600"/>
                </a:solidFill>
                <a:latin typeface="Courier New" charset="0"/>
              </a:rPr>
              <a:t>oe</a:t>
            </a:r>
            <a:r>
              <a:rPr lang="en-US" altLang="en-US" sz="1600" dirty="0">
                <a:latin typeface="Courier New" charset="0"/>
              </a:rPr>
              <a:t>&gt;</a:t>
            </a:r>
          </a:p>
          <a:p>
            <a:r>
              <a:rPr lang="en-US" altLang="en-US" sz="1600" dirty="0">
                <a:latin typeface="Courier New" charset="0"/>
              </a:rPr>
              <a:t>    &lt;/</a:t>
            </a:r>
            <a:r>
              <a:rPr lang="en-US" altLang="en-US" sz="1600" dirty="0" err="1">
                <a:solidFill>
                  <a:srgbClr val="006600"/>
                </a:solidFill>
                <a:latin typeface="Courier New" charset="0"/>
              </a:rPr>
              <a:t>doGoogleSearch</a:t>
            </a:r>
            <a:r>
              <a:rPr lang="en-US" altLang="en-US" sz="1600" dirty="0">
                <a:latin typeface="Courier New" charset="0"/>
              </a:rPr>
              <a:t>&gt;</a:t>
            </a:r>
          </a:p>
          <a:p>
            <a:r>
              <a:rPr lang="en-US" altLang="en-US" sz="1600" dirty="0">
                <a:latin typeface="Courier New" charset="0"/>
              </a:rPr>
              <a:t>  &lt;/</a:t>
            </a:r>
            <a:r>
              <a:rPr lang="en-US" altLang="en-US" sz="1600" dirty="0">
                <a:solidFill>
                  <a:srgbClr val="006600"/>
                </a:solidFill>
                <a:latin typeface="Courier New" charset="0"/>
              </a:rPr>
              <a:t>Body</a:t>
            </a:r>
            <a:r>
              <a:rPr lang="en-US" altLang="en-US" sz="1600" dirty="0">
                <a:latin typeface="Courier New" charset="0"/>
              </a:rPr>
              <a:t>&gt;</a:t>
            </a:r>
          </a:p>
          <a:p>
            <a:r>
              <a:rPr lang="en-US" altLang="en-US" sz="1600" dirty="0">
                <a:latin typeface="Courier New" charset="0"/>
              </a:rPr>
              <a:t>&lt;/</a:t>
            </a:r>
            <a:r>
              <a:rPr lang="en-US" altLang="en-US" sz="1600" dirty="0">
                <a:solidFill>
                  <a:srgbClr val="006600"/>
                </a:solidFill>
                <a:latin typeface="Courier New" charset="0"/>
              </a:rPr>
              <a:t>Envelope</a:t>
            </a:r>
            <a:r>
              <a:rPr lang="en-US" altLang="en-US" sz="1600" dirty="0">
                <a:latin typeface="Courier New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Example Search Request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81000" y="1524000"/>
            <a:ext cx="8763000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400">
                <a:latin typeface="Courier New" charset="0"/>
              </a:rPr>
              <a:t>&lt;?xml version='1.0' encoding='UTF-8'?&gt;</a:t>
            </a:r>
          </a:p>
          <a:p>
            <a:r>
              <a:rPr lang="en-US" altLang="en-US" sz="1400">
                <a:latin typeface="Courier New" charset="0"/>
              </a:rPr>
              <a:t>&lt;SOAP-ENV:Envelope xmlns:SOAP-ENV="http://schemas.xmlsoap.org/soap/envelope/" </a:t>
            </a:r>
          </a:p>
          <a:p>
            <a:r>
              <a:rPr lang="en-US" altLang="en-US" sz="1400">
                <a:latin typeface="Courier New" charset="0"/>
              </a:rPr>
              <a:t>                   xmlns:xsi="http://www.w3.org/1999/XMLSchema-instance" </a:t>
            </a:r>
          </a:p>
          <a:p>
            <a:r>
              <a:rPr lang="en-US" altLang="en-US" sz="1400">
                <a:latin typeface="Courier New" charset="0"/>
              </a:rPr>
              <a:t>                   xmlns:xsd="http://www.w3.org/1999/XMLSchema"&gt;</a:t>
            </a:r>
          </a:p>
          <a:p>
            <a:r>
              <a:rPr lang="en-US" altLang="en-US" sz="1400">
                <a:latin typeface="Courier New" charset="0"/>
              </a:rPr>
              <a:t>  &lt;SOAP-ENV:Body&gt;</a:t>
            </a:r>
          </a:p>
          <a:p>
            <a:r>
              <a:rPr lang="en-US" altLang="en-US" sz="1400">
                <a:latin typeface="Courier New" charset="0"/>
              </a:rPr>
              <a:t>    &lt;ns1:doGoogleSearch </a:t>
            </a:r>
          </a:p>
          <a:p>
            <a:r>
              <a:rPr lang="en-US" altLang="en-US" sz="1400">
                <a:latin typeface="Courier New" charset="0"/>
              </a:rPr>
              <a:t>         xmlns:ns1="urn:GoogleSearch" </a:t>
            </a:r>
          </a:p>
          <a:p>
            <a:r>
              <a:rPr lang="en-US" altLang="en-US" sz="1400">
                <a:latin typeface="Courier New" charset="0"/>
              </a:rPr>
              <a:t>         SOAP-ENV:encodingStyle="http://schemas.xmlsoap.org/soap/encoding/"&gt;</a:t>
            </a:r>
          </a:p>
          <a:p>
            <a:r>
              <a:rPr lang="en-US" altLang="en-US" sz="1400">
                <a:latin typeface="Courier New" charset="0"/>
              </a:rPr>
              <a:t>      &lt;key xsi:type="xsd:string"&gt;00000000000000000000000000000000&lt;/key&gt;</a:t>
            </a:r>
          </a:p>
          <a:p>
            <a:r>
              <a:rPr lang="en-US" altLang="en-US" sz="1400">
                <a:latin typeface="Courier New" charset="0"/>
              </a:rPr>
              <a:t>      &lt;q xsi:type="xsd:string"&gt;</a:t>
            </a:r>
            <a:r>
              <a:rPr lang="en-US" altLang="en-US" sz="1400">
                <a:solidFill>
                  <a:srgbClr val="FF0000"/>
                </a:solidFill>
                <a:latin typeface="Courier New" charset="0"/>
              </a:rPr>
              <a:t>shrdlu winograd maclisp teletype</a:t>
            </a:r>
            <a:r>
              <a:rPr lang="en-US" altLang="en-US" sz="1400">
                <a:latin typeface="Courier New" charset="0"/>
              </a:rPr>
              <a:t>&lt;/q&gt;</a:t>
            </a:r>
          </a:p>
          <a:p>
            <a:r>
              <a:rPr lang="en-US" altLang="en-US" sz="1400">
                <a:latin typeface="Courier New" charset="0"/>
              </a:rPr>
              <a:t>      &lt;start xsi:type="xsd:int"&gt;0&lt;/start&gt;</a:t>
            </a:r>
          </a:p>
          <a:p>
            <a:r>
              <a:rPr lang="en-US" altLang="en-US" sz="1400">
                <a:latin typeface="Courier New" charset="0"/>
              </a:rPr>
              <a:t>      &lt;maxResults xsi:type="xsd:int"&gt;</a:t>
            </a:r>
            <a:r>
              <a:rPr lang="en-US" altLang="en-US" sz="1400">
                <a:solidFill>
                  <a:srgbClr val="FF0000"/>
                </a:solidFill>
                <a:latin typeface="Courier New" charset="0"/>
              </a:rPr>
              <a:t>10</a:t>
            </a:r>
            <a:r>
              <a:rPr lang="en-US" altLang="en-US" sz="1400">
                <a:latin typeface="Courier New" charset="0"/>
              </a:rPr>
              <a:t>&lt;/maxResults&gt;</a:t>
            </a:r>
          </a:p>
          <a:p>
            <a:r>
              <a:rPr lang="en-US" altLang="en-US" sz="1400">
                <a:latin typeface="Courier New" charset="0"/>
              </a:rPr>
              <a:t>      &lt;filter xsi:type="xsd:boolean"&gt;true&lt;/filter&gt;</a:t>
            </a:r>
          </a:p>
          <a:p>
            <a:r>
              <a:rPr lang="en-US" altLang="en-US" sz="1400">
                <a:latin typeface="Courier New" charset="0"/>
              </a:rPr>
              <a:t>      &lt;restrict xsi:type="xsd:string"&gt;&lt;/restrict&gt;</a:t>
            </a:r>
          </a:p>
          <a:p>
            <a:r>
              <a:rPr lang="en-US" altLang="en-US" sz="1400">
                <a:latin typeface="Courier New" charset="0"/>
              </a:rPr>
              <a:t>      &lt;safeSearch xsi:type="xsd:boolean"&gt;false&lt;/safeSearch&gt;</a:t>
            </a:r>
          </a:p>
          <a:p>
            <a:r>
              <a:rPr lang="en-US" altLang="en-US" sz="1400">
                <a:latin typeface="Courier New" charset="0"/>
              </a:rPr>
              <a:t>      &lt;lr xsi:type="xsd:string"&gt;&lt;/lr&gt;</a:t>
            </a:r>
          </a:p>
          <a:p>
            <a:r>
              <a:rPr lang="en-US" altLang="en-US" sz="1400">
                <a:latin typeface="Courier New" charset="0"/>
              </a:rPr>
              <a:t>      &lt;ie xsi:type="xsd:string"&gt;latin1&lt;/ie&gt;</a:t>
            </a:r>
          </a:p>
          <a:p>
            <a:r>
              <a:rPr lang="en-US" altLang="en-US" sz="1400">
                <a:latin typeface="Courier New" charset="0"/>
              </a:rPr>
              <a:t>      &lt;oe xsi:type="xsd:string"&gt;latin1&lt;/oe&gt;</a:t>
            </a:r>
          </a:p>
          <a:p>
            <a:r>
              <a:rPr lang="en-US" altLang="en-US" sz="1400">
                <a:latin typeface="Courier New" charset="0"/>
              </a:rPr>
              <a:t>    &lt;/ns1:doGoogleSearch&gt;</a:t>
            </a:r>
          </a:p>
          <a:p>
            <a:r>
              <a:rPr lang="en-US" altLang="en-US" sz="1400">
                <a:latin typeface="Courier New" charset="0"/>
              </a:rPr>
              <a:t>  &lt;/SOAP-ENV:Body&gt;</a:t>
            </a:r>
          </a:p>
          <a:p>
            <a:r>
              <a:rPr lang="en-US" altLang="en-US" sz="1400">
                <a:latin typeface="Courier New" charset="0"/>
              </a:rPr>
              <a:t>&lt;/SOAP-ENV:Envelope&gt;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Simplified Search Response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600200"/>
            <a:ext cx="89154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>
                <a:latin typeface="Courier New" charset="0"/>
              </a:rPr>
              <a:t>&lt;?xml version='1.0' encoding='UTF-8'?&gt;</a:t>
            </a:r>
          </a:p>
          <a:p>
            <a:endParaRPr lang="en-US" altLang="en-US" sz="1200">
              <a:latin typeface="Courier New" charset="0"/>
            </a:endParaRPr>
          </a:p>
          <a:p>
            <a:r>
              <a:rPr lang="en-US" altLang="en-US" sz="1200">
                <a:latin typeface="Courier New" charset="0"/>
              </a:rPr>
              <a:t>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Envelope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Body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doGoogleSearchResponse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  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return</a:t>
            </a:r>
            <a:r>
              <a:rPr lang="en-US" altLang="en-US" sz="1200">
                <a:latin typeface="Courier New" charset="0"/>
              </a:rPr>
              <a:t> type="GoogleSearchResult"&gt;</a:t>
            </a:r>
          </a:p>
          <a:p>
            <a:r>
              <a:rPr lang="en-US" altLang="en-US" sz="1200">
                <a:latin typeface="Courier New" charset="0"/>
              </a:rPr>
              <a:t>      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documentFiltering</a:t>
            </a:r>
            <a:r>
              <a:rPr lang="en-US" altLang="en-US" sz="1200">
                <a:latin typeface="Courier New" charset="0"/>
              </a:rPr>
              <a:t> type="boolean"&gt;false&lt;/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documentFiltering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    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estimatedTotalResultsCount</a:t>
            </a:r>
            <a:r>
              <a:rPr lang="en-US" altLang="en-US" sz="1200">
                <a:latin typeface="Courier New" charset="0"/>
              </a:rPr>
              <a:t> type="int"&gt;</a:t>
            </a:r>
            <a:r>
              <a:rPr lang="en-US" altLang="en-US" sz="1200">
                <a:solidFill>
                  <a:srgbClr val="FF0000"/>
                </a:solidFill>
                <a:latin typeface="Courier New" charset="0"/>
              </a:rPr>
              <a:t>3</a:t>
            </a:r>
            <a:r>
              <a:rPr lang="en-US" altLang="en-US" sz="1200">
                <a:latin typeface="Courier New" charset="0"/>
              </a:rPr>
              <a:t>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estimatedTotalResultsCount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    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directoryCategories</a:t>
            </a:r>
            <a:r>
              <a:rPr lang="en-US" altLang="en-US" sz="1200">
                <a:latin typeface="Courier New" charset="0"/>
              </a:rPr>
              <a:t> type="Array"             </a:t>
            </a:r>
          </a:p>
          <a:p>
            <a:r>
              <a:rPr lang="en-US" altLang="en-US" sz="1200">
                <a:latin typeface="Courier New" charset="0"/>
              </a:rPr>
              <a:t>                             arrayType="DirectoryCategory[0]"&gt;&lt;/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directoryCategories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    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searchTime</a:t>
            </a:r>
            <a:r>
              <a:rPr lang="en-US" altLang="en-US" sz="1200">
                <a:latin typeface="Courier New" charset="0"/>
              </a:rPr>
              <a:t> type="double"&gt;0.194871&lt;/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searchTime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      </a:t>
            </a:r>
            <a:r>
              <a:rPr lang="en-US" altLang="en-US" sz="1200">
                <a:solidFill>
                  <a:srgbClr val="FF0000"/>
                </a:solidFill>
                <a:latin typeface="Courier New" charset="0"/>
              </a:rPr>
              <a:t>&lt;resultElements type="Array" arrayType="ResultElement[3]"&gt;</a:t>
            </a:r>
          </a:p>
          <a:p>
            <a:r>
              <a:rPr lang="en-US" altLang="en-US" sz="1200">
                <a:solidFill>
                  <a:srgbClr val="FF0000"/>
                </a:solidFill>
                <a:latin typeface="Courier New" charset="0"/>
              </a:rPr>
              <a:t>          ...</a:t>
            </a:r>
          </a:p>
          <a:p>
            <a:r>
              <a:rPr lang="en-US" altLang="en-US" sz="1200">
                <a:solidFill>
                  <a:srgbClr val="FF0000"/>
                </a:solidFill>
                <a:latin typeface="Courier New" charset="0"/>
              </a:rPr>
              <a:t>        &lt;/resultElements&gt;</a:t>
            </a:r>
          </a:p>
          <a:p>
            <a:r>
              <a:rPr lang="en-US" altLang="en-US" sz="1200">
                <a:latin typeface="Courier New" charset="0"/>
              </a:rPr>
              <a:t>      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endIndex</a:t>
            </a:r>
            <a:r>
              <a:rPr lang="en-US" altLang="en-US" sz="1200">
                <a:latin typeface="Courier New" charset="0"/>
              </a:rPr>
              <a:t> type="int"&gt;3&lt;/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endIndex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    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searchTips</a:t>
            </a:r>
            <a:r>
              <a:rPr lang="en-US" altLang="en-US" sz="1200">
                <a:latin typeface="Courier New" charset="0"/>
              </a:rPr>
              <a:t> type="string"&gt;&lt;/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searchTips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    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searchComments</a:t>
            </a:r>
            <a:r>
              <a:rPr lang="en-US" altLang="en-US" sz="1200">
                <a:latin typeface="Courier New" charset="0"/>
              </a:rPr>
              <a:t> type="string"&gt;&lt;/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searchComments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    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startIndex</a:t>
            </a:r>
            <a:r>
              <a:rPr lang="en-US" altLang="en-US" sz="1200">
                <a:latin typeface="Courier New" charset="0"/>
              </a:rPr>
              <a:t> type="int"&gt;1&lt;/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startIndex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    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estimateIsExact</a:t>
            </a:r>
            <a:r>
              <a:rPr lang="en-US" altLang="en-US" sz="1200">
                <a:latin typeface="Courier New" charset="0"/>
              </a:rPr>
              <a:t> type="boolean"&gt;true&lt;/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estimateIsExact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    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searchQuery</a:t>
            </a:r>
            <a:r>
              <a:rPr lang="en-US" altLang="en-US" sz="1200">
                <a:latin typeface="Courier New" charset="0"/>
              </a:rPr>
              <a:t> type="string"&gt;shrdlu winograd maclisp teletype&lt;/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searchQuery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    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return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  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doGoogleSearchResponse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Body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Envelope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endParaRPr lang="en-US" altLang="en-US" sz="1200">
              <a:latin typeface="Courier New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Example Search Response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0" y="1676400"/>
            <a:ext cx="8915400" cy="451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000">
                <a:latin typeface="Courier New" charset="0"/>
              </a:rPr>
              <a:t>&lt;?xml version='1.0' encoding='UTF-8'?&gt;</a:t>
            </a:r>
          </a:p>
          <a:p>
            <a:endParaRPr lang="en-US" altLang="en-US" sz="1000">
              <a:latin typeface="Courier New" charset="0"/>
            </a:endParaRPr>
          </a:p>
          <a:p>
            <a:r>
              <a:rPr lang="en-US" altLang="en-US" sz="1000">
                <a:latin typeface="Courier New" charset="0"/>
              </a:rPr>
              <a:t>&lt;SOAP-ENV:Envelope xmlns:SOAP-ENV="http://schemas.xmlsoap.org/soap/envelope/" </a:t>
            </a:r>
          </a:p>
          <a:p>
            <a:r>
              <a:rPr lang="en-US" altLang="en-US" sz="1000">
                <a:latin typeface="Courier New" charset="0"/>
              </a:rPr>
              <a:t>                   xmlns:xsi="http://www.w3.org/1999/XMLSchema-instance" </a:t>
            </a:r>
          </a:p>
          <a:p>
            <a:r>
              <a:rPr lang="en-US" altLang="en-US" sz="1000">
                <a:latin typeface="Courier New" charset="0"/>
              </a:rPr>
              <a:t>                   xmlns:xsd="http://www.w3.org/1999/XMLSchema"&gt;</a:t>
            </a:r>
          </a:p>
          <a:p>
            <a:r>
              <a:rPr lang="en-US" altLang="en-US" sz="1000">
                <a:latin typeface="Courier New" charset="0"/>
              </a:rPr>
              <a:t>  &lt;SOAP-ENV:Body&gt;</a:t>
            </a:r>
          </a:p>
          <a:p>
            <a:r>
              <a:rPr lang="en-US" altLang="en-US" sz="1000">
                <a:latin typeface="Courier New" charset="0"/>
              </a:rPr>
              <a:t>    &lt;ns1:doGoogleSearchResponse xmlns:ns1="urn:GoogleSearch" </a:t>
            </a:r>
          </a:p>
          <a:p>
            <a:r>
              <a:rPr lang="en-US" altLang="en-US" sz="1000">
                <a:latin typeface="Courier New" charset="0"/>
              </a:rPr>
              <a:t>           SOAP-ENV:encodingStyle="http://schemas.xmlsoap.org/soap/encoding/"&gt;</a:t>
            </a:r>
          </a:p>
          <a:p>
            <a:r>
              <a:rPr lang="en-US" altLang="en-US" sz="1000">
                <a:latin typeface="Courier New" charset="0"/>
              </a:rPr>
              <a:t>      &lt;return xsi:type="ns1:GoogleSearchResult"&gt;</a:t>
            </a:r>
          </a:p>
          <a:p>
            <a:r>
              <a:rPr lang="en-US" altLang="en-US" sz="1000">
                <a:latin typeface="Courier New" charset="0"/>
              </a:rPr>
              <a:t>        &lt;documentFiltering xsi:type="xsd:boolean"&gt;false&lt;/documentFiltering&gt;</a:t>
            </a:r>
          </a:p>
          <a:p>
            <a:r>
              <a:rPr lang="en-US" altLang="en-US" sz="1000">
                <a:latin typeface="Courier New" charset="0"/>
              </a:rPr>
              <a:t>        &lt;estimatedTotalResultsCount xsi:type="xsd:int"&gt;3&lt;/estimatedTotalResultsCount&gt;</a:t>
            </a:r>
          </a:p>
          <a:p>
            <a:r>
              <a:rPr lang="en-US" altLang="en-US" sz="1000">
                <a:latin typeface="Courier New" charset="0"/>
              </a:rPr>
              <a:t>        &lt;directoryCategories xmlns:ns2="http://schemas.xmlsoap.org/soap/encoding/" </a:t>
            </a:r>
          </a:p>
          <a:p>
            <a:r>
              <a:rPr lang="en-US" altLang="en-US" sz="1000">
                <a:latin typeface="Courier New" charset="0"/>
              </a:rPr>
              <a:t>                             xsi:type="ns2:Array" ns2:arrayType="ns1:DirectoryCategory[0]"&gt;&lt;/directoryCategories&gt;</a:t>
            </a:r>
          </a:p>
          <a:p>
            <a:r>
              <a:rPr lang="en-US" altLang="en-US" sz="1000">
                <a:latin typeface="Courier New" charset="0"/>
              </a:rPr>
              <a:t>        &lt;searchTime xsi:type="xsd:double"&gt;0.194871&lt;/searchTime&gt;</a:t>
            </a:r>
          </a:p>
          <a:p>
            <a:r>
              <a:rPr lang="en-US" altLang="en-US" sz="1000">
                <a:latin typeface="Courier New" charset="0"/>
              </a:rPr>
              <a:t>        </a:t>
            </a:r>
            <a:r>
              <a:rPr lang="en-US" altLang="en-US" sz="1000">
                <a:solidFill>
                  <a:srgbClr val="FF0000"/>
                </a:solidFill>
                <a:latin typeface="Courier New" charset="0"/>
              </a:rPr>
              <a:t>&lt;resultElements xmlns:ns3="http://schemas.xmlsoap.org/soap/encoding/" </a:t>
            </a:r>
          </a:p>
          <a:p>
            <a:r>
              <a:rPr lang="en-US" altLang="en-US" sz="1000">
                <a:solidFill>
                  <a:srgbClr val="FF0000"/>
                </a:solidFill>
                <a:latin typeface="Courier New" charset="0"/>
              </a:rPr>
              <a:t>                        xsi:type="ns3:Array" ns3:arrayType="ns1:ResultElement[3]"&gt;</a:t>
            </a:r>
          </a:p>
          <a:p>
            <a:r>
              <a:rPr lang="en-US" altLang="en-US" sz="1000">
                <a:solidFill>
                  <a:srgbClr val="FF0000"/>
                </a:solidFill>
                <a:latin typeface="Courier New" charset="0"/>
              </a:rPr>
              <a:t>          ...</a:t>
            </a:r>
          </a:p>
          <a:p>
            <a:r>
              <a:rPr lang="en-US" altLang="en-US" sz="1000">
                <a:solidFill>
                  <a:srgbClr val="FF0000"/>
                </a:solidFill>
                <a:latin typeface="Courier New" charset="0"/>
              </a:rPr>
              <a:t>        &lt;/resultElements&gt;</a:t>
            </a:r>
          </a:p>
          <a:p>
            <a:r>
              <a:rPr lang="en-US" altLang="en-US" sz="1000">
                <a:latin typeface="Courier New" charset="0"/>
              </a:rPr>
              <a:t>        &lt;endIndex xsi:type="xsd:int"&gt;3&lt;/endIndex&gt;</a:t>
            </a:r>
          </a:p>
          <a:p>
            <a:r>
              <a:rPr lang="en-US" altLang="en-US" sz="1000">
                <a:latin typeface="Courier New" charset="0"/>
              </a:rPr>
              <a:t>        &lt;searchTips xsi:type="xsd:string"&gt;&lt;/searchTips&gt;</a:t>
            </a:r>
          </a:p>
          <a:p>
            <a:r>
              <a:rPr lang="en-US" altLang="en-US" sz="1000">
                <a:latin typeface="Courier New" charset="0"/>
              </a:rPr>
              <a:t>        &lt;searchComments xsi:type="xsd:string"&gt;&lt;/searchComments&gt;</a:t>
            </a:r>
          </a:p>
          <a:p>
            <a:r>
              <a:rPr lang="en-US" altLang="en-US" sz="1000">
                <a:latin typeface="Courier New" charset="0"/>
              </a:rPr>
              <a:t>        &lt;startIndex xsi:type="xsd:int"&gt;1&lt;/startIndex&gt;</a:t>
            </a:r>
          </a:p>
          <a:p>
            <a:r>
              <a:rPr lang="en-US" altLang="en-US" sz="1000">
                <a:latin typeface="Courier New" charset="0"/>
              </a:rPr>
              <a:t>        &lt;estimateIsExact xsi:type="xsd:boolean"&gt;true&lt;/estimateIsExact&gt;</a:t>
            </a:r>
          </a:p>
          <a:p>
            <a:r>
              <a:rPr lang="en-US" altLang="en-US" sz="1000">
                <a:latin typeface="Courier New" charset="0"/>
              </a:rPr>
              <a:t>        &lt;searchQuery xsi:type="xsd:string"&gt;shrdlu winograd maclisp teletype&lt;/searchQuery&gt;</a:t>
            </a:r>
          </a:p>
          <a:p>
            <a:r>
              <a:rPr lang="en-US" altLang="en-US" sz="1000">
                <a:latin typeface="Courier New" charset="0"/>
              </a:rPr>
              <a:t>      &lt;/return&gt;</a:t>
            </a:r>
          </a:p>
          <a:p>
            <a:r>
              <a:rPr lang="en-US" altLang="en-US" sz="1000">
                <a:latin typeface="Courier New" charset="0"/>
              </a:rPr>
              <a:t>    &lt;/ns1:doGoogleSearchResponse&gt;</a:t>
            </a:r>
          </a:p>
          <a:p>
            <a:r>
              <a:rPr lang="en-US" altLang="en-US" sz="1000">
                <a:latin typeface="Courier New" charset="0"/>
              </a:rPr>
              <a:t>  &lt;/SOAP-ENV:Body&gt;</a:t>
            </a:r>
          </a:p>
          <a:p>
            <a:r>
              <a:rPr lang="en-US" altLang="en-US" sz="1000">
                <a:latin typeface="Courier New" charset="0"/>
              </a:rPr>
              <a:t>&lt;/SOAP-ENV:Envelope&gt;</a:t>
            </a:r>
          </a:p>
          <a:p>
            <a:endParaRPr lang="en-US" altLang="en-US" sz="1000">
              <a:latin typeface="Courier New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Simplified &lt;resultElements&gt; example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28600" y="1676400"/>
            <a:ext cx="8915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>
                <a:latin typeface="Courier New" charset="0"/>
              </a:rPr>
              <a:t>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item</a:t>
            </a:r>
            <a:r>
              <a:rPr lang="en-US" altLang="en-US" sz="1200">
                <a:latin typeface="Courier New" charset="0"/>
              </a:rPr>
              <a:t> type="ResultElement"&gt;</a:t>
            </a:r>
          </a:p>
          <a:p>
            <a:r>
              <a:rPr lang="en-US" altLang="en-US" sz="1200">
                <a:latin typeface="Courier New" charset="0"/>
              </a:rPr>
              <a:t>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cachedSize</a:t>
            </a:r>
            <a:r>
              <a:rPr lang="en-US" altLang="en-US" sz="1200">
                <a:latin typeface="Courier New" charset="0"/>
              </a:rPr>
              <a:t> type="string"&gt;12k&lt;/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cachedSize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</a:t>
            </a:r>
          </a:p>
          <a:p>
            <a:r>
              <a:rPr lang="en-US" altLang="en-US" sz="1200">
                <a:latin typeface="Courier New" charset="0"/>
              </a:rPr>
              <a:t>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hostName</a:t>
            </a:r>
            <a:r>
              <a:rPr lang="en-US" altLang="en-US" sz="1200">
                <a:latin typeface="Courier New" charset="0"/>
              </a:rPr>
              <a:t> type="string"&gt;&lt;/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hostName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</a:t>
            </a:r>
          </a:p>
          <a:p>
            <a:r>
              <a:rPr lang="en-US" altLang="en-US" sz="1200">
                <a:latin typeface="Courier New" charset="0"/>
              </a:rPr>
              <a:t>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snippet</a:t>
            </a:r>
            <a:r>
              <a:rPr lang="en-US" altLang="en-US" sz="1200">
                <a:latin typeface="Courier New" charset="0"/>
              </a:rPr>
              <a:t> type="string"&gt; &amp;lt;b&amp;gt;...&amp;lt;/b&amp;gt; on a simple dialog (via </a:t>
            </a:r>
          </a:p>
          <a:p>
            <a:r>
              <a:rPr lang="en-US" altLang="en-US" sz="1200">
                <a:latin typeface="Courier New" charset="0"/>
              </a:rPr>
              <a:t>       &amp;lt;b&amp;gt;teletype&amp;lt;/b&amp;gt;) with a user, about a &amp;lt;b&amp;gt;...&amp;lt;/b&amp;gt; </a:t>
            </a:r>
          </a:p>
          <a:p>
            <a:r>
              <a:rPr lang="en-US" altLang="en-US" sz="1200">
                <a:latin typeface="Courier New" charset="0"/>
              </a:rPr>
              <a:t>       http://hci.stanford.edu/&amp;lt;b&amp;gt;winograd&amp;lt;/b&amp;gt;/&amp;lt;b&amp;gt;shrdlu&amp;lt;/b&amp;gt;&amp;lt;br&amp;gt; </a:t>
            </a:r>
          </a:p>
          <a:p>
            <a:r>
              <a:rPr lang="en-US" altLang="en-US" sz="1200">
                <a:latin typeface="Courier New" charset="0"/>
              </a:rPr>
              <a:t>       . It is written in &amp;lt;b&amp;gt;MacLisp&amp;lt;/b&amp;gt;, vintage 1970, and to </a:t>
            </a:r>
          </a:p>
          <a:p>
            <a:r>
              <a:rPr lang="en-US" altLang="en-US" sz="1200">
                <a:latin typeface="Courier New" charset="0"/>
              </a:rPr>
              <a:t>       &amp;lt;b&amp;gt;...&amp;lt;/b&amp;gt;&lt;/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snippet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</a:t>
            </a:r>
          </a:p>
          <a:p>
            <a:r>
              <a:rPr lang="en-US" altLang="en-US" sz="1200">
                <a:latin typeface="Courier New" charset="0"/>
              </a:rPr>
              <a:t>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directoryCategory</a:t>
            </a:r>
            <a:r>
              <a:rPr lang="en-US" altLang="en-US" sz="1200">
                <a:latin typeface="Courier New" charset="0"/>
              </a:rPr>
              <a:t> type="DirectoryCategory"&gt;</a:t>
            </a:r>
          </a:p>
          <a:p>
            <a:r>
              <a:rPr lang="en-US" altLang="en-US" sz="1200">
                <a:latin typeface="Courier New" charset="0"/>
              </a:rPr>
              <a:t>  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specialEncoding</a:t>
            </a:r>
            <a:r>
              <a:rPr lang="en-US" altLang="en-US" sz="1200">
                <a:latin typeface="Courier New" charset="0"/>
              </a:rPr>
              <a:t> type="string"&gt;&lt;/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specialEncoding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fullViewableName</a:t>
            </a:r>
            <a:r>
              <a:rPr lang="en-US" altLang="en-US" sz="1200">
                <a:latin typeface="Courier New" charset="0"/>
              </a:rPr>
              <a:t> type="string"&gt;&lt;/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fullViewableName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directoryCategory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</a:t>
            </a:r>
          </a:p>
          <a:p>
            <a:r>
              <a:rPr lang="en-US" altLang="en-US" sz="1200">
                <a:latin typeface="Courier New" charset="0"/>
              </a:rPr>
              <a:t>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relatedInformationPresent</a:t>
            </a:r>
            <a:r>
              <a:rPr lang="en-US" altLang="en-US" sz="1200">
                <a:latin typeface="Courier New" charset="0"/>
              </a:rPr>
              <a:t> type="boolean"&gt;true&lt;/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relatedInformationPresent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</a:t>
            </a:r>
          </a:p>
          <a:p>
            <a:r>
              <a:rPr lang="en-US" altLang="en-US" sz="1200">
                <a:latin typeface="Courier New" charset="0"/>
              </a:rPr>
              <a:t>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directoryTitle</a:t>
            </a:r>
            <a:r>
              <a:rPr lang="en-US" altLang="en-US" sz="1200">
                <a:latin typeface="Courier New" charset="0"/>
              </a:rPr>
              <a:t> type="string"&gt;&lt;/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directoryTitle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</a:t>
            </a:r>
          </a:p>
          <a:p>
            <a:r>
              <a:rPr lang="en-US" altLang="en-US" sz="1200">
                <a:latin typeface="Courier New" charset="0"/>
              </a:rPr>
              <a:t>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summary</a:t>
            </a:r>
            <a:r>
              <a:rPr lang="en-US" altLang="en-US" sz="1200">
                <a:latin typeface="Courier New" charset="0"/>
              </a:rPr>
              <a:t> type="string"&gt;&lt;/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summary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</a:t>
            </a:r>
          </a:p>
          <a:p>
            <a:r>
              <a:rPr lang="en-US" altLang="en-US" sz="1200">
                <a:latin typeface="Courier New" charset="0"/>
              </a:rPr>
              <a:t>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URL</a:t>
            </a:r>
            <a:r>
              <a:rPr lang="en-US" altLang="en-US" sz="1200">
                <a:latin typeface="Courier New" charset="0"/>
              </a:rPr>
              <a:t> type="string"&gt;http://hci.stanford.edu/cs147/examples/shrdlu/&lt;/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URL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  </a:t>
            </a:r>
          </a:p>
          <a:p>
            <a:r>
              <a:rPr lang="en-US" altLang="en-US" sz="1200">
                <a:latin typeface="Courier New" charset="0"/>
              </a:rPr>
              <a:t>  &lt;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title</a:t>
            </a:r>
            <a:r>
              <a:rPr lang="en-US" altLang="en-US" sz="1200">
                <a:latin typeface="Courier New" charset="0"/>
              </a:rPr>
              <a:t> type="string"&gt;&amp;lt;b&amp;gt;SHRDLU&amp;lt;/b&amp;gt;&lt;/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title</a:t>
            </a:r>
            <a:r>
              <a:rPr lang="en-US" altLang="en-US" sz="1200">
                <a:latin typeface="Courier New" charset="0"/>
              </a:rPr>
              <a:t>&gt;</a:t>
            </a:r>
          </a:p>
          <a:p>
            <a:r>
              <a:rPr lang="en-US" altLang="en-US" sz="1200">
                <a:latin typeface="Courier New" charset="0"/>
              </a:rPr>
              <a:t>&lt;/</a:t>
            </a:r>
            <a:r>
              <a:rPr lang="en-US" altLang="en-US" sz="1200">
                <a:solidFill>
                  <a:srgbClr val="006600"/>
                </a:solidFill>
                <a:latin typeface="Courier New" charset="0"/>
              </a:rPr>
              <a:t>item</a:t>
            </a:r>
            <a:r>
              <a:rPr lang="en-US" altLang="en-US" sz="1200">
                <a:latin typeface="Courier New" charset="0"/>
              </a:rPr>
              <a:t>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Example &lt;resultElements&gt;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28600" y="2133600"/>
            <a:ext cx="891540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200">
                <a:latin typeface="Courier New" charset="0"/>
              </a:rPr>
              <a:t>&lt;item xsi:type="ns1:ResultElement"&gt;</a:t>
            </a:r>
          </a:p>
          <a:p>
            <a:r>
              <a:rPr lang="en-US" altLang="en-US" sz="1200">
                <a:latin typeface="Courier New" charset="0"/>
              </a:rPr>
              <a:t>  &lt;cachedSize xsi:type="xsd:string"&gt;12k&lt;/cachedSize&gt;</a:t>
            </a:r>
          </a:p>
          <a:p>
            <a:r>
              <a:rPr lang="en-US" altLang="en-US" sz="1200">
                <a:latin typeface="Courier New" charset="0"/>
              </a:rPr>
              <a:t>  &lt;hostName xsi:type="xsd:string"&gt;&lt;/hostName&gt;</a:t>
            </a:r>
          </a:p>
          <a:p>
            <a:r>
              <a:rPr lang="en-US" altLang="en-US" sz="1200">
                <a:latin typeface="Courier New" charset="0"/>
              </a:rPr>
              <a:t>  &lt;snippet xsi:type="xsd:string"&gt; &amp;lt;b&amp;gt;...&amp;lt;/b&amp;gt; on a simple dialog (via </a:t>
            </a:r>
          </a:p>
          <a:p>
            <a:r>
              <a:rPr lang="en-US" altLang="en-US" sz="1200">
                <a:latin typeface="Courier New" charset="0"/>
              </a:rPr>
              <a:t>       &amp;lt;b&amp;gt;teletype&amp;lt;/b&amp;gt;) with a user, about a &amp;lt;b&amp;gt;...&amp;lt;/b&amp;gt; </a:t>
            </a:r>
          </a:p>
          <a:p>
            <a:r>
              <a:rPr lang="en-US" altLang="en-US" sz="1200">
                <a:latin typeface="Courier New" charset="0"/>
              </a:rPr>
              <a:t>       http://hci.stanford.edu/&amp;lt;b&amp;gt;winograd&amp;lt;/b&amp;gt;/&amp;lt;b&amp;gt;shrdlu&amp;lt;/b&amp;gt;&amp;lt;br&amp;gt; </a:t>
            </a:r>
          </a:p>
          <a:p>
            <a:r>
              <a:rPr lang="en-US" altLang="en-US" sz="1200">
                <a:latin typeface="Courier New" charset="0"/>
              </a:rPr>
              <a:t>       . It is written in &amp;lt;b&amp;gt;MacLisp&amp;lt;/b&amp;gt;, vintage 1970, and to </a:t>
            </a:r>
          </a:p>
          <a:p>
            <a:r>
              <a:rPr lang="en-US" altLang="en-US" sz="1200">
                <a:latin typeface="Courier New" charset="0"/>
              </a:rPr>
              <a:t>       &amp;lt;b&amp;gt;...&amp;lt;/b&amp;gt;&lt;/snippet&gt;</a:t>
            </a:r>
          </a:p>
          <a:p>
            <a:r>
              <a:rPr lang="en-US" altLang="en-US" sz="1200">
                <a:latin typeface="Courier New" charset="0"/>
              </a:rPr>
              <a:t>  &lt;directoryCategory xsi:type="ns1:DirectoryCategory"&gt;</a:t>
            </a:r>
          </a:p>
          <a:p>
            <a:r>
              <a:rPr lang="en-US" altLang="en-US" sz="1200">
                <a:latin typeface="Courier New" charset="0"/>
              </a:rPr>
              <a:t>    &lt;specialEncoding xsi:type="xsd:string"&gt;&lt;/specialEncoding&gt;</a:t>
            </a:r>
          </a:p>
          <a:p>
            <a:r>
              <a:rPr lang="en-US" altLang="en-US" sz="1200">
                <a:latin typeface="Courier New" charset="0"/>
              </a:rPr>
              <a:t>    &lt;fullViewableName xsi:type="xsd:string"&gt;&lt;/fullViewableName&gt;</a:t>
            </a:r>
          </a:p>
          <a:p>
            <a:r>
              <a:rPr lang="en-US" altLang="en-US" sz="1200">
                <a:latin typeface="Courier New" charset="0"/>
              </a:rPr>
              <a:t>  &lt;/directoryCategory&gt;</a:t>
            </a:r>
          </a:p>
          <a:p>
            <a:r>
              <a:rPr lang="en-US" altLang="en-US" sz="1200">
                <a:latin typeface="Courier New" charset="0"/>
              </a:rPr>
              <a:t>  &lt;relatedInformationPresent xsi:type="xsd:boolean"&gt;true&lt;/relatedInformationPresent&gt;</a:t>
            </a:r>
          </a:p>
          <a:p>
            <a:r>
              <a:rPr lang="en-US" altLang="en-US" sz="1200">
                <a:latin typeface="Courier New" charset="0"/>
              </a:rPr>
              <a:t>  &lt;directoryTitle xsi:type="xsd:string"&gt;&lt;/directoryTitle&gt;</a:t>
            </a:r>
          </a:p>
          <a:p>
            <a:r>
              <a:rPr lang="en-US" altLang="en-US" sz="1200">
                <a:latin typeface="Courier New" charset="0"/>
              </a:rPr>
              <a:t>  &lt;summary xsi:type="xsd:string"&gt;&lt;/summary&gt;</a:t>
            </a:r>
          </a:p>
          <a:p>
            <a:r>
              <a:rPr lang="en-US" altLang="en-US" sz="1200">
                <a:latin typeface="Courier New" charset="0"/>
              </a:rPr>
              <a:t>  &lt;URL xsi:type="xsd:string"&gt;http://hci.stanford.edu/cs147/examples/shrdlu/&lt;/URL&gt;</a:t>
            </a:r>
          </a:p>
          <a:p>
            <a:r>
              <a:rPr lang="en-US" altLang="en-US" sz="1200">
                <a:latin typeface="Courier New" charset="0"/>
              </a:rPr>
              <a:t>  &lt;title xsi:type="xsd:string"&gt;&amp;lt;b&amp;gt;SHRDLU&amp;lt;/b&amp;gt;&lt;/title&gt;</a:t>
            </a:r>
          </a:p>
          <a:p>
            <a:r>
              <a:rPr lang="en-US" altLang="en-US" sz="1200">
                <a:latin typeface="Courier New" charset="0"/>
              </a:rPr>
              <a:t>&lt;/item&gt;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Web Service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7213"/>
            <a:ext cx="7769225" cy="41148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Self-contained, modular apps: 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Described, published, located and invoked over a network, generally the Web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Likely the next architecture for internet based business computing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2362200" y="0"/>
            <a:ext cx="67818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850" dirty="0">
                <a:latin typeface="Arial" charset="0"/>
              </a:rPr>
              <a:t>          &lt;item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="ns1:ResultElement"&gt;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</a:t>
            </a:r>
            <a:r>
              <a:rPr lang="en-US" sz="850" dirty="0" err="1">
                <a:latin typeface="Arial" charset="0"/>
              </a:rPr>
              <a:t>cachedSize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"&gt;12k&lt;/</a:t>
            </a:r>
            <a:r>
              <a:rPr lang="en-US" sz="850" dirty="0" err="1">
                <a:latin typeface="Arial" charset="0"/>
              </a:rPr>
              <a:t>cachedSize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</a:t>
            </a:r>
            <a:r>
              <a:rPr lang="en-US" sz="850" dirty="0" err="1">
                <a:latin typeface="Arial" charset="0"/>
              </a:rPr>
              <a:t>hostName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"&gt;&lt;/</a:t>
            </a:r>
            <a:r>
              <a:rPr lang="en-US" sz="850" dirty="0" err="1">
                <a:latin typeface="Arial" charset="0"/>
              </a:rPr>
              <a:t>hostName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&lt;snippet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 &amp;</a:t>
            </a:r>
            <a:r>
              <a:rPr lang="en-US" sz="850" dirty="0" err="1">
                <a:latin typeface="Arial" charset="0"/>
              </a:rPr>
              <a:t>lt;b&amp;gt</a:t>
            </a:r>
            <a:r>
              <a:rPr lang="en-US" sz="850" dirty="0">
                <a:latin typeface="Arial" charset="0"/>
              </a:rPr>
              <a:t>;...&amp;</a:t>
            </a:r>
            <a:r>
              <a:rPr lang="en-US" sz="850" dirty="0" err="1">
                <a:latin typeface="Arial" charset="0"/>
              </a:rPr>
              <a:t>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 on a simple dialog (via &amp;</a:t>
            </a:r>
            <a:r>
              <a:rPr lang="en-US" sz="850" dirty="0" err="1">
                <a:latin typeface="Arial" charset="0"/>
              </a:rPr>
              <a:t>lt;b&amp;gt;teletype&amp;lt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;) with a user, 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    about a &amp;</a:t>
            </a:r>
            <a:r>
              <a:rPr lang="en-US" sz="850" dirty="0" err="1">
                <a:latin typeface="Arial" charset="0"/>
              </a:rPr>
              <a:t>lt;b&amp;gt</a:t>
            </a:r>
            <a:r>
              <a:rPr lang="en-US" sz="850" dirty="0">
                <a:latin typeface="Arial" charset="0"/>
              </a:rPr>
              <a:t>;...&amp;</a:t>
            </a:r>
            <a:r>
              <a:rPr lang="en-US" sz="850" dirty="0" err="1">
                <a:latin typeface="Arial" charset="0"/>
              </a:rPr>
              <a:t>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 http://hci.stanford.edu/&amp;lt;b&amp;gt;winograd&amp;lt;/b&amp;gt;/&amp;lt;b&amp;gt;shrdlu&amp;lt;/b&amp;gt;&amp;lt;br&amp;gt; . It 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    is written in &amp;</a:t>
            </a:r>
            <a:r>
              <a:rPr lang="en-US" sz="850" dirty="0" err="1">
                <a:latin typeface="Arial" charset="0"/>
              </a:rPr>
              <a:t>lt;b&amp;gt;MacLisp&amp;lt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;, vintage 1970, and to &amp;</a:t>
            </a:r>
            <a:r>
              <a:rPr lang="en-US" sz="850" dirty="0" err="1">
                <a:latin typeface="Arial" charset="0"/>
              </a:rPr>
              <a:t>lt;b&amp;gt</a:t>
            </a:r>
            <a:r>
              <a:rPr lang="en-US" sz="850" dirty="0">
                <a:latin typeface="Arial" charset="0"/>
              </a:rPr>
              <a:t>;...&amp;</a:t>
            </a:r>
            <a:r>
              <a:rPr lang="en-US" sz="850" dirty="0" err="1">
                <a:latin typeface="Arial" charset="0"/>
              </a:rPr>
              <a:t>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;&lt;/snippet&gt;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</a:t>
            </a:r>
            <a:r>
              <a:rPr lang="en-US" sz="850" dirty="0" err="1">
                <a:latin typeface="Arial" charset="0"/>
              </a:rPr>
              <a:t>directoryCategory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="ns1:DirectoryCategory"&gt;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  &lt;</a:t>
            </a:r>
            <a:r>
              <a:rPr lang="en-US" sz="850" dirty="0" err="1">
                <a:latin typeface="Arial" charset="0"/>
              </a:rPr>
              <a:t>specialEncoding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"&gt;&lt;/</a:t>
            </a:r>
            <a:r>
              <a:rPr lang="en-US" sz="850" dirty="0" err="1">
                <a:latin typeface="Arial" charset="0"/>
              </a:rPr>
              <a:t>specialEncoding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  &lt;</a:t>
            </a:r>
            <a:r>
              <a:rPr lang="en-US" sz="850" dirty="0" err="1">
                <a:latin typeface="Arial" charset="0"/>
              </a:rPr>
              <a:t>fullViewableName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"&gt;&lt;/</a:t>
            </a:r>
            <a:r>
              <a:rPr lang="en-US" sz="850" dirty="0" err="1">
                <a:latin typeface="Arial" charset="0"/>
              </a:rPr>
              <a:t>fullViewableName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&lt;/</a:t>
            </a:r>
            <a:r>
              <a:rPr lang="en-US" sz="850" dirty="0" err="1">
                <a:latin typeface="Arial" charset="0"/>
              </a:rPr>
              <a:t>directoryCategory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</a:t>
            </a:r>
            <a:r>
              <a:rPr lang="en-US" sz="850" dirty="0" err="1">
                <a:latin typeface="Arial" charset="0"/>
              </a:rPr>
              <a:t>relatedInformationPresent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xsd:boolean</a:t>
            </a:r>
            <a:r>
              <a:rPr lang="en-US" sz="850" dirty="0">
                <a:latin typeface="Arial" charset="0"/>
              </a:rPr>
              <a:t>"&gt;true&lt;/</a:t>
            </a:r>
            <a:r>
              <a:rPr lang="en-US" sz="850" dirty="0" err="1">
                <a:latin typeface="Arial" charset="0"/>
              </a:rPr>
              <a:t>relatedInformationPresent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</a:t>
            </a:r>
            <a:r>
              <a:rPr lang="en-US" sz="850" dirty="0" err="1">
                <a:latin typeface="Arial" charset="0"/>
              </a:rPr>
              <a:t>directoryTitle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"&gt;&lt;/</a:t>
            </a:r>
            <a:r>
              <a:rPr lang="en-US" sz="850" dirty="0" err="1">
                <a:latin typeface="Arial" charset="0"/>
              </a:rPr>
              <a:t>directoryTitle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&lt;summary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"&gt;&lt;/summary&gt;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&lt;URL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"&gt;http://hci.stanford.edu/cs147/examples/shrdlu/&lt;/URL&gt;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&lt;title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"&gt;&amp;</a:t>
            </a:r>
            <a:r>
              <a:rPr lang="en-US" sz="850" dirty="0" err="1">
                <a:latin typeface="Arial" charset="0"/>
              </a:rPr>
              <a:t>lt;b&amp;gt;SHRDLU&amp;lt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;&lt;/title&gt;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&lt;/item&gt;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&lt;item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="ns1:ResultElement"&gt;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</a:t>
            </a:r>
            <a:r>
              <a:rPr lang="en-US" sz="850" dirty="0" err="1">
                <a:latin typeface="Arial" charset="0"/>
              </a:rPr>
              <a:t>cachedSize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"&gt;12k&lt;/</a:t>
            </a:r>
            <a:r>
              <a:rPr lang="en-US" sz="850" dirty="0" err="1">
                <a:latin typeface="Arial" charset="0"/>
              </a:rPr>
              <a:t>cachedSize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</a:t>
            </a:r>
            <a:r>
              <a:rPr lang="en-US" sz="850" dirty="0" err="1">
                <a:latin typeface="Arial" charset="0"/>
              </a:rPr>
              <a:t>hostName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"&gt;&lt;/</a:t>
            </a:r>
            <a:r>
              <a:rPr lang="en-US" sz="850" dirty="0" err="1">
                <a:latin typeface="Arial" charset="0"/>
              </a:rPr>
              <a:t>hostName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&lt;snippet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 &amp;</a:t>
            </a:r>
            <a:r>
              <a:rPr lang="en-US" sz="850" dirty="0" err="1">
                <a:latin typeface="Arial" charset="0"/>
              </a:rPr>
              <a:t>lt;b&amp;gt</a:t>
            </a:r>
            <a:r>
              <a:rPr lang="en-US" sz="850" dirty="0">
                <a:latin typeface="Arial" charset="0"/>
              </a:rPr>
              <a:t>;...&amp;</a:t>
            </a:r>
            <a:r>
              <a:rPr lang="en-US" sz="850" dirty="0" err="1">
                <a:latin typeface="Arial" charset="0"/>
              </a:rPr>
              <a:t>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 on a simple dialog (via &amp;</a:t>
            </a:r>
            <a:r>
              <a:rPr lang="en-US" sz="850" dirty="0" err="1">
                <a:latin typeface="Arial" charset="0"/>
              </a:rPr>
              <a:t>lt;b&amp;gt;teletype&amp;lt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;) with a user, 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 about a &amp;</a:t>
            </a:r>
            <a:r>
              <a:rPr lang="en-US" sz="850" dirty="0" err="1">
                <a:latin typeface="Arial" charset="0"/>
              </a:rPr>
              <a:t>lt;b&amp;gt</a:t>
            </a:r>
            <a:r>
              <a:rPr lang="en-US" sz="850" dirty="0">
                <a:latin typeface="Arial" charset="0"/>
              </a:rPr>
              <a:t>;...&amp;</a:t>
            </a:r>
            <a:r>
              <a:rPr lang="en-US" sz="850" dirty="0" err="1">
                <a:latin typeface="Arial" charset="0"/>
              </a:rPr>
              <a:t>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 http://hci.stanford.edu/&amp;lt;b&amp;gt;winograd&amp;lt;/b&amp;gt;/&amp;lt;b&amp;gt;shrdlu&amp;lt;/b&amp;gt;/code&amp;lt;br&amp;gt; 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 . It is written in &amp;</a:t>
            </a:r>
            <a:r>
              <a:rPr lang="en-US" sz="850" dirty="0" err="1">
                <a:latin typeface="Arial" charset="0"/>
              </a:rPr>
              <a:t>lt;b&amp;gt;MacLisp&amp;lt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;, vintage 1970, and to &amp;</a:t>
            </a:r>
            <a:r>
              <a:rPr lang="en-US" sz="850" dirty="0" err="1">
                <a:latin typeface="Arial" charset="0"/>
              </a:rPr>
              <a:t>lt;b&amp;gt</a:t>
            </a:r>
            <a:r>
              <a:rPr lang="en-US" sz="850" dirty="0">
                <a:latin typeface="Arial" charset="0"/>
              </a:rPr>
              <a:t>;...&amp;</a:t>
            </a:r>
            <a:r>
              <a:rPr lang="en-US" sz="850" dirty="0" err="1">
                <a:latin typeface="Arial" charset="0"/>
              </a:rPr>
              <a:t>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;&lt;/snippet&gt;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</a:t>
            </a:r>
            <a:r>
              <a:rPr lang="en-US" sz="850" dirty="0" err="1">
                <a:latin typeface="Arial" charset="0"/>
              </a:rPr>
              <a:t>directoryCategory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="ns1:DirectoryCategory"&gt;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  &lt;</a:t>
            </a:r>
            <a:r>
              <a:rPr lang="en-US" sz="850" dirty="0" err="1">
                <a:latin typeface="Arial" charset="0"/>
              </a:rPr>
              <a:t>specialEncoding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"&gt;&lt;/</a:t>
            </a:r>
            <a:r>
              <a:rPr lang="en-US" sz="850" dirty="0" err="1">
                <a:latin typeface="Arial" charset="0"/>
              </a:rPr>
              <a:t>specialEncoding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  &lt;</a:t>
            </a:r>
            <a:r>
              <a:rPr lang="en-US" sz="850" dirty="0" err="1">
                <a:latin typeface="Arial" charset="0"/>
              </a:rPr>
              <a:t>fullViewableName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"&gt;&lt;/</a:t>
            </a:r>
            <a:r>
              <a:rPr lang="en-US" sz="850" dirty="0" err="1">
                <a:latin typeface="Arial" charset="0"/>
              </a:rPr>
              <a:t>fullViewableName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&lt;/</a:t>
            </a:r>
            <a:r>
              <a:rPr lang="en-US" sz="850" dirty="0" err="1">
                <a:latin typeface="Arial" charset="0"/>
              </a:rPr>
              <a:t>directoryCategory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</a:t>
            </a:r>
            <a:r>
              <a:rPr lang="en-US" sz="850" dirty="0" err="1">
                <a:latin typeface="Arial" charset="0"/>
              </a:rPr>
              <a:t>relatedInformationPresent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xsd:boolean</a:t>
            </a:r>
            <a:r>
              <a:rPr lang="en-US" sz="850" dirty="0">
                <a:latin typeface="Arial" charset="0"/>
              </a:rPr>
              <a:t>"&gt;true&lt;/</a:t>
            </a:r>
            <a:r>
              <a:rPr lang="en-US" sz="850" dirty="0" err="1">
                <a:latin typeface="Arial" charset="0"/>
              </a:rPr>
              <a:t>relatedInformationPresent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</a:t>
            </a:r>
            <a:r>
              <a:rPr lang="en-US" sz="850" dirty="0" err="1">
                <a:latin typeface="Arial" charset="0"/>
              </a:rPr>
              <a:t>directoryTitle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"&gt;&lt;/</a:t>
            </a:r>
            <a:r>
              <a:rPr lang="en-US" sz="850" dirty="0" err="1">
                <a:latin typeface="Arial" charset="0"/>
              </a:rPr>
              <a:t>directoryTitle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&lt;summary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"&gt;&lt;/summary&gt;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&lt;URL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"&gt;http://hci.stanford.edu/winograd/shrdlu&lt;/URL&gt;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&lt;title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"&gt;&amp;</a:t>
            </a:r>
            <a:r>
              <a:rPr lang="en-US" sz="850" dirty="0" err="1">
                <a:latin typeface="Arial" charset="0"/>
              </a:rPr>
              <a:t>lt;b&amp;gt;SHRDLU&amp;lt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;&lt;/title&gt;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&lt;/item&gt;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&lt;item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="ns1:ResultElement"&gt;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</a:t>
            </a:r>
            <a:r>
              <a:rPr lang="en-US" sz="850" dirty="0" err="1">
                <a:latin typeface="Arial" charset="0"/>
              </a:rPr>
              <a:t>cachedSize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"&gt;32k&lt;/</a:t>
            </a:r>
            <a:r>
              <a:rPr lang="en-US" sz="850" dirty="0" err="1">
                <a:latin typeface="Arial" charset="0"/>
              </a:rPr>
              <a:t>cachedSize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</a:t>
            </a:r>
            <a:r>
              <a:rPr lang="en-US" sz="850" dirty="0" err="1">
                <a:latin typeface="Arial" charset="0"/>
              </a:rPr>
              <a:t>hostName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"&gt;&lt;/</a:t>
            </a:r>
            <a:r>
              <a:rPr lang="en-US" sz="850" dirty="0" err="1">
                <a:latin typeface="Arial" charset="0"/>
              </a:rPr>
              <a:t>hostName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&lt;snippet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 &amp;</a:t>
            </a:r>
            <a:r>
              <a:rPr lang="en-US" sz="850" dirty="0" err="1">
                <a:latin typeface="Arial" charset="0"/>
              </a:rPr>
              <a:t>lt;b&amp;gt</a:t>
            </a:r>
            <a:r>
              <a:rPr lang="en-US" sz="850" dirty="0">
                <a:latin typeface="Arial" charset="0"/>
              </a:rPr>
              <a:t>;...&amp;</a:t>
            </a:r>
            <a:r>
              <a:rPr lang="en-US" sz="850" dirty="0" err="1">
                <a:latin typeface="Arial" charset="0"/>
              </a:rPr>
              <a:t>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 man and woman through &amp;</a:t>
            </a:r>
            <a:r>
              <a:rPr lang="en-US" sz="850" dirty="0" err="1">
                <a:latin typeface="Arial" charset="0"/>
              </a:rPr>
              <a:t>lt;b&amp;gt;teletype&amp;lt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 and has to 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  &amp;</a:t>
            </a:r>
            <a:r>
              <a:rPr lang="en-US" sz="850" dirty="0" err="1">
                <a:latin typeface="Arial" charset="0"/>
              </a:rPr>
              <a:t>lt;b&amp;gt</a:t>
            </a:r>
            <a:r>
              <a:rPr lang="en-US" sz="850" dirty="0">
                <a:latin typeface="Arial" charset="0"/>
              </a:rPr>
              <a:t>;...&amp;</a:t>
            </a:r>
            <a:r>
              <a:rPr lang="en-US" sz="850" dirty="0" err="1">
                <a:latin typeface="Arial" charset="0"/>
              </a:rPr>
              <a:t>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 human diseases) 1970* Terry &amp;</a:t>
            </a:r>
            <a:r>
              <a:rPr lang="en-US" sz="850" dirty="0" err="1">
                <a:latin typeface="Arial" charset="0"/>
              </a:rPr>
              <a:t>lt;b&amp;gt;Winograd&amp;apos;s&amp;lt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 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  &amp;</a:t>
            </a:r>
            <a:r>
              <a:rPr lang="en-US" sz="850" dirty="0" err="1">
                <a:latin typeface="Arial" charset="0"/>
              </a:rPr>
              <a:t>lt;b&amp;gt;SHRDLU&amp;lt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;&amp;</a:t>
            </a:r>
            <a:r>
              <a:rPr lang="en-US" sz="850" dirty="0" err="1">
                <a:latin typeface="Arial" charset="0"/>
              </a:rPr>
              <a:t>lt;br&amp;gt</a:t>
            </a:r>
            <a:r>
              <a:rPr lang="en-US" sz="850" dirty="0">
                <a:latin typeface="Arial" charset="0"/>
              </a:rPr>
              <a:t>; (Natural Language Processing &amp;</a:t>
            </a:r>
            <a:r>
              <a:rPr lang="en-US" sz="850" dirty="0" err="1">
                <a:latin typeface="Arial" charset="0"/>
              </a:rPr>
              <a:t>lt;b&amp;gt</a:t>
            </a:r>
            <a:r>
              <a:rPr lang="en-US" sz="850" dirty="0">
                <a:latin typeface="Arial" charset="0"/>
              </a:rPr>
              <a:t>;...&amp;</a:t>
            </a:r>
            <a:r>
              <a:rPr lang="en-US" sz="850" dirty="0" err="1">
                <a:latin typeface="Arial" charset="0"/>
              </a:rPr>
              <a:t>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 Lisp Machine Lisp, 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  &amp;</a:t>
            </a:r>
            <a:r>
              <a:rPr lang="en-US" sz="850" dirty="0" err="1">
                <a:latin typeface="Arial" charset="0"/>
              </a:rPr>
              <a:t>lt;b&amp;gt;MacLisp&amp;lt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;, NIL, S-1 &amp;</a:t>
            </a:r>
            <a:r>
              <a:rPr lang="en-US" sz="850" dirty="0" err="1">
                <a:latin typeface="Arial" charset="0"/>
              </a:rPr>
              <a:t>lt;b&amp;gt</a:t>
            </a:r>
            <a:r>
              <a:rPr lang="en-US" sz="850" dirty="0">
                <a:latin typeface="Arial" charset="0"/>
              </a:rPr>
              <a:t>;...&amp;</a:t>
            </a:r>
            <a:r>
              <a:rPr lang="en-US" sz="850" dirty="0" err="1">
                <a:latin typeface="Arial" charset="0"/>
              </a:rPr>
              <a:t>lt</a:t>
            </a:r>
            <a:r>
              <a:rPr lang="en-US" sz="850" dirty="0">
                <a:latin typeface="Arial" charset="0"/>
              </a:rPr>
              <a:t>;/</a:t>
            </a:r>
            <a:r>
              <a:rPr lang="en-US" sz="850" dirty="0" err="1">
                <a:latin typeface="Arial" charset="0"/>
              </a:rPr>
              <a:t>b&amp;gt</a:t>
            </a:r>
            <a:r>
              <a:rPr lang="en-US" sz="850" dirty="0">
                <a:latin typeface="Arial" charset="0"/>
              </a:rPr>
              <a:t>;&lt;/snippet&gt;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</a:t>
            </a:r>
            <a:r>
              <a:rPr lang="en-US" sz="850" dirty="0" err="1">
                <a:latin typeface="Arial" charset="0"/>
              </a:rPr>
              <a:t>directoryCategory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="ns1:DirectoryCategory"&gt;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  &lt;</a:t>
            </a:r>
            <a:r>
              <a:rPr lang="en-US" sz="850" dirty="0" err="1">
                <a:latin typeface="Arial" charset="0"/>
              </a:rPr>
              <a:t>specialEncoding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"&gt;&lt;/</a:t>
            </a:r>
            <a:r>
              <a:rPr lang="en-US" sz="850" dirty="0" err="1">
                <a:latin typeface="Arial" charset="0"/>
              </a:rPr>
              <a:t>specialEncoding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  &lt;</a:t>
            </a:r>
            <a:r>
              <a:rPr lang="en-US" sz="850" dirty="0" err="1">
                <a:latin typeface="Arial" charset="0"/>
              </a:rPr>
              <a:t>fullViewableName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"&gt;&lt;/</a:t>
            </a:r>
            <a:r>
              <a:rPr lang="en-US" sz="850" dirty="0" err="1">
                <a:latin typeface="Arial" charset="0"/>
              </a:rPr>
              <a:t>fullViewableName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&lt;/</a:t>
            </a:r>
            <a:r>
              <a:rPr lang="en-US" sz="850" dirty="0" err="1">
                <a:latin typeface="Arial" charset="0"/>
              </a:rPr>
              <a:t>directoryCategory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</a:t>
            </a:r>
            <a:r>
              <a:rPr lang="en-US" sz="850" dirty="0" err="1">
                <a:latin typeface="Arial" charset="0"/>
              </a:rPr>
              <a:t>relatedInformationPresent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xsd:boolean</a:t>
            </a:r>
            <a:r>
              <a:rPr lang="en-US" sz="850" dirty="0">
                <a:latin typeface="Arial" charset="0"/>
              </a:rPr>
              <a:t>"&gt;true&lt;/</a:t>
            </a:r>
            <a:r>
              <a:rPr lang="en-US" sz="850" dirty="0" err="1">
                <a:latin typeface="Arial" charset="0"/>
              </a:rPr>
              <a:t>relatedInformationPresent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</a:t>
            </a:r>
            <a:r>
              <a:rPr lang="en-US" sz="850" dirty="0" err="1">
                <a:latin typeface="Arial" charset="0"/>
              </a:rPr>
              <a:t>directoryTitle</a:t>
            </a:r>
            <a:r>
              <a:rPr lang="en-US" sz="850" dirty="0">
                <a:latin typeface="Arial" charset="0"/>
              </a:rPr>
              <a:t>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"&gt;&lt;/</a:t>
            </a:r>
            <a:r>
              <a:rPr lang="en-US" sz="850" dirty="0" err="1">
                <a:latin typeface="Arial" charset="0"/>
              </a:rPr>
              <a:t>directoryTitle</a:t>
            </a:r>
            <a:r>
              <a:rPr lang="en-US" sz="850" dirty="0">
                <a:latin typeface="Arial" charset="0"/>
              </a:rPr>
              <a:t>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&lt;summary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"&gt;&lt;/summary&gt;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&lt;URL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"&gt;http://www.trentu.ca/csd/newsarchives/trentu/csp/cr350/79&lt;/URL&gt;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  &lt;title </a:t>
            </a:r>
            <a:r>
              <a:rPr lang="en-US" sz="850" dirty="0" err="1">
                <a:latin typeface="Arial" charset="0"/>
              </a:rPr>
              <a:t>xsi:type</a:t>
            </a:r>
            <a:r>
              <a:rPr lang="en-US" sz="850" dirty="0">
                <a:latin typeface="Arial" charset="0"/>
              </a:rPr>
              <a:t>="</a:t>
            </a:r>
            <a:r>
              <a:rPr lang="en-US" sz="850" dirty="0" err="1">
                <a:latin typeface="Arial" charset="0"/>
              </a:rPr>
              <a:t>xsd:string</a:t>
            </a:r>
            <a:r>
              <a:rPr lang="en-US" sz="850" dirty="0">
                <a:latin typeface="Arial" charset="0"/>
              </a:rPr>
              <a:t>"&gt;&lt;/title&gt;</a:t>
            </a:r>
          </a:p>
          <a:p>
            <a:pPr>
              <a:defRPr/>
            </a:pPr>
            <a:r>
              <a:rPr lang="en-US" sz="850" dirty="0">
                <a:latin typeface="Arial" charset="0"/>
              </a:rPr>
              <a:t>          &lt;/item&gt;</a:t>
            </a:r>
            <a:endParaRPr lang="en-US" sz="850" dirty="0">
              <a:latin typeface="Courier New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>
                <a:ea typeface="ＭＳ Ｐゴシック" charset="-128"/>
              </a:rPr>
              <a:t>Result</a:t>
            </a:r>
            <a:br>
              <a:rPr lang="en-US" altLang="en-US" sz="2400" smtClean="0">
                <a:ea typeface="ＭＳ Ｐゴシック" charset="-128"/>
              </a:rPr>
            </a:br>
            <a:r>
              <a:rPr lang="en-US" altLang="en-US" sz="2400" smtClean="0">
                <a:ea typeface="ＭＳ Ｐゴシック" charset="-128"/>
              </a:rPr>
              <a:t>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Reference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7213"/>
            <a:ext cx="7921625" cy="41148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  <a:hlinkClick r:id="rId3"/>
              </a:rPr>
              <a:t>http://www.paragoncorporation.com/articledetail.aspx?articleid=13</a:t>
            </a:r>
            <a:endParaRPr lang="en-US" altLang="en-US" smtClean="0">
              <a:ea typeface="ＭＳ Ｐゴシック" charset="-128"/>
            </a:endParaRP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What is Webservice? How is it diff from CORBA, RMI, DCOM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What are drawbacks?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What makes up a Webservice?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 service, wsdl, uddi, proxy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More References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500" smtClean="0">
                <a:ea typeface="ＭＳ Ｐゴシック" charset="-128"/>
              </a:rPr>
              <a:t>Java XML Tutorial</a:t>
            </a:r>
          </a:p>
          <a:p>
            <a:pPr lvl="1" eaLnBrk="1" hangingPunct="1"/>
            <a:r>
              <a:rPr lang="en-US" altLang="en-US" sz="2100" smtClean="0">
                <a:ea typeface="ＭＳ Ｐゴシック" charset="-128"/>
                <a:hlinkClick r:id=""/>
              </a:rPr>
              <a:t>http://java.sun.com/xml/tutorial_intro.html</a:t>
            </a:r>
            <a:endParaRPr lang="en-US" altLang="en-US" sz="2100" smtClean="0">
              <a:ea typeface="ＭＳ Ｐゴシック" charset="-128"/>
            </a:endParaRPr>
          </a:p>
          <a:p>
            <a:pPr eaLnBrk="1" hangingPunct="1"/>
            <a:r>
              <a:rPr lang="en-US" altLang="en-US" sz="2500" smtClean="0">
                <a:ea typeface="ＭＳ Ｐゴシック" charset="-128"/>
              </a:rPr>
              <a:t>Apache Axis User Guide</a:t>
            </a:r>
          </a:p>
          <a:p>
            <a:pPr lvl="1" eaLnBrk="1" hangingPunct="1"/>
            <a:r>
              <a:rPr lang="en-US" altLang="en-US" sz="2100" smtClean="0">
                <a:ea typeface="ＭＳ Ｐゴシック" charset="-128"/>
                <a:hlinkClick r:id=""/>
              </a:rPr>
              <a:t>http://ws.apache.org/axis/java/user-guide.html</a:t>
            </a:r>
            <a:endParaRPr lang="en-US" altLang="en-US" sz="2100" smtClean="0">
              <a:ea typeface="ＭＳ Ｐゴシック" charset="-128"/>
            </a:endParaRPr>
          </a:p>
          <a:p>
            <a:pPr eaLnBrk="1" hangingPunct="1"/>
            <a:r>
              <a:rPr lang="en-US" altLang="en-US" sz="2500" smtClean="0">
                <a:ea typeface="ＭＳ Ｐゴシック" charset="-128"/>
              </a:rPr>
              <a:t>Google Search API</a:t>
            </a:r>
          </a:p>
          <a:p>
            <a:pPr lvl="1" eaLnBrk="1" hangingPunct="1"/>
            <a:r>
              <a:rPr lang="en-US" altLang="en-US" sz="2100" smtClean="0">
                <a:ea typeface="ＭＳ Ｐゴシック" charset="-128"/>
                <a:hlinkClick r:id=""/>
              </a:rPr>
              <a:t>http://www.google.com/apis/</a:t>
            </a:r>
            <a:endParaRPr lang="en-US" altLang="en-US" sz="2100" smtClean="0">
              <a:ea typeface="ＭＳ Ｐゴシック" charset="-128"/>
            </a:endParaRPr>
          </a:p>
          <a:p>
            <a:pPr eaLnBrk="1" hangingPunct="1"/>
            <a:r>
              <a:rPr lang="en-US" altLang="en-US" sz="2500" smtClean="0">
                <a:ea typeface="ＭＳ Ｐゴシック" charset="-128"/>
              </a:rPr>
              <a:t>Java Web Services Tutorial</a:t>
            </a:r>
          </a:p>
          <a:p>
            <a:pPr lvl="1" eaLnBrk="1" hangingPunct="1"/>
            <a:r>
              <a:rPr lang="en-US" altLang="en-US" sz="1600" smtClean="0">
                <a:ea typeface="ＭＳ Ｐゴシック" charset="-128"/>
                <a:hlinkClick r:id=""/>
              </a:rPr>
              <a:t>http://java.sun.com/webservices/docs/1.6/tutorial/doc/index.html</a:t>
            </a:r>
            <a:endParaRPr lang="en-US" altLang="en-US" sz="160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>
                <a:ea typeface="ＭＳ Ｐゴシック" charset="-128"/>
              </a:rPr>
              <a:t>Universal Description, Discovery, and Integration (UDDI)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7213"/>
            <a:ext cx="8534400" cy="48021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500" dirty="0" smtClean="0">
                <a:ea typeface="ＭＳ Ｐゴシック" charset="-128"/>
              </a:rPr>
              <a:t>Web-based distributed directory: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100" dirty="0" smtClean="0">
                <a:ea typeface="ＭＳ Ｐゴシック" charset="-128"/>
              </a:rPr>
              <a:t>Enables businesses to list themselves on the internet and discover each other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 smtClean="0">
                <a:ea typeface="ＭＳ Ｐゴシック" charset="-128"/>
              </a:rPr>
              <a:t>XML formatted information for: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100" dirty="0" smtClean="0">
                <a:ea typeface="ＭＳ Ｐゴシック" charset="-128"/>
              </a:rPr>
              <a:t>Business entity - “white pages”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>
                <a:ea typeface="ＭＳ Ｐゴシック" charset="-128"/>
              </a:rPr>
              <a:t>Address, contact, known identifiers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100" dirty="0" smtClean="0">
                <a:ea typeface="ＭＳ Ｐゴシック" charset="-128"/>
              </a:rPr>
              <a:t>Business service -  “yellow pages”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>
                <a:ea typeface="ＭＳ Ｐゴシック" charset="-128"/>
              </a:rPr>
              <a:t>Grouped by categories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100" dirty="0" smtClean="0">
                <a:ea typeface="ＭＳ Ｐゴシック" charset="-128"/>
              </a:rPr>
              <a:t>Binding Template   - “green page”: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>
                <a:ea typeface="ＭＳ Ｐゴシック" charset="-128"/>
              </a:rPr>
              <a:t>Technical information on service entry point and binding spec.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100" dirty="0" err="1" smtClean="0">
                <a:ea typeface="ＭＳ Ｐゴシック" charset="-128"/>
              </a:rPr>
              <a:t>tModels</a:t>
            </a:r>
            <a:r>
              <a:rPr lang="en-US" sz="2100" dirty="0" smtClean="0">
                <a:ea typeface="ＭＳ Ｐゴシック" charset="-128"/>
              </a:rPr>
              <a:t> - specs for services or taxonomies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100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>
                <a:ea typeface="ＭＳ Ｐゴシック" charset="-128"/>
                <a:hlinkClick r:id="rId3"/>
              </a:rPr>
              <a:t>http://en.wikipedia.org/wiki/Universal_Description_Discovery_and_Integration</a:t>
            </a:r>
            <a:endParaRPr lang="en-US" sz="1800" dirty="0" smtClean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ea typeface="ＭＳ Ｐゴシック" charset="-128"/>
              </a:rPr>
              <a:t>UDDI Dead?</a:t>
            </a:r>
            <a:endParaRPr lang="en-US" sz="1400" dirty="0" smtClean="0">
              <a:ea typeface="ＭＳ Ｐゴシック" charset="-128"/>
              <a:hlinkClick r:id="rId4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>
                <a:ea typeface="ＭＳ Ｐゴシック" charset="-128"/>
                <a:hlinkClick r:id="rId4"/>
              </a:rPr>
              <a:t>http://uddi.xml.org/</a:t>
            </a:r>
            <a:r>
              <a:rPr lang="en-US" sz="1800" dirty="0" smtClean="0">
                <a:ea typeface="ＭＳ Ｐゴシック" charset="-128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ea typeface="ＭＳ Ｐゴシック" charset="-128"/>
              </a:rPr>
              <a:t>UDDI Alive and being developed?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97825" cy="1063625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ea typeface="ＭＳ Ｐゴシック" charset="-128"/>
              </a:rPr>
              <a:t>Web Service Description Language (WSDL)</a:t>
            </a:r>
            <a:endParaRPr lang="en-US" altLang="en-US" smtClean="0">
              <a:ea typeface="ＭＳ Ｐゴシック" charset="-12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827213"/>
            <a:ext cx="7693025" cy="40401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500" smtClean="0">
                <a:ea typeface="ＭＳ Ｐゴシック" charset="-128"/>
              </a:rPr>
              <a:t>Defines a web/network service: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ea typeface="ＭＳ Ｐゴシック" charset="-128"/>
              </a:rPr>
              <a:t>XML format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ea typeface="ＭＳ Ｐゴシック" charset="-128"/>
              </a:rPr>
              <a:t>Set of end-points operating on messages containing either document-oriented or procedure-oriented information</a:t>
            </a:r>
            <a:endParaRPr lang="en-US" altLang="en-US" sz="1400" smtClean="0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500" smtClean="0">
                <a:ea typeface="ＭＳ Ｐゴシック" charset="-128"/>
              </a:rPr>
              <a:t>Key elements of a web service:</a:t>
            </a:r>
            <a:endParaRPr lang="en-US" altLang="en-US" sz="1600" smtClean="0">
              <a:ea typeface="ＭＳ Ｐゴシック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ea typeface="ＭＳ Ｐゴシック" charset="-128"/>
              </a:rPr>
              <a:t>Documentation – English description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ea typeface="ＭＳ Ｐゴシック" charset="-128"/>
              </a:rPr>
              <a:t>Types – Data type (e.g. structure)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ea typeface="ＭＳ Ｐゴシック" charset="-128"/>
              </a:rPr>
              <a:t>Message – Message format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ea typeface="ＭＳ Ｐゴシック" charset="-128"/>
              </a:rPr>
              <a:t>PortType – Abstract set of operations supported by one or more endpoints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ea typeface="ＭＳ Ｐゴシック" charset="-128"/>
              </a:rPr>
              <a:t>Binding – </a:t>
            </a:r>
            <a:r>
              <a:rPr lang="en-US" altLang="en-US" sz="1600" smtClean="0">
                <a:solidFill>
                  <a:srgbClr val="000000"/>
                </a:solidFill>
                <a:ea typeface="ＭＳ Ｐゴシック" charset="-128"/>
              </a:rPr>
              <a:t> </a:t>
            </a:r>
            <a:r>
              <a:rPr lang="en-US" altLang="en-US" sz="1600" smtClean="0">
                <a:ea typeface="ＭＳ Ｐゴシック" charset="-128"/>
              </a:rPr>
              <a:t>Concrete protocol and data format spec for a port Type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ea typeface="ＭＳ Ｐゴシック" charset="-128"/>
              </a:rPr>
              <a:t>Service – Specifies web addresses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smtClean="0">
                <a:ea typeface="ＭＳ Ｐゴシック" charset="-128"/>
              </a:rPr>
              <a:t>WSDL description may be automatically generated based on Java class definitions</a:t>
            </a:r>
            <a:endParaRPr lang="en-US" altLang="en-US" sz="180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Google Web Services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endParaRPr lang="en-US" alt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marL="342900" indent="-342900" eaLnBrk="1" hangingPunct="1"/>
            <a:r>
              <a:rPr lang="en-US" altLang="en-US" dirty="0" smtClean="0">
                <a:ea typeface="ＭＳ Ｐゴシック" charset="-128"/>
              </a:rPr>
              <a:t>Google SOAP API</a:t>
            </a:r>
            <a:br>
              <a:rPr lang="en-US" altLang="en-US" dirty="0" smtClean="0">
                <a:ea typeface="ＭＳ Ｐゴシック" charset="-128"/>
              </a:rPr>
            </a:br>
            <a:r>
              <a:rPr lang="en-US" altLang="en-US" sz="1600" dirty="0" smtClean="0">
                <a:ea typeface="ＭＳ Ｐゴシック" charset="-128"/>
              </a:rPr>
              <a:t>Note: has just been deprecated (11/1/2010).  Use New APIs</a:t>
            </a: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85344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 smtClean="0">
                <a:ea typeface="ＭＳ Ｐゴシック" charset="-128"/>
              </a:rPr>
              <a:t>Search Requests:</a:t>
            </a:r>
            <a:r>
              <a:rPr lang="en-US" altLang="en-US" sz="1500" dirty="0" smtClean="0">
                <a:ea typeface="ＭＳ Ｐゴシック" charset="-128"/>
              </a:rPr>
              <a:t> 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>
                <a:ea typeface="ＭＳ Ｐゴシック" charset="-128"/>
              </a:rPr>
              <a:t>Search requests submit a query string and a set of parameters to the Google Web APIs service and receive in return a set of search results. Search results are derived from Google's index of billions of web pages.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>
                <a:ea typeface="ＭＳ Ｐゴシック" charset="-128"/>
              </a:rPr>
              <a:t>The return type for search requests is a structured listing set.</a:t>
            </a:r>
          </a:p>
          <a:p>
            <a:pPr eaLnBrk="1" hangingPunct="1">
              <a:lnSpc>
                <a:spcPct val="80000"/>
              </a:lnSpc>
            </a:pPr>
            <a:endParaRPr lang="en-US" altLang="en-US" sz="1500" dirty="0" smtClean="0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 smtClean="0">
                <a:ea typeface="ＭＳ Ｐゴシック" charset="-128"/>
              </a:rPr>
              <a:t>Cache Requests:</a:t>
            </a:r>
            <a:endParaRPr lang="en-US" altLang="en-US" sz="1800" dirty="0" smtClean="0">
              <a:ea typeface="ＭＳ Ｐゴシック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>
                <a:ea typeface="ＭＳ Ｐゴシック" charset="-128"/>
              </a:rPr>
              <a:t>Cache requests submit a URL to the Google Web APIs service and receive in return the contents of the URL when Google's crawlers last visited the page (if available).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>
                <a:ea typeface="ＭＳ Ｐゴシック" charset="-128"/>
              </a:rPr>
              <a:t>The return type for cached pages is base64 encoded text.</a:t>
            </a:r>
            <a:endParaRPr lang="en-US" altLang="en-US" sz="1300" dirty="0" smtClean="0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500" dirty="0" smtClean="0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 smtClean="0">
                <a:ea typeface="ＭＳ Ｐゴシック" charset="-128"/>
              </a:rPr>
              <a:t>Spelling Requests:</a:t>
            </a:r>
            <a:endParaRPr lang="en-US" altLang="en-US" sz="1500" dirty="0" smtClean="0">
              <a:ea typeface="ＭＳ Ｐゴシック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>
                <a:ea typeface="ＭＳ Ｐゴシック" charset="-128"/>
              </a:rPr>
              <a:t>Spelling requests submit a query to the Google Web APIs service and receive in return a suggested spell correction for the query (if available). Spell corrections mimic the same behavior as found on Google's Web site.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>
                <a:ea typeface="ＭＳ Ｐゴシック" charset="-128"/>
              </a:rPr>
              <a:t>Spelling requests are subject to the same query string limitations as any other search request. (The input string is limited to 2048 bytes and 10 individual words.)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>
                <a:ea typeface="ＭＳ Ｐゴシック" charset="-128"/>
              </a:rPr>
              <a:t>The return type for spelling requests is a text string.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600" dirty="0" smtClean="0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 smtClean="0">
                <a:solidFill>
                  <a:srgbClr val="FF0000"/>
                </a:solidFill>
                <a:ea typeface="ＭＳ Ｐゴシック" charset="-128"/>
              </a:rPr>
              <a:t>New APIs: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>
                <a:solidFill>
                  <a:srgbClr val="FF0000"/>
                </a:solidFill>
                <a:ea typeface="ＭＳ Ｐゴシック" charset="-128"/>
                <a:hlinkClick r:id="rId3"/>
              </a:rPr>
              <a:t>http://code.google.com/more/</a:t>
            </a:r>
            <a:r>
              <a:rPr lang="en-US" altLang="en-US" sz="1600" dirty="0" smtClean="0">
                <a:solidFill>
                  <a:srgbClr val="FF0000"/>
                </a:solidFill>
                <a:ea typeface="ＭＳ Ｐゴシック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ea typeface="ＭＳ Ｐゴシック" charset="-128"/>
              </a:rPr>
              <a:t>Web Service Description</a:t>
            </a:r>
            <a:br>
              <a:rPr lang="en-US" altLang="en-US" sz="2800" smtClean="0">
                <a:ea typeface="ＭＳ Ｐゴシック" charset="-128"/>
              </a:rPr>
            </a:br>
            <a:r>
              <a:rPr lang="en-US" altLang="en-US" sz="2800" smtClean="0">
                <a:ea typeface="ＭＳ Ｐゴシック" charset="-128"/>
              </a:rPr>
              <a:t>Language (WSDL)</a:t>
            </a:r>
            <a:endParaRPr lang="en-US" altLang="en-US" smtClean="0">
              <a:ea typeface="ＭＳ Ｐゴシック" charset="-12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Key elements of a web service</a:t>
            </a:r>
            <a:endParaRPr lang="en-US" altLang="en-US" sz="1800" smtClean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Documentation – English description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Types – Data type (e.g. structure)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Message – Message format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PortType – Abstract set of operations supported by one or more endpoints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Binding – </a:t>
            </a:r>
            <a:r>
              <a:rPr lang="en-US" altLang="en-US" sz="1300" smtClean="0">
                <a:solidFill>
                  <a:srgbClr val="000000"/>
                </a:solidFill>
                <a:ea typeface="ＭＳ Ｐゴシック" charset="-128"/>
              </a:rPr>
              <a:t> </a:t>
            </a:r>
            <a:r>
              <a:rPr lang="en-US" altLang="en-US" sz="1600" smtClean="0">
                <a:ea typeface="ＭＳ Ｐゴシック" charset="-128"/>
              </a:rPr>
              <a:t>Concrete protocol and data format spec for a port Type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Service – Specifies web addresses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WSDL description may be automatically generated based on Java class definitions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400" smtClean="0">
                <a:solidFill>
                  <a:srgbClr val="FF0000"/>
                </a:solidFill>
                <a:ea typeface="ＭＳ Ｐゴシック" charset="-128"/>
                <a:hlinkClick r:id="rId3"/>
              </a:rPr>
              <a:t>http://jmvidal.cse.sc.edu/talks/wsdl/googleex.html</a:t>
            </a:r>
            <a:r>
              <a:rPr lang="en-US" altLang="en-US" sz="1400" smtClean="0">
                <a:solidFill>
                  <a:srgbClr val="FF0000"/>
                </a:solidFill>
                <a:ea typeface="ＭＳ Ｐゴシック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6347</TotalTime>
  <Words>4792</Words>
  <Application>Microsoft Office PowerPoint</Application>
  <PresentationFormat>On-screen Show (4:3)</PresentationFormat>
  <Paragraphs>787</Paragraphs>
  <Slides>42</Slides>
  <Notes>42</Notes>
  <HiddenSlides>6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Flow</vt:lpstr>
      <vt:lpstr>Web Services II</vt:lpstr>
      <vt:lpstr>Agenda</vt:lpstr>
      <vt:lpstr>What is a Web Service?</vt:lpstr>
      <vt:lpstr>Web Service</vt:lpstr>
      <vt:lpstr>Universal Description, Discovery, and Integration (UDDI)</vt:lpstr>
      <vt:lpstr>Web Service Description Language (WSDL)</vt:lpstr>
      <vt:lpstr>Google Web Services</vt:lpstr>
      <vt:lpstr>Google SOAP API Note: has just been deprecated (11/1/2010).  Use New APIs</vt:lpstr>
      <vt:lpstr>Web Service Description Language (WSDL)</vt:lpstr>
      <vt:lpstr>Google WSDL</vt:lpstr>
      <vt:lpstr>Types</vt:lpstr>
      <vt:lpstr>Messages</vt:lpstr>
      <vt:lpstr>Port</vt:lpstr>
      <vt:lpstr>Bindings</vt:lpstr>
      <vt:lpstr>Service</vt:lpstr>
      <vt:lpstr>Java2WSDL &amp; WSDL2Java </vt:lpstr>
      <vt:lpstr>Using WSDL</vt:lpstr>
      <vt:lpstr>Google Web Services Example</vt:lpstr>
      <vt:lpstr>Check Parameters</vt:lpstr>
      <vt:lpstr>Exception Handling</vt:lpstr>
      <vt:lpstr>Setting up GoogleSearch</vt:lpstr>
      <vt:lpstr>Spelling Web Service</vt:lpstr>
      <vt:lpstr>Simplified Spelling Request</vt:lpstr>
      <vt:lpstr>Example Spelling Request</vt:lpstr>
      <vt:lpstr>Simplified Spelling Response</vt:lpstr>
      <vt:lpstr>Example Spelling Response</vt:lpstr>
      <vt:lpstr>Cache Web Service</vt:lpstr>
      <vt:lpstr>Simplified Cached Page Request</vt:lpstr>
      <vt:lpstr>Example Cached Page Request</vt:lpstr>
      <vt:lpstr>Simplified Cached Page Response</vt:lpstr>
      <vt:lpstr>Example Cached Page Response</vt:lpstr>
      <vt:lpstr>Base-64 Encoded Text</vt:lpstr>
      <vt:lpstr>Search Web Service</vt:lpstr>
      <vt:lpstr>Simplified Search Request</vt:lpstr>
      <vt:lpstr>Example Search Request</vt:lpstr>
      <vt:lpstr>Simplified Search Response</vt:lpstr>
      <vt:lpstr>Example Search Response</vt:lpstr>
      <vt:lpstr>Simplified &lt;resultElements&gt; example</vt:lpstr>
      <vt:lpstr>Example &lt;resultElements&gt;</vt:lpstr>
      <vt:lpstr>Result Elements</vt:lpstr>
      <vt:lpstr>Reference</vt:lpstr>
      <vt:lpstr>More 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ITIS 4166/5166 Network Based Application Development</dc:title>
  <dc:creator>Kombol, Tony</dc:creator>
  <cp:lastModifiedBy>test</cp:lastModifiedBy>
  <cp:revision>157</cp:revision>
  <cp:lastPrinted>2006-08-29T18:16:07Z</cp:lastPrinted>
  <dcterms:created xsi:type="dcterms:W3CDTF">2008-11-25T16:20:18Z</dcterms:created>
  <dcterms:modified xsi:type="dcterms:W3CDTF">2015-07-31T17:09:39Z</dcterms:modified>
</cp:coreProperties>
</file>