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3" r:id="rId1"/>
  </p:sldMasterIdLst>
  <p:notesMasterIdLst>
    <p:notesMasterId r:id="rId38"/>
  </p:notesMasterIdLst>
  <p:handoutMasterIdLst>
    <p:handoutMasterId r:id="rId39"/>
  </p:handoutMasterIdLst>
  <p:sldIdLst>
    <p:sldId id="754" r:id="rId2"/>
    <p:sldId id="757" r:id="rId3"/>
    <p:sldId id="758" r:id="rId4"/>
    <p:sldId id="760" r:id="rId5"/>
    <p:sldId id="761" r:id="rId6"/>
    <p:sldId id="765" r:id="rId7"/>
    <p:sldId id="766" r:id="rId8"/>
    <p:sldId id="768" r:id="rId9"/>
    <p:sldId id="769" r:id="rId10"/>
    <p:sldId id="770" r:id="rId11"/>
    <p:sldId id="772" r:id="rId12"/>
    <p:sldId id="773" r:id="rId13"/>
    <p:sldId id="774" r:id="rId14"/>
    <p:sldId id="854" r:id="rId15"/>
    <p:sldId id="827" r:id="rId16"/>
    <p:sldId id="835" r:id="rId17"/>
    <p:sldId id="836" r:id="rId18"/>
    <p:sldId id="837" r:id="rId19"/>
    <p:sldId id="838" r:id="rId20"/>
    <p:sldId id="856" r:id="rId21"/>
    <p:sldId id="839" r:id="rId22"/>
    <p:sldId id="840" r:id="rId23"/>
    <p:sldId id="841" r:id="rId24"/>
    <p:sldId id="842" r:id="rId25"/>
    <p:sldId id="843" r:id="rId26"/>
    <p:sldId id="844" r:id="rId27"/>
    <p:sldId id="845" r:id="rId28"/>
    <p:sldId id="846" r:id="rId29"/>
    <p:sldId id="847" r:id="rId30"/>
    <p:sldId id="848" r:id="rId31"/>
    <p:sldId id="849" r:id="rId32"/>
    <p:sldId id="850" r:id="rId33"/>
    <p:sldId id="851" r:id="rId34"/>
    <p:sldId id="855" r:id="rId35"/>
    <p:sldId id="853" r:id="rId36"/>
    <p:sldId id="852" r:id="rId37"/>
  </p:sldIdLst>
  <p:sldSz cx="9144000" cy="6858000" type="screen4x3"/>
  <p:notesSz cx="6858000" cy="9296400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71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Verdana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B1E6EAEE-04E8-4370-A3F5-DB816A452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9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2D9CF6B-1232-4E62-B9C8-B7F7D453B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07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F290DAB-46CF-4ED3-8F30-4E75922B0D5A}" type="slidenum">
              <a:rPr lang="en-US" altLang="en-US" sz="1200" b="0" smtClean="0">
                <a:latin typeface="Arial" charset="0"/>
              </a:rPr>
              <a:pPr/>
              <a:t>1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F438E50-5FA1-42A6-8B83-8767CDC1556A}" type="slidenum">
              <a:rPr lang="en-US" altLang="en-US" sz="1200" b="0" smtClean="0">
                <a:latin typeface="Arial" charset="0"/>
              </a:rPr>
              <a:pPr/>
              <a:t>10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26BB969-DE70-4294-9786-11E6734F0650}" type="slidenum">
              <a:rPr lang="en-US" altLang="en-US" sz="1200" b="0" smtClean="0">
                <a:latin typeface="Arial" charset="0"/>
              </a:rPr>
              <a:pPr/>
              <a:t>11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1B755393-EDA8-4118-B5EB-DA18353BC367}" type="slidenum">
              <a:rPr lang="en-US" altLang="en-US" sz="1200" b="0" smtClean="0">
                <a:latin typeface="Arial" charset="0"/>
              </a:rPr>
              <a:pPr/>
              <a:t>12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59B753E-5F84-4ECA-B03D-9B1500961986}" type="slidenum">
              <a:rPr lang="en-US" altLang="en-US" sz="1200" b="0" smtClean="0">
                <a:latin typeface="Arial" charset="0"/>
              </a:rPr>
              <a:pPr/>
              <a:t>13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B0419E1-0524-487A-8F00-67615512D279}" type="slidenum">
              <a:rPr lang="en-US" altLang="en-US" sz="1200" b="0" smtClean="0">
                <a:latin typeface="Arial" charset="0"/>
              </a:rPr>
              <a:pPr/>
              <a:t>15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2FF12C8-FA2A-4932-9B1B-1515D02734C2}" type="slidenum">
              <a:rPr lang="en-US" altLang="en-US" sz="1200" b="0" smtClean="0">
                <a:latin typeface="Arial" charset="0"/>
              </a:rPr>
              <a:pPr/>
              <a:t>16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4E54136-FF14-49F5-B823-3BC4C23286BB}" type="slidenum">
              <a:rPr lang="en-US" altLang="en-US" sz="1200" b="0" smtClean="0">
                <a:latin typeface="Arial" charset="0"/>
              </a:rPr>
              <a:pPr/>
              <a:t>17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0D5A522D-2ABC-4008-A361-F19A04D5EECA}" type="slidenum">
              <a:rPr lang="en-US" altLang="en-US" sz="1200" b="0" smtClean="0">
                <a:latin typeface="Arial" charset="0"/>
              </a:rPr>
              <a:pPr/>
              <a:t>18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04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B62DF73-E5FA-49B5-9B88-F16EA1FC20B5}" type="slidenum">
              <a:rPr lang="en-US" altLang="en-US" sz="1200" b="0" smtClean="0">
                <a:latin typeface="Arial" charset="0"/>
              </a:rPr>
              <a:pPr/>
              <a:t>19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B3F55CB-5B00-45CD-9E9F-070DF17BBF8B}" type="slidenum">
              <a:rPr lang="en-US" altLang="en-US" sz="1200" b="0" smtClean="0">
                <a:latin typeface="Arial" charset="0"/>
              </a:rPr>
              <a:pPr/>
              <a:t>21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24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charset="0"/>
                <a:ea typeface="ＭＳ Ｐゴシック" charset="-128"/>
              </a:rPr>
              <a:t>IIOP Internet Inter-orb Protocol ORPC Object oriented RPC</a:t>
            </a:r>
          </a:p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22EF18C-EA96-44EF-8E56-83E339A3C47C}" type="slidenum">
              <a:rPr lang="en-US" altLang="en-US" sz="1200" b="0" smtClean="0">
                <a:latin typeface="Arial" charset="0"/>
              </a:rPr>
              <a:pPr/>
              <a:t>2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7B762A3-5799-431E-BE74-797257F996F7}" type="slidenum">
              <a:rPr lang="en-US" altLang="en-US" sz="1200" b="0" smtClean="0">
                <a:latin typeface="Arial" charset="0"/>
              </a:rPr>
              <a:pPr/>
              <a:t>22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187A9EA-0AFF-4571-A5DC-CF941990357B}" type="slidenum">
              <a:rPr lang="en-US" altLang="en-US" sz="1200" b="0" smtClean="0">
                <a:latin typeface="Arial" charset="0"/>
              </a:rPr>
              <a:pPr/>
              <a:t>23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charset="0"/>
                <a:ea typeface="ＭＳ Ｐゴシック" charset="-128"/>
              </a:rPr>
              <a:t>SOAP uses application layer protocol as a transport protocol (HTTP instead of TCP/UDP) hence frowned upon. Messaging pattern used is RPC.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C9A75D0-179D-4F57-A45B-25085C9FC979}" type="slidenum">
              <a:rPr lang="en-US" altLang="en-US" sz="1200" b="0" smtClean="0">
                <a:latin typeface="Arial" charset="0"/>
              </a:rPr>
              <a:pPr/>
              <a:t>24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8200" cy="3486150"/>
          </a:xfrm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798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7316" tIns="43658" rIns="87316" bIns="43658"/>
          <a:lstStyle/>
          <a:p>
            <a:pPr eaLnBrk="1" hangingPunct="1"/>
            <a:r>
              <a:rPr lang="en-US" altLang="en-US" smtClean="0">
                <a:latin typeface="Arial" charset="0"/>
                <a:ea typeface="ＭＳ Ｐゴシック" charset="-128"/>
              </a:rPr>
              <a:t>JMS Java Messaging Service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14A4D421-ED0C-41D0-9D75-87A421DF4EB3}" type="slidenum">
              <a:rPr lang="en-US" altLang="en-US" sz="1200" b="0" smtClean="0">
                <a:latin typeface="Arial" charset="0"/>
              </a:rPr>
              <a:pPr/>
              <a:t>25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65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2359968-FA3C-44A8-8CB3-FB4199A36D41}" type="slidenum">
              <a:rPr lang="en-US" altLang="en-US" sz="1200" b="0" smtClean="0">
                <a:latin typeface="Arial" charset="0"/>
              </a:rPr>
              <a:pPr/>
              <a:t>26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75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BF24297-21CC-4069-8A28-C31E653A919B}" type="slidenum">
              <a:rPr lang="en-US" altLang="en-US" sz="1200" b="0" smtClean="0">
                <a:latin typeface="Arial" charset="0"/>
              </a:rPr>
              <a:pPr/>
              <a:t>27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86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1AF66D98-F277-41DF-8972-D87CBFAFDF2C}" type="slidenum">
              <a:rPr lang="en-US" altLang="en-US" sz="1200" b="0" smtClean="0">
                <a:latin typeface="Arial" charset="0"/>
              </a:rPr>
              <a:pPr/>
              <a:t>28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696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360B949-078A-49D4-8939-DD78D72B2F0F}" type="slidenum">
              <a:rPr lang="en-US" altLang="en-US" sz="1200" b="0" smtClean="0">
                <a:latin typeface="Arial" charset="0"/>
              </a:rPr>
              <a:pPr/>
              <a:t>29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7581504-0CEE-4CF0-AC49-71FD6F18245F}" type="slidenum">
              <a:rPr lang="en-US" altLang="en-US" sz="1200" b="0" smtClean="0">
                <a:latin typeface="Arial" charset="0"/>
              </a:rPr>
              <a:pPr/>
              <a:t>30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16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F17662C-D51B-495F-A40E-4FE2395C7FE2}" type="slidenum">
              <a:rPr lang="en-US" altLang="en-US" sz="1200" b="0" smtClean="0">
                <a:latin typeface="Arial" charset="0"/>
              </a:rPr>
              <a:pPr/>
              <a:t>31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27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D26E93C-86BA-425F-B107-CB10B67DD323}" type="slidenum">
              <a:rPr lang="en-US" altLang="en-US" sz="1200" b="0" smtClean="0">
                <a:latin typeface="Arial" charset="0"/>
              </a:rPr>
              <a:pPr/>
              <a:t>3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2B9C0F4-CB1B-4C51-BDD4-CAFDD5E6DCB7}" type="slidenum">
              <a:rPr lang="en-US" altLang="en-US" sz="1200" b="0" smtClean="0">
                <a:latin typeface="Arial" charset="0"/>
              </a:rPr>
              <a:pPr/>
              <a:t>32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37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D1615BE-3AB5-4103-A1BE-56C1ECF8A9D1}" type="slidenum">
              <a:rPr lang="en-US" altLang="en-US" sz="1200" b="0" smtClean="0">
                <a:latin typeface="Arial" charset="0"/>
              </a:rPr>
              <a:pPr/>
              <a:t>33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7CF6737-5347-44DC-A80B-00233711B9B8}" type="slidenum">
              <a:rPr lang="en-US" altLang="en-US" sz="1200" b="0" smtClean="0">
                <a:latin typeface="Arial" charset="0"/>
              </a:rPr>
              <a:pPr/>
              <a:t>35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57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AA0CD96-EDBF-463F-8080-1DF489144CC4}" type="slidenum">
              <a:rPr lang="en-US" altLang="en-US" sz="1200" b="0" smtClean="0">
                <a:latin typeface="Arial" charset="0"/>
              </a:rPr>
              <a:pPr/>
              <a:t>36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EAF6087-0AE7-4C3C-9335-8419F4706678}" type="slidenum">
              <a:rPr lang="en-US" altLang="en-US" sz="1200" b="0" smtClean="0">
                <a:latin typeface="Arial" charset="0"/>
              </a:rPr>
              <a:pPr/>
              <a:t>4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29F0A1F-66A8-4EDF-8BC0-C061E51E4A59}" type="slidenum">
              <a:rPr lang="en-US" altLang="en-US" sz="1200" b="0" smtClean="0">
                <a:latin typeface="Arial" charset="0"/>
              </a:rPr>
              <a:pPr/>
              <a:t>5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2D5D2C5-740D-4C8C-965E-0CFF8882EC6F}" type="slidenum">
              <a:rPr lang="en-US" altLang="en-US" sz="1200" b="0" smtClean="0">
                <a:latin typeface="Arial" charset="0"/>
              </a:rPr>
              <a:pPr/>
              <a:t>6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5FD0B4A-A446-46CA-A72E-375B49C1E90E}" type="slidenum">
              <a:rPr lang="en-US" altLang="en-US" sz="1200" b="0" smtClean="0">
                <a:latin typeface="Arial" charset="0"/>
              </a:rPr>
              <a:pPr/>
              <a:t>7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A2DB0B0-BBA7-4CD7-A60E-D6540FD263C4}" type="slidenum">
              <a:rPr lang="en-US" altLang="en-US" sz="1200" b="0" smtClean="0">
                <a:latin typeface="Arial" charset="0"/>
              </a:rPr>
              <a:pPr/>
              <a:t>8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5B8695A-E5A7-4499-96C6-80B2DF4DFEE2}" type="slidenum">
              <a:rPr lang="en-US" altLang="en-US" sz="1200" b="0" smtClean="0">
                <a:latin typeface="Arial" charset="0"/>
              </a:rPr>
              <a:pPr/>
              <a:t>9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5C6DD-56FB-48A4-BCAC-8B60D53A93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EBDC4-1CA7-456C-8CE1-6B5D452F15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5595D-95A5-423D-8233-D8AF4FF5E5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C5670-F20D-4FA3-8379-3593F5364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1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897E-8763-4001-BDBD-603330318A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FA0DC-8B8E-4A2F-91D2-AED268EB07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8C8E0-A9A6-4CD9-8AF3-A62506EB15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EECB6-2A87-42A2-AA40-5F7497C8E3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BB5A5-52B2-40D8-AD64-FC48B28F78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F8A65-83CC-490D-851A-2BBDBECDC3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59374-6775-4A1F-B095-072E8E4555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CD9A9CB-4EC1-4F7B-8882-49A24E875D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23FC307-49AA-4890-8323-E43DD835F7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n.com/rssclick/2005/HEALTH/conditions/11/16/bird.flu.china/index.html?section=cnn_topstori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wmf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XML, Web Services</a:t>
            </a:r>
          </a:p>
        </p:txBody>
      </p:sp>
      <p:sp>
        <p:nvSpPr>
          <p:cNvPr id="5122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  <p:pic>
        <p:nvPicPr>
          <p:cNvPr id="5124" name="Picture 3" descr="so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76200"/>
            <a:ext cx="2998787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536700" y="461963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DHTML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7213"/>
            <a:ext cx="8150225" cy="419258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Dynamic HTML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Combination of: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(X)HTML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Client side scripting language</a:t>
            </a:r>
          </a:p>
          <a:p>
            <a:pPr lvl="2" eaLnBrk="1" hangingPunct="1"/>
            <a:r>
              <a:rPr lang="en-US" altLang="en-US" dirty="0" smtClean="0">
                <a:ea typeface="ＭＳ Ｐゴシック" charset="-128"/>
              </a:rPr>
              <a:t>(e.g., JavaScript)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Presentation definition language </a:t>
            </a:r>
          </a:p>
          <a:p>
            <a:pPr lvl="2" eaLnBrk="1" hangingPunct="1"/>
            <a:r>
              <a:rPr lang="en-US" altLang="en-US" dirty="0" smtClean="0">
                <a:ea typeface="ＭＳ Ｐゴシック" charset="-128"/>
              </a:rPr>
              <a:t>(e.g., cascading style sheets)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Document object model</a:t>
            </a: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RSS</a:t>
            </a:r>
          </a:p>
        </p:txBody>
      </p:sp>
      <p:sp>
        <p:nvSpPr>
          <p:cNvPr id="15365" name="Rectangle 4"/>
          <p:cNvSpPr>
            <a:spLocks noGrp="1" noChangeArrowheads="1"/>
          </p:cNvSpPr>
          <p:nvPr>
            <p:ph idx="1"/>
          </p:nvPr>
        </p:nvSpPr>
        <p:spPr>
          <a:xfrm>
            <a:off x="1447800" y="138737"/>
            <a:ext cx="7543800" cy="21472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Family of </a:t>
            </a:r>
            <a:r>
              <a:rPr lang="en-US" altLang="en-US" dirty="0" err="1" smtClean="0">
                <a:ea typeface="ＭＳ Ｐゴシック" charset="-128"/>
              </a:rPr>
              <a:t>Webfeeds</a:t>
            </a:r>
            <a:r>
              <a:rPr lang="en-US" altLang="en-US" dirty="0" smtClean="0">
                <a:ea typeface="ＭＳ Ｐゴシック" charset="-128"/>
              </a:rPr>
              <a:t>:</a:t>
            </a:r>
          </a:p>
          <a:p>
            <a:pPr lvl="1" eaLnBrk="1" hangingPunct="1"/>
            <a:r>
              <a:rPr lang="en-US" altLang="en-US" sz="1800" dirty="0" smtClean="0">
                <a:ea typeface="ＭＳ Ｐゴシック" charset="-128"/>
              </a:rPr>
              <a:t>Really Simple Syndication (RSS 2.0).</a:t>
            </a:r>
          </a:p>
          <a:p>
            <a:pPr lvl="1" eaLnBrk="1" hangingPunct="1"/>
            <a:r>
              <a:rPr lang="en-US" altLang="en-US" sz="1800" dirty="0" smtClean="0">
                <a:ea typeface="ＭＳ Ｐゴシック" charset="-128"/>
              </a:rPr>
              <a:t>Webmasters put content in standardized format. </a:t>
            </a:r>
          </a:p>
          <a:p>
            <a:pPr lvl="1" eaLnBrk="1" hangingPunct="1"/>
            <a:r>
              <a:rPr lang="en-US" altLang="en-US" sz="1800" dirty="0" smtClean="0">
                <a:ea typeface="ＭＳ Ｐゴシック" charset="-128"/>
              </a:rPr>
              <a:t>Programs known as feed readers or aggregators can check a list of feeds on behalf of a user and display any updated articles that they find.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152400" y="2149019"/>
            <a:ext cx="89154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encoding="ISO-8859-1"?&gt;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version="2.0"&gt;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&lt;channel&gt;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&lt;title&gt;CNN.com&lt;/title&gt;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&lt;link&gt;http://www.cnn.com/rssclick/?section=cnn_topstories&lt;/link&gt;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&lt;description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CNN.com 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delivers up-to-the-minute news and information on the latest top stories, weather, </a:t>
            </a:r>
            <a:endParaRPr lang="en-US" altLang="en-US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entertainment, politics 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and more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description&gt;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&lt;language&gt;en-us&lt;/language&gt;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&lt;copyright&gt;© 2005 Cable News Network LP, LLLP.&lt;/copyright&gt;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pubDate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&gt;Wed, 16 Nov 2005 14:24:28 EST&lt;/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pubDate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&gt;5&lt;/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title&gt;Dangerous storms take aim at Northeast&lt;/title&gt;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link&gt;http://www.cnn.com/rssclick/2005/WEATHER/11/16/severe.weather/index.html?section=cnn_topstories&lt;/link&gt;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description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Much 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of the northeastern United States is in the path of powerful thunderstorms after they spawned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dozens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of tornadoes in five states. At least two storm-related deaths are reported. Dangerous storms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threatened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high winds and heavy rain in Pennsylvania, New York and Maryland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description&gt;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pubDate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&gt;Wed, 16 Nov 2005 12:50:56 EST&lt;/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pubDate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item&gt;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title&gt;Human bird flu cases confirmed in China&lt;/title&gt;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://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www.cnn.com/rssclick/2005/HEALTH/conditions/11/16/bird.flu.china/index.html?section=cnn_topstories</a:t>
            </a:r>
            <a:endParaRPr lang="en-US" altLang="en-US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link&gt;</a:t>
            </a:r>
          </a:p>
          <a:p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&lt;/item&gt;</a:t>
            </a:r>
          </a:p>
          <a:p>
            <a:r>
              <a:rPr lang="en-US" altLang="en-US" sz="1000" dirty="0">
                <a:latin typeface="Tahoma" pitchFamily="-108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RSS Web Applications</a:t>
            </a:r>
          </a:p>
        </p:txBody>
      </p:sp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39719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57400"/>
            <a:ext cx="45402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vs. XHTML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3820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XML provides a standard general framework for “marking up” or structuring different kinds of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Markup for building new data structures: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ea typeface="ＭＳ Ｐゴシック" charset="-128"/>
              </a:rPr>
              <a:t>R</a:t>
            </a:r>
            <a:r>
              <a:rPr lang="en-US" altLang="en-US" sz="2400" dirty="0" smtClean="0">
                <a:ea typeface="ＭＳ Ｐゴシック" charset="-128"/>
              </a:rPr>
              <a:t>ather </a:t>
            </a:r>
            <a:r>
              <a:rPr lang="en-US" altLang="en-US" sz="2400" dirty="0" smtClean="0">
                <a:ea typeface="ＭＳ Ｐゴシック" charset="-128"/>
              </a:rPr>
              <a:t>than specifically for </a:t>
            </a:r>
            <a:r>
              <a:rPr lang="en-US" altLang="en-US" sz="2400" dirty="0" smtClean="0">
                <a:ea typeface="ＭＳ Ｐゴシック" charset="-128"/>
              </a:rPr>
              <a:t>presentation</a:t>
            </a:r>
          </a:p>
          <a:p>
            <a:pPr lvl="2">
              <a:lnSpc>
                <a:spcPct val="80000"/>
              </a:lnSpc>
            </a:pPr>
            <a:r>
              <a:rPr lang="en-US" altLang="en-US" sz="2100" dirty="0" smtClean="0">
                <a:ea typeface="ＭＳ Ｐゴシック" charset="-128"/>
              </a:rPr>
              <a:t>As </a:t>
            </a:r>
            <a:r>
              <a:rPr lang="en-US" altLang="en-US" sz="2100" dirty="0" smtClean="0">
                <a:ea typeface="ＭＳ Ｐゴシック" charset="-128"/>
              </a:rPr>
              <a:t>in HTML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XML allows the semantics of data to be </a:t>
            </a:r>
            <a:r>
              <a:rPr lang="en-US" altLang="en-US" sz="2400" dirty="0" smtClean="0">
                <a:ea typeface="ＭＳ Ｐゴシック" charset="-128"/>
              </a:rPr>
              <a:t>defined</a:t>
            </a:r>
          </a:p>
          <a:p>
            <a:pPr lvl="1">
              <a:lnSpc>
                <a:spcPct val="80000"/>
              </a:lnSpc>
            </a:pPr>
            <a:r>
              <a:rPr lang="en-US" altLang="en-US" sz="2200" i="1" dirty="0" smtClean="0">
                <a:ea typeface="ＭＳ Ｐゴシック" charset="-128"/>
              </a:rPr>
              <a:t>Provided </a:t>
            </a:r>
            <a:r>
              <a:rPr lang="en-US" altLang="en-US" sz="2200" i="1" dirty="0" smtClean="0">
                <a:ea typeface="ＭＳ Ｐゴシック" charset="-128"/>
              </a:rPr>
              <a:t>there is agreement</a:t>
            </a:r>
            <a:r>
              <a:rPr lang="en-US" altLang="en-US" sz="2200" dirty="0" smtClean="0">
                <a:ea typeface="ＭＳ Ｐゴシック" charset="-128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Think of XML as a protocol like TCP/IP upon which particular applications can be built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XML + HTML DTD = XHTML.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Document made up of tags, document object model and programmatic control apply to XML</a:t>
            </a:r>
            <a:endParaRPr lang="en-US" altLang="en-US" sz="1500" dirty="0" smtClean="0">
              <a:ea typeface="ＭＳ Ｐゴシック" charset="-128"/>
            </a:endParaRP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19459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ea typeface="ＭＳ Ｐゴシック" charset="-128"/>
            </a:endParaRP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What is a Web Service?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693025" cy="426561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 Web Service is simply a service available via the Web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Service can be implemented as 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Java application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C++ application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PHP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etc.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Usually, web service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implies</a:t>
            </a:r>
            <a:r>
              <a:rPr lang="en-US" altLang="en-US" smtClean="0">
                <a:ea typeface="ＭＳ Ｐゴシック" charset="-128"/>
              </a:rPr>
              <a:t> a service that can be</a:t>
            </a:r>
            <a:r>
              <a:rPr lang="en-US" altLang="en-US" i="1" smtClean="0">
                <a:solidFill>
                  <a:srgbClr val="FF0000"/>
                </a:solidFill>
                <a:ea typeface="ＭＳ Ｐゴシック" charset="-128"/>
              </a:rPr>
              <a:t> accessed programmatically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Difficulties in Using a Web Site As a Web Service</a:t>
            </a:r>
          </a:p>
        </p:txBody>
      </p:sp>
      <p:pic>
        <p:nvPicPr>
          <p:cNvPr id="21507" name="Picture 3" descr="harrypotte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8142288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76338" y="2368550"/>
            <a:ext cx="7086600" cy="4445000"/>
            <a:chOff x="528" y="1354"/>
            <a:chExt cx="4464" cy="2800"/>
          </a:xfrm>
        </p:grpSpPr>
        <p:sp>
          <p:nvSpPr>
            <p:cNvPr id="21512" name="Rectangle 5"/>
            <p:cNvSpPr>
              <a:spLocks noChangeArrowheads="1"/>
            </p:cNvSpPr>
            <p:nvPr/>
          </p:nvSpPr>
          <p:spPr bwMode="auto">
            <a:xfrm>
              <a:off x="528" y="1354"/>
              <a:ext cx="4342" cy="556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600">
                  <a:solidFill>
                    <a:schemeClr val="tx2"/>
                  </a:solidFill>
                  <a:cs typeface="Arial" charset="0"/>
                </a:rPr>
                <a:t>http://www.amazon.com/exec/obidos/tg/stores/detail/</a:t>
              </a:r>
            </a:p>
            <a:p>
              <a:r>
                <a:rPr lang="en-US" altLang="en-US" sz="1600">
                  <a:solidFill>
                    <a:schemeClr val="tx2"/>
                  </a:solidFill>
                  <a:cs typeface="Arial" charset="0"/>
                </a:rPr>
                <a:t>-/books/043935806X/reviews/</a:t>
              </a:r>
            </a:p>
            <a:p>
              <a:r>
                <a:rPr lang="en-US" altLang="en-US" sz="1600">
                  <a:solidFill>
                    <a:schemeClr val="tx2"/>
                  </a:solidFill>
                  <a:cs typeface="Arial" charset="0"/>
                </a:rPr>
                <a:t>103-8286384-9129400#043935806x4000</a:t>
              </a:r>
            </a:p>
          </p:txBody>
        </p:sp>
        <p:sp>
          <p:nvSpPr>
            <p:cNvPr id="21513" name="AutoShape 6"/>
            <p:cNvSpPr>
              <a:spLocks noChangeArrowheads="1"/>
            </p:cNvSpPr>
            <p:nvPr/>
          </p:nvSpPr>
          <p:spPr bwMode="auto">
            <a:xfrm>
              <a:off x="3744" y="2665"/>
              <a:ext cx="1248" cy="1489"/>
            </a:xfrm>
            <a:prstGeom prst="cloudCallout">
              <a:avLst>
                <a:gd name="adj1" fmla="val -58255"/>
                <a:gd name="adj2" fmla="val -101644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2400" b="0">
                  <a:solidFill>
                    <a:srgbClr val="FF5050"/>
                  </a:solidFill>
                  <a:latin typeface="Comic Sans MS" pitchFamily="-108" charset="0"/>
                  <a:cs typeface="Arial" charset="0"/>
                </a:rPr>
                <a:t>How do we find this URL?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52538" y="2886075"/>
            <a:ext cx="4038600" cy="2590800"/>
            <a:chOff x="816" y="1680"/>
            <a:chExt cx="2304" cy="1632"/>
          </a:xfrm>
        </p:grpSpPr>
        <p:sp>
          <p:nvSpPr>
            <p:cNvPr id="21510" name="Rectangle 8"/>
            <p:cNvSpPr>
              <a:spLocks noChangeArrowheads="1"/>
            </p:cNvSpPr>
            <p:nvPr/>
          </p:nvSpPr>
          <p:spPr bwMode="auto">
            <a:xfrm>
              <a:off x="2544" y="3120"/>
              <a:ext cx="576" cy="192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FF5050"/>
                  </a:solidFill>
                  <a:cs typeface="Arial" charset="0"/>
                </a:rPr>
                <a:t>17.99</a:t>
              </a:r>
            </a:p>
          </p:txBody>
        </p:sp>
        <p:sp>
          <p:nvSpPr>
            <p:cNvPr id="21511" name="AutoShape 9"/>
            <p:cNvSpPr>
              <a:spLocks noChangeArrowheads="1"/>
            </p:cNvSpPr>
            <p:nvPr/>
          </p:nvSpPr>
          <p:spPr bwMode="auto">
            <a:xfrm>
              <a:off x="816" y="1680"/>
              <a:ext cx="1632" cy="1488"/>
            </a:xfrm>
            <a:prstGeom prst="cloudCallout">
              <a:avLst>
                <a:gd name="adj1" fmla="val 45403"/>
                <a:gd name="adj2" fmla="val 52218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2400" b="0">
                  <a:solidFill>
                    <a:srgbClr val="FF5050"/>
                  </a:solidFill>
                  <a:latin typeface="Comic Sans MS" pitchFamily="-108" charset="0"/>
                  <a:cs typeface="Arial" charset="0"/>
                </a:rPr>
                <a:t>How do we find the price? Use Parsing </a:t>
              </a:r>
              <a:r>
                <a:rPr lang="en-US" altLang="en-US" sz="2400" b="0">
                  <a:solidFill>
                    <a:srgbClr val="FF5050"/>
                  </a:solidFill>
                  <a:latin typeface="Comic Sans MS" pitchFamily="-108" charset="0"/>
                  <a:cs typeface="Arial" charset="0"/>
                  <a:sym typeface="Wingdings" charset="2"/>
                </a:rPr>
                <a:t></a:t>
              </a:r>
              <a:r>
                <a:rPr lang="en-US" altLang="en-US" sz="2400" b="0">
                  <a:solidFill>
                    <a:srgbClr val="FF5050"/>
                  </a:solidFill>
                  <a:latin typeface="Comic Sans MS" pitchFamily="-108" charset="0"/>
                  <a:cs typeface="Arial" charset="0"/>
                </a:rPr>
                <a:t>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More Difficulties </a:t>
            </a:r>
            <a:br>
              <a:rPr lang="en-US" altLang="en-US" dirty="0" smtClean="0">
                <a:ea typeface="ＭＳ Ｐゴシック" charset="-128"/>
              </a:rPr>
            </a:br>
            <a:r>
              <a:rPr lang="en-US" altLang="en-US" sz="4400" dirty="0" smtClean="0">
                <a:ea typeface="ＭＳ Ｐゴシック" charset="-128"/>
              </a:rPr>
              <a:t>(Filling out a Form)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905000"/>
            <a:ext cx="64484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66404" name="AutoShape 4"/>
          <p:cNvSpPr>
            <a:spLocks noChangeArrowheads="1"/>
          </p:cNvSpPr>
          <p:nvPr/>
        </p:nvSpPr>
        <p:spPr bwMode="auto">
          <a:xfrm>
            <a:off x="5895975" y="4043363"/>
            <a:ext cx="1981200" cy="2363787"/>
          </a:xfrm>
          <a:prstGeom prst="cloudCallout">
            <a:avLst>
              <a:gd name="adj1" fmla="val -47676"/>
              <a:gd name="adj2" fmla="val -10164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2400" b="0">
                <a:solidFill>
                  <a:srgbClr val="FF5050"/>
                </a:solidFill>
                <a:latin typeface="Comic Sans MS" pitchFamily="-108" charset="0"/>
                <a:cs typeface="Arial" charset="0"/>
              </a:rPr>
              <a:t>How do we find this URL?</a:t>
            </a:r>
          </a:p>
        </p:txBody>
      </p:sp>
      <p:sp>
        <p:nvSpPr>
          <p:cNvPr id="1766405" name="AutoShape 5"/>
          <p:cNvSpPr>
            <a:spLocks noChangeArrowheads="1"/>
          </p:cNvSpPr>
          <p:nvPr/>
        </p:nvSpPr>
        <p:spPr bwMode="auto">
          <a:xfrm>
            <a:off x="790575" y="2430463"/>
            <a:ext cx="2105025" cy="2389187"/>
          </a:xfrm>
          <a:prstGeom prst="cloudCallout">
            <a:avLst>
              <a:gd name="adj1" fmla="val 63380"/>
              <a:gd name="adj2" fmla="val 44625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2400" b="0">
                <a:solidFill>
                  <a:srgbClr val="FF5050"/>
                </a:solidFill>
                <a:latin typeface="Comic Sans MS" pitchFamily="-108" charset="0"/>
                <a:cs typeface="Arial" charset="0"/>
              </a:rPr>
              <a:t>Forms span multiple pages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6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6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6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6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6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6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6404" grpId="0" animBg="1" autoUpdateAnimBg="0"/>
      <p:bldP spid="176640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Web service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313613" cy="4114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Rather than pulling data off web sites with the implicit understanding of the data format, which is subject to change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Web services can obtain data in XML and application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What Would We Like to Do?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500" dirty="0" smtClean="0">
                <a:ea typeface="ＭＳ Ｐゴシック" charset="-128"/>
              </a:rPr>
              <a:t>Call functions such as:</a:t>
            </a:r>
          </a:p>
          <a:p>
            <a:pPr lvl="1" eaLnBrk="1" hangingPunct="1"/>
            <a:r>
              <a:rPr lang="en-US" altLang="en-US" sz="2100" dirty="0" err="1" smtClean="0">
                <a:ea typeface="ＭＳ Ｐゴシック" charset="-128"/>
              </a:rPr>
              <a:t>Amazon.getPrice</a:t>
            </a:r>
            <a:r>
              <a:rPr lang="en-US" altLang="en-US" sz="2100" dirty="0" smtClean="0">
                <a:ea typeface="ＭＳ Ｐゴシック" charset="-128"/>
              </a:rPr>
              <a:t>("Harry Potter").</a:t>
            </a:r>
          </a:p>
          <a:p>
            <a:pPr lvl="1" eaLnBrk="1" hangingPunct="1"/>
            <a:r>
              <a:rPr lang="en-US" altLang="en-US" sz="2100" dirty="0" err="1" smtClean="0">
                <a:ea typeface="ＭＳ Ｐゴシック" charset="-128"/>
              </a:rPr>
              <a:t>Amazon.buyBook</a:t>
            </a:r>
            <a:r>
              <a:rPr lang="en-US" altLang="en-US" sz="2100" dirty="0" smtClean="0">
                <a:ea typeface="ＭＳ Ｐゴシック" charset="-128"/>
              </a:rPr>
              <a:t>("Harry Potter", </a:t>
            </a:r>
            <a:r>
              <a:rPr lang="en-US" altLang="en-US" sz="2100" dirty="0" err="1" smtClean="0">
                <a:ea typeface="ＭＳ Ｐゴシック" charset="-128"/>
              </a:rPr>
              <a:t>myId</a:t>
            </a:r>
            <a:r>
              <a:rPr lang="en-US" altLang="en-US" sz="2100" dirty="0" smtClean="0">
                <a:ea typeface="ＭＳ Ｐゴシック" charset="-128"/>
              </a:rPr>
              <a:t>).</a:t>
            </a:r>
          </a:p>
          <a:p>
            <a:pPr eaLnBrk="1" hangingPunct="1"/>
            <a:r>
              <a:rPr lang="en-US" altLang="en-US" sz="2500" dirty="0" smtClean="0">
                <a:ea typeface="ＭＳ Ｐゴシック" charset="-128"/>
              </a:rPr>
              <a:t>The language that our program uses shouldn't depend on the language that Amazon uses</a:t>
            </a:r>
          </a:p>
          <a:p>
            <a:pPr eaLnBrk="1" hangingPunct="1"/>
            <a:r>
              <a:rPr lang="en-US" altLang="en-US" sz="2500" dirty="0" smtClean="0">
                <a:ea typeface="ＭＳ Ｐゴシック" charset="-128"/>
              </a:rPr>
              <a:t>Use a standard underlying protocol </a:t>
            </a:r>
          </a:p>
          <a:p>
            <a:pPr lvl="1" eaLnBrk="1" hangingPunct="1"/>
            <a:r>
              <a:rPr lang="en-US" altLang="en-US" sz="2100" dirty="0" smtClean="0">
                <a:ea typeface="ＭＳ Ｐゴシック" charset="-128"/>
              </a:rPr>
              <a:t>HTTP, FTP, SNMP,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HTML</a:t>
            </a:r>
          </a:p>
        </p:txBody>
      </p:sp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954088" y="2247900"/>
            <a:ext cx="7866062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600">
                <a:latin typeface="Courier New" charset="0"/>
              </a:rPr>
              <a:t>&lt;!DOCTYPE html PUBLIC "-//W3C//DTD XHTML 1.0 Transitional//EN“&gt;</a:t>
            </a:r>
          </a:p>
          <a:p>
            <a:r>
              <a:rPr lang="en-US" altLang="en-US" sz="1600">
                <a:latin typeface="Courier New" charset="0"/>
              </a:rPr>
              <a:t>&lt;html&gt;</a:t>
            </a:r>
          </a:p>
          <a:p>
            <a:r>
              <a:rPr lang="en-US" altLang="en-US" sz="1600">
                <a:latin typeface="Courier New" charset="0"/>
              </a:rPr>
              <a:t>  &lt;head&gt;</a:t>
            </a:r>
          </a:p>
          <a:p>
            <a:r>
              <a:rPr lang="en-US" altLang="en-US" sz="1600">
                <a:latin typeface="Courier New" charset="0"/>
              </a:rPr>
              <a:t>    &lt;title&gt;Hello World!&lt;/title&gt;</a:t>
            </a:r>
          </a:p>
          <a:p>
            <a:r>
              <a:rPr lang="en-US" altLang="en-US" sz="1600">
                <a:latin typeface="Courier New" charset="0"/>
              </a:rPr>
              <a:t>  &lt;/head&gt;</a:t>
            </a:r>
          </a:p>
          <a:p>
            <a:r>
              <a:rPr lang="en-US" altLang="en-US" sz="1600">
                <a:latin typeface="Courier New" charset="0"/>
              </a:rPr>
              <a:t>  &lt;body&gt;</a:t>
            </a:r>
          </a:p>
          <a:p>
            <a:r>
              <a:rPr lang="en-US" altLang="en-US" sz="1600">
                <a:latin typeface="Courier New" charset="0"/>
              </a:rPr>
              <a:t>    &lt;h1&gt;My HTML Page&lt;/h1&gt;</a:t>
            </a:r>
          </a:p>
          <a:p>
            <a:r>
              <a:rPr lang="en-US" altLang="en-US" sz="1600">
                <a:latin typeface="Courier New" charset="0"/>
              </a:rPr>
              <a:t>    &lt;p&gt;Hello World!&lt;/p&gt;</a:t>
            </a:r>
          </a:p>
          <a:p>
            <a:r>
              <a:rPr lang="en-US" altLang="en-US" sz="1600">
                <a:latin typeface="Courier New" charset="0"/>
              </a:rPr>
              <a:t>  &lt;/body&gt;</a:t>
            </a:r>
          </a:p>
          <a:p>
            <a:r>
              <a:rPr lang="en-US" altLang="en-US" sz="1600">
                <a:latin typeface="Courier New" charset="0"/>
              </a:rPr>
              <a:t>&lt;/html&gt;</a:t>
            </a:r>
          </a:p>
          <a:p>
            <a:endParaRPr lang="en-US" altLang="en-US" sz="1600">
              <a:latin typeface="Courier New" charset="0"/>
            </a:endParaRPr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3886200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  <a:ea typeface="ＭＳ Ｐゴシック" charset="-128"/>
              </a:rPr>
              <a:t>S</a:t>
            </a:r>
            <a:r>
              <a:rPr lang="en-US" sz="2400" dirty="0">
                <a:ea typeface="ＭＳ Ｐゴシック" charset="-128"/>
              </a:rPr>
              <a:t>imple </a:t>
            </a:r>
            <a:r>
              <a:rPr lang="en-US" sz="2400" dirty="0">
                <a:solidFill>
                  <a:schemeClr val="tx2"/>
                </a:solidFill>
                <a:ea typeface="ＭＳ Ｐゴシック" charset="-128"/>
              </a:rPr>
              <a:t>O</a:t>
            </a:r>
            <a:r>
              <a:rPr lang="en-US" sz="2400" dirty="0">
                <a:ea typeface="ＭＳ Ｐゴシック" charset="-128"/>
              </a:rPr>
              <a:t>bject </a:t>
            </a:r>
            <a:r>
              <a:rPr lang="en-US" sz="2400" dirty="0">
                <a:solidFill>
                  <a:schemeClr val="tx2"/>
                </a:solidFill>
                <a:ea typeface="ＭＳ Ｐゴシック" charset="-128"/>
              </a:rPr>
              <a:t>A</a:t>
            </a:r>
            <a:r>
              <a:rPr lang="en-US" sz="2400" dirty="0">
                <a:ea typeface="ＭＳ Ｐゴシック" charset="-128"/>
              </a:rPr>
              <a:t>ccess </a:t>
            </a:r>
            <a:r>
              <a:rPr lang="en-US" sz="2400" dirty="0">
                <a:solidFill>
                  <a:schemeClr val="tx2"/>
                </a:solidFill>
                <a:ea typeface="ＭＳ Ｐゴシック" charset="-128"/>
              </a:rPr>
              <a:t>P</a:t>
            </a:r>
            <a:r>
              <a:rPr lang="en-US" sz="2400" dirty="0">
                <a:ea typeface="ＭＳ Ｐゴシック" charset="-128"/>
              </a:rPr>
              <a:t>rotocol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56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ea typeface="ＭＳ Ｐゴシック" charset="-128"/>
              </a:rPr>
              <a:t>A Solution: SOAP</a:t>
            </a:r>
            <a:endParaRPr lang="en-US" altLang="en-US" sz="3200" dirty="0" smtClean="0">
              <a:ea typeface="ＭＳ Ｐゴシック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SOAP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1600" dirty="0" smtClean="0">
                <a:ea typeface="ＭＳ Ｐゴシック" charset="-128"/>
              </a:rPr>
              <a:t>"</a:t>
            </a:r>
            <a:r>
              <a:rPr lang="en-US" sz="1600" dirty="0" smtClean="0">
                <a:solidFill>
                  <a:schemeClr val="tx2"/>
                </a:solidFill>
                <a:ea typeface="ＭＳ Ｐゴシック" charset="-128"/>
              </a:rPr>
              <a:t>S</a:t>
            </a:r>
            <a:r>
              <a:rPr lang="en-US" sz="1600" dirty="0" smtClean="0">
                <a:ea typeface="ＭＳ Ｐゴシック" charset="-128"/>
              </a:rPr>
              <a:t>imple </a:t>
            </a:r>
            <a:r>
              <a:rPr lang="en-US" sz="1600" dirty="0" smtClean="0">
                <a:solidFill>
                  <a:schemeClr val="tx2"/>
                </a:solidFill>
                <a:ea typeface="ＭＳ Ｐゴシック" charset="-128"/>
              </a:rPr>
              <a:t>O</a:t>
            </a:r>
            <a:r>
              <a:rPr lang="en-US" sz="1600" dirty="0" smtClean="0">
                <a:ea typeface="ＭＳ Ｐゴシック" charset="-128"/>
              </a:rPr>
              <a:t>bject </a:t>
            </a:r>
            <a:r>
              <a:rPr lang="en-US" sz="1600" dirty="0" smtClean="0">
                <a:solidFill>
                  <a:schemeClr val="tx2"/>
                </a:solidFill>
                <a:ea typeface="ＭＳ Ｐゴシック" charset="-128"/>
              </a:rPr>
              <a:t>A</a:t>
            </a:r>
            <a:r>
              <a:rPr lang="en-US" sz="1600" dirty="0" smtClean="0">
                <a:ea typeface="ＭＳ Ｐゴシック" charset="-128"/>
              </a:rPr>
              <a:t>ccess </a:t>
            </a:r>
            <a:r>
              <a:rPr lang="en-US" sz="1600" dirty="0" smtClean="0">
                <a:solidFill>
                  <a:schemeClr val="tx2"/>
                </a:solidFill>
                <a:ea typeface="ＭＳ Ｐゴシック" charset="-128"/>
              </a:rPr>
              <a:t>P</a:t>
            </a:r>
            <a:r>
              <a:rPr lang="en-US" sz="1600" dirty="0" smtClean="0">
                <a:ea typeface="ＭＳ Ｐゴシック" charset="-128"/>
              </a:rPr>
              <a:t>rotocol”.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000" dirty="0" smtClean="0">
                <a:ea typeface="ＭＳ Ｐゴシック" charset="-128"/>
              </a:rPr>
              <a:t>Used for "Remote Procedure Calls", similar to:</a:t>
            </a:r>
          </a:p>
          <a:p>
            <a:pPr marL="692150" lvl="1" indent="-347663" eaLnBrk="1" hangingPunct="1">
              <a:lnSpc>
                <a:spcPct val="120000"/>
              </a:lnSpc>
              <a:defRPr/>
            </a:pPr>
            <a:r>
              <a:rPr lang="en-US" sz="1900" dirty="0" smtClean="0">
                <a:ea typeface="ＭＳ Ｐゴシック" charset="-128"/>
              </a:rPr>
              <a:t>IIOP (for </a:t>
            </a:r>
            <a:r>
              <a:rPr lang="en-US" sz="1900" dirty="0" err="1" smtClean="0">
                <a:ea typeface="ＭＳ Ｐゴシック" charset="-128"/>
              </a:rPr>
              <a:t>Corba</a:t>
            </a:r>
            <a:r>
              <a:rPr lang="en-US" sz="1900" dirty="0" smtClean="0">
                <a:ea typeface="ＭＳ Ｐゴシック" charset="-128"/>
              </a:rPr>
              <a:t>), ORPC (for DCOM), RMI (for Java).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Difference:</a:t>
            </a:r>
          </a:p>
          <a:p>
            <a:pPr marL="692150" lvl="1" indent="-347663" eaLnBrk="1" hangingPunct="1">
              <a:lnSpc>
                <a:spcPct val="120000"/>
              </a:lnSpc>
              <a:defRPr/>
            </a:pPr>
            <a:r>
              <a:rPr lang="en-US" sz="1900" dirty="0" smtClean="0">
                <a:ea typeface="ＭＳ Ｐゴシック" charset="-128"/>
              </a:rPr>
              <a:t>SOAP is text-based</a:t>
            </a:r>
          </a:p>
          <a:p>
            <a:pPr marL="966470" lvl="2" indent="-347663">
              <a:lnSpc>
                <a:spcPct val="120000"/>
              </a:lnSpc>
              <a:defRPr/>
            </a:pPr>
            <a:r>
              <a:rPr lang="en-US" sz="1600" dirty="0">
                <a:ea typeface="ＭＳ Ｐゴシック" charset="-128"/>
              </a:rPr>
              <a:t>A</a:t>
            </a:r>
            <a:r>
              <a:rPr lang="en-US" sz="1600" dirty="0" smtClean="0">
                <a:ea typeface="ＭＳ Ｐゴシック" charset="-128"/>
              </a:rPr>
              <a:t>ctually </a:t>
            </a:r>
            <a:r>
              <a:rPr lang="en-US" sz="1600" dirty="0" smtClean="0">
                <a:ea typeface="ＭＳ Ｐゴシック" charset="-128"/>
              </a:rPr>
              <a:t>XML</a:t>
            </a:r>
          </a:p>
          <a:p>
            <a:pPr marL="966470" lvl="2" indent="-347663">
              <a:lnSpc>
                <a:spcPct val="120000"/>
              </a:lnSpc>
              <a:defRPr/>
            </a:pPr>
            <a:r>
              <a:rPr lang="en-US" sz="1600" dirty="0" smtClean="0">
                <a:ea typeface="ＭＳ Ｐゴシック" charset="-128"/>
              </a:rPr>
              <a:t>Not binary</a:t>
            </a:r>
          </a:p>
          <a:p>
            <a:pPr marL="692150" lvl="1" indent="-347663" eaLnBrk="1" hangingPunct="1">
              <a:lnSpc>
                <a:spcPct val="120000"/>
              </a:lnSpc>
              <a:defRPr/>
            </a:pPr>
            <a:r>
              <a:rPr lang="en-US" sz="1900" dirty="0" smtClean="0">
                <a:ea typeface="ＭＳ Ｐゴシック" charset="-128"/>
              </a:rPr>
              <a:t>Firewall Friendly</a:t>
            </a:r>
          </a:p>
          <a:p>
            <a:pPr marL="692150" lvl="1" indent="-347663" eaLnBrk="1" hangingPunct="1">
              <a:lnSpc>
                <a:spcPct val="120000"/>
              </a:lnSpc>
              <a:defRPr/>
            </a:pPr>
            <a:r>
              <a:rPr lang="en-US" sz="1900" dirty="0" smtClean="0">
                <a:ea typeface="ＭＳ Ｐゴシック" charset="-128"/>
              </a:rPr>
              <a:t>Language independent</a:t>
            </a:r>
          </a:p>
          <a:p>
            <a:pPr marL="1092200" lvl="2" indent="-347663" eaLnBrk="1" hangingPunct="1">
              <a:lnSpc>
                <a:spcPct val="120000"/>
              </a:lnSpc>
              <a:defRPr/>
            </a:pPr>
            <a:r>
              <a:rPr lang="en-US" sz="1600" dirty="0" smtClean="0">
                <a:ea typeface="ＭＳ Ｐゴシック" charset="-128"/>
              </a:rPr>
              <a:t>Can call a program in any language</a:t>
            </a:r>
          </a:p>
          <a:p>
            <a:pPr marL="692150" lvl="1" indent="-347663" eaLnBrk="1" hangingPunct="1">
              <a:lnSpc>
                <a:spcPct val="120000"/>
              </a:lnSpc>
              <a:defRPr/>
            </a:pPr>
            <a:r>
              <a:rPr lang="en-US" sz="1900" dirty="0" smtClean="0">
                <a:ea typeface="ＭＳ Ｐゴシック" charset="-128"/>
              </a:rPr>
              <a:t>Uses standard port, since it uses standard protocols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SOAP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7213"/>
            <a:ext cx="79978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Light-weight protocol for message exchange: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Decentralized, distributed environment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SOAP defines XML based format for sending messages: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Envelope - what is in a  message and how to process it.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Data encoding - express instances of application defined data types.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RPC convention - represent RPCs and responses.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Unlike XML-RPC, SOAP tries to be neutral to transportation protocol: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HTTP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SMTP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Java Message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ea typeface="ＭＳ Ｐゴシック" charset="-128"/>
              </a:rPr>
              <a:t>.</a:t>
            </a:r>
            <a:r>
              <a:rPr lang="en-US" altLang="en-US" sz="2500" smtClean="0">
                <a:ea typeface="ＭＳ Ｐゴシック" charset="-128"/>
              </a:rPr>
              <a:t>Net also uses SOAP as the RPC mechanism.</a:t>
            </a:r>
            <a:endParaRPr lang="en-US" altLang="en-US" sz="18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SOAP Intuition</a:t>
            </a:r>
          </a:p>
        </p:txBody>
      </p:sp>
      <p:pic>
        <p:nvPicPr>
          <p:cNvPr id="27651" name="Picture 3" descr="kbfi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0"/>
            <a:ext cx="892175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 generalized SOAP architecture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447800" y="2590800"/>
            <a:ext cx="838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>
                <a:latin typeface="Tahoma" pitchFamily="-108" charset="0"/>
              </a:rPr>
              <a:t>HTTP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447800" y="3276600"/>
            <a:ext cx="838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>
                <a:latin typeface="Tahoma" pitchFamily="-108" charset="0"/>
              </a:rPr>
              <a:t>SMTP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886200"/>
            <a:ext cx="838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>
                <a:latin typeface="Tahoma" pitchFamily="-108" charset="0"/>
              </a:rPr>
              <a:t>FTP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447800" y="4495800"/>
            <a:ext cx="838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>
                <a:latin typeface="Tahoma" pitchFamily="-108" charset="0"/>
              </a:rPr>
              <a:t>JMS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447800" y="5105400"/>
            <a:ext cx="838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Tahoma" pitchFamily="-108" charset="0"/>
              </a:rPr>
              <a:t>Others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124200" y="3581400"/>
            <a:ext cx="121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Tahoma" pitchFamily="-108" charset="0"/>
              </a:rPr>
              <a:t>SOAP</a:t>
            </a:r>
          </a:p>
          <a:p>
            <a:pPr algn="ctr" eaLnBrk="1" hangingPunct="1"/>
            <a:r>
              <a:rPr lang="en-US" altLang="en-US" sz="2000" b="0">
                <a:latin typeface="Tahoma" pitchFamily="-108" charset="0"/>
              </a:rPr>
              <a:t>Envelope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286000" y="28194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2286000" y="33528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2286000" y="38862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2286000" y="4038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V="1">
            <a:off x="2286000" y="4191000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648200" y="3581400"/>
            <a:ext cx="121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Tahoma" pitchFamily="-108" charset="0"/>
              </a:rPr>
              <a:t>SOAP</a:t>
            </a:r>
          </a:p>
          <a:p>
            <a:pPr algn="ctr" eaLnBrk="1" hangingPunct="1"/>
            <a:r>
              <a:rPr lang="en-US" altLang="en-US" sz="2000" b="0">
                <a:latin typeface="Tahoma" pitchFamily="-108" charset="0"/>
              </a:rPr>
              <a:t>Server</a:t>
            </a: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43434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6172200" y="3581400"/>
            <a:ext cx="121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Tahoma" pitchFamily="-108" charset="0"/>
              </a:rPr>
              <a:t>Server</a:t>
            </a:r>
          </a:p>
          <a:p>
            <a:pPr algn="ctr" eaLnBrk="1" hangingPunct="1"/>
            <a:r>
              <a:rPr lang="en-US" altLang="en-US" sz="2000" b="0">
                <a:latin typeface="Tahoma" pitchFamily="-108" charset="0"/>
              </a:rPr>
              <a:t>Application</a:t>
            </a: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8674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SOAP Message Structure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4575" cy="4114800"/>
          </a:xfrm>
        </p:spPr>
        <p:txBody>
          <a:bodyPr/>
          <a:lstStyle/>
          <a:p>
            <a:pPr eaLnBrk="1" hangingPunct="1"/>
            <a:r>
              <a:rPr lang="en-US" altLang="en-US" sz="2500" smtClean="0">
                <a:ea typeface="ＭＳ Ｐゴシック" charset="-128"/>
              </a:rPr>
              <a:t>Envelope</a:t>
            </a: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Header</a:t>
            </a: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Body</a:t>
            </a:r>
          </a:p>
          <a:p>
            <a:pPr eaLnBrk="1" hangingPunct="1"/>
            <a:endParaRPr lang="en-US" altLang="en-US" sz="2500" smtClean="0">
              <a:ea typeface="ＭＳ Ｐゴシック" charset="-128"/>
            </a:endParaRPr>
          </a:p>
        </p:txBody>
      </p:sp>
      <p:pic>
        <p:nvPicPr>
          <p:cNvPr id="1794052" name="Picture 4" descr="MCj023352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24138"/>
            <a:ext cx="3276600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4053" name="Rectangle 5"/>
          <p:cNvSpPr>
            <a:spLocks noChangeArrowheads="1"/>
          </p:cNvSpPr>
          <p:nvPr/>
        </p:nvSpPr>
        <p:spPr bwMode="auto">
          <a:xfrm>
            <a:off x="6629400" y="3505200"/>
            <a:ext cx="1981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1800" b="0">
                <a:latin typeface="Tahoma" pitchFamily="-108" charset="0"/>
              </a:rPr>
              <a:t>Body</a:t>
            </a:r>
          </a:p>
        </p:txBody>
      </p:sp>
      <p:sp>
        <p:nvSpPr>
          <p:cNvPr id="1794054" name="Rectangle 6"/>
          <p:cNvSpPr>
            <a:spLocks noChangeArrowheads="1"/>
          </p:cNvSpPr>
          <p:nvPr/>
        </p:nvSpPr>
        <p:spPr bwMode="auto">
          <a:xfrm>
            <a:off x="6629400" y="2971800"/>
            <a:ext cx="1981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1800" b="0">
                <a:latin typeface="Tahoma" pitchFamily="-108" charset="0"/>
              </a:rPr>
              <a:t>Header</a:t>
            </a:r>
          </a:p>
        </p:txBody>
      </p:sp>
      <p:pic>
        <p:nvPicPr>
          <p:cNvPr id="1794055" name="Picture 7" descr="so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960688"/>
            <a:ext cx="1093788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4056" name="AutoShape 8"/>
          <p:cNvSpPr>
            <a:spLocks noChangeArrowheads="1"/>
          </p:cNvSpPr>
          <p:nvPr/>
        </p:nvSpPr>
        <p:spPr bwMode="auto">
          <a:xfrm>
            <a:off x="6248400" y="2590800"/>
            <a:ext cx="2743200" cy="2514600"/>
          </a:xfrm>
          <a:prstGeom prst="vertic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794057" name="Line 9"/>
          <p:cNvSpPr>
            <a:spLocks noChangeShapeType="1"/>
          </p:cNvSpPr>
          <p:nvPr/>
        </p:nvSpPr>
        <p:spPr bwMode="auto">
          <a:xfrm flipV="1">
            <a:off x="5867400" y="2667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4058" name="Line 10"/>
          <p:cNvSpPr>
            <a:spLocks noChangeShapeType="1"/>
          </p:cNvSpPr>
          <p:nvPr/>
        </p:nvSpPr>
        <p:spPr bwMode="auto">
          <a:xfrm>
            <a:off x="5638800" y="4876800"/>
            <a:ext cx="593725" cy="17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4059" name="Text Box 11"/>
          <p:cNvSpPr txBox="1">
            <a:spLocks noChangeArrowheads="1"/>
          </p:cNvSpPr>
          <p:nvPr/>
        </p:nvSpPr>
        <p:spPr bwMode="auto">
          <a:xfrm>
            <a:off x="79375" y="5181600"/>
            <a:ext cx="6915150" cy="159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&lt;!DOCTYPE HTML PUBLIC "-//W3C//DTD HTML 4.01 Transitional//EN"&gt;</a:t>
            </a:r>
          </a:p>
          <a:p>
            <a:r>
              <a:rPr lang="en-US" altLang="en-US">
                <a:latin typeface="Courier New" charset="0"/>
              </a:rPr>
              <a:t>&lt;html&gt;</a:t>
            </a:r>
          </a:p>
          <a:p>
            <a:endParaRPr lang="en-US" altLang="en-US">
              <a:latin typeface="Courier New" charset="0"/>
            </a:endParaRPr>
          </a:p>
          <a:p>
            <a:endParaRPr lang="en-US" altLang="en-US">
              <a:latin typeface="Courier New" charset="0"/>
            </a:endParaRPr>
          </a:p>
          <a:p>
            <a:endParaRPr lang="en-US" altLang="en-US">
              <a:latin typeface="Courier New" charset="0"/>
            </a:endParaRPr>
          </a:p>
          <a:p>
            <a:endParaRPr lang="en-US" altLang="en-US">
              <a:latin typeface="Courier New" charset="0"/>
            </a:endParaRPr>
          </a:p>
          <a:p>
            <a:r>
              <a:rPr lang="en-US" altLang="en-US">
                <a:latin typeface="Courier New" charset="0"/>
              </a:rPr>
              <a:t>&lt;/html&gt;</a:t>
            </a:r>
          </a:p>
        </p:txBody>
      </p:sp>
      <p:sp>
        <p:nvSpPr>
          <p:cNvPr id="1794060" name="Text Box 12"/>
          <p:cNvSpPr txBox="1">
            <a:spLocks noChangeArrowheads="1"/>
          </p:cNvSpPr>
          <p:nvPr/>
        </p:nvSpPr>
        <p:spPr bwMode="auto">
          <a:xfrm>
            <a:off x="514350" y="5638800"/>
            <a:ext cx="4267200" cy="212725"/>
          </a:xfrm>
          <a:prstGeom prst="rect">
            <a:avLst/>
          </a:prstGeom>
          <a:solidFill>
            <a:schemeClr val="accent2">
              <a:alpha val="7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&lt;head&gt;&lt;title&gt;My Home Page&lt;/title&gt;&lt;/head&gt;</a:t>
            </a:r>
          </a:p>
        </p:txBody>
      </p:sp>
      <p:sp>
        <p:nvSpPr>
          <p:cNvPr id="1794061" name="Text Box 13"/>
          <p:cNvSpPr txBox="1">
            <a:spLocks noChangeArrowheads="1"/>
          </p:cNvSpPr>
          <p:nvPr/>
        </p:nvSpPr>
        <p:spPr bwMode="auto">
          <a:xfrm>
            <a:off x="533400" y="5867400"/>
            <a:ext cx="2347913" cy="638175"/>
          </a:xfrm>
          <a:prstGeom prst="rect">
            <a:avLst/>
          </a:prstGeom>
          <a:solidFill>
            <a:schemeClr val="accent1">
              <a:alpha val="7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&lt;body&gt;</a:t>
            </a:r>
          </a:p>
          <a:p>
            <a:r>
              <a:rPr lang="en-US" altLang="en-US">
                <a:latin typeface="Courier New" charset="0"/>
              </a:rPr>
              <a:t>   &lt;h1&gt;Home Page!&lt;/h1&gt;</a:t>
            </a:r>
          </a:p>
          <a:p>
            <a:r>
              <a:rPr lang="en-US" altLang="en-US">
                <a:latin typeface="Courier New" charset="0"/>
              </a:rPr>
              <a:t>&lt;/body&gt;</a:t>
            </a:r>
          </a:p>
        </p:txBody>
      </p:sp>
      <p:sp>
        <p:nvSpPr>
          <p:cNvPr id="1794062" name="Text Box 14"/>
          <p:cNvSpPr txBox="1">
            <a:spLocks noChangeArrowheads="1"/>
          </p:cNvSpPr>
          <p:nvPr/>
        </p:nvSpPr>
        <p:spPr bwMode="auto">
          <a:xfrm>
            <a:off x="7186613" y="5562600"/>
            <a:ext cx="165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800" b="0">
                <a:latin typeface="Tahoma" pitchFamily="-108" charset="0"/>
              </a:rPr>
              <a:t>Somewhat like</a:t>
            </a:r>
          </a:p>
          <a:p>
            <a:r>
              <a:rPr lang="en-US" altLang="en-US" sz="1800" b="0">
                <a:latin typeface="Tahoma" pitchFamily="-108" charset="0"/>
              </a:rPr>
              <a:t>HTML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696200" y="152400"/>
            <a:ext cx="1143000" cy="2027238"/>
            <a:chOff x="4848" y="96"/>
            <a:chExt cx="720" cy="1277"/>
          </a:xfrm>
        </p:grpSpPr>
        <p:pic>
          <p:nvPicPr>
            <p:cNvPr id="29712" name="Picture 16" descr="MCj02937400000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96"/>
              <a:ext cx="720" cy="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4868" y="796"/>
              <a:ext cx="691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800" b="0">
                  <a:latin typeface="Tahoma" pitchFamily="-108" charset="0"/>
                </a:rPr>
                <a:t>Delivery </a:t>
              </a:r>
            </a:p>
            <a:p>
              <a:r>
                <a:rPr lang="en-US" altLang="en-US" sz="1800" b="0">
                  <a:latin typeface="Tahoma" pitchFamily="-108" charset="0"/>
                </a:rPr>
                <a:t>(binding)</a:t>
              </a:r>
            </a:p>
            <a:p>
              <a:r>
                <a:rPr lang="en-US" altLang="en-US" sz="1800" b="0">
                  <a:latin typeface="Tahoma" pitchFamily="-108" charset="0"/>
                </a:rPr>
                <a:t>via HTTP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9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9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9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9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9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9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9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9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9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9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4053" grpId="0" animBg="1"/>
      <p:bldP spid="1794054" grpId="0" animBg="1"/>
      <p:bldP spid="1794056" grpId="0" animBg="1"/>
      <p:bldP spid="1794057" grpId="0" animBg="1"/>
      <p:bldP spid="1794058" grpId="0" animBg="1"/>
      <p:bldP spid="1794059" grpId="0" animBg="1"/>
      <p:bldP spid="1794060" grpId="0" animBg="1"/>
      <p:bldP spid="1794061" grpId="0" animBg="1"/>
      <p:bldP spid="179406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Simplified SOAP Request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114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solidFill>
                  <a:srgbClr val="000000"/>
                </a:solidFill>
                <a:ea typeface="ＭＳ Ｐゴシック" charset="-128"/>
              </a:rPr>
              <a:t>Consider the Java interface:</a:t>
            </a:r>
          </a:p>
          <a:p>
            <a:pPr marL="1085850" lvl="2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600" dirty="0" smtClean="0">
                <a:solidFill>
                  <a:srgbClr val="333399"/>
                </a:solidFill>
                <a:ea typeface="ＭＳ Ｐゴシック" charset="-128"/>
              </a:rPr>
              <a:t>public interface Hello {</a:t>
            </a:r>
          </a:p>
          <a:p>
            <a:pPr marL="1085850" lvl="2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600" dirty="0" smtClean="0">
                <a:solidFill>
                  <a:srgbClr val="333399"/>
                </a:solidFill>
                <a:ea typeface="ＭＳ Ｐゴシック" charset="-128"/>
              </a:rPr>
              <a:t>	public String </a:t>
            </a:r>
            <a:r>
              <a:rPr lang="en-US" altLang="en-US" sz="1600" dirty="0" err="1" smtClean="0">
                <a:solidFill>
                  <a:srgbClr val="333399"/>
                </a:solidFill>
                <a:ea typeface="ＭＳ Ｐゴシック" charset="-128"/>
              </a:rPr>
              <a:t>sayHelloTo</a:t>
            </a:r>
            <a:r>
              <a:rPr lang="en-US" altLang="en-US" sz="1600" dirty="0" smtClean="0">
                <a:solidFill>
                  <a:srgbClr val="333399"/>
                </a:solidFill>
                <a:ea typeface="ＭＳ Ｐゴシック" charset="-128"/>
              </a:rPr>
              <a:t>(String name);</a:t>
            </a:r>
          </a:p>
          <a:p>
            <a:pPr marL="1085850" lvl="2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600" dirty="0" smtClean="0">
                <a:solidFill>
                  <a:srgbClr val="333399"/>
                </a:solidFill>
                <a:ea typeface="ＭＳ Ｐゴシック" charset="-128"/>
              </a:rPr>
              <a:t>}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dirty="0" smtClean="0">
                <a:solidFill>
                  <a:srgbClr val="000000"/>
                </a:solidFill>
                <a:ea typeface="ＭＳ Ｐゴシック" charset="-128"/>
              </a:rPr>
              <a:t>Suppose that a client wants to call the server's </a:t>
            </a:r>
            <a:r>
              <a:rPr lang="en-US" altLang="en-US" sz="1800" dirty="0" err="1" smtClean="0">
                <a:solidFill>
                  <a:srgbClr val="000000"/>
                </a:solidFill>
                <a:ea typeface="ＭＳ Ｐゴシック" charset="-128"/>
              </a:rPr>
              <a:t>sayHelloTo</a:t>
            </a:r>
            <a:r>
              <a:rPr lang="en-US" altLang="en-US" sz="1800" dirty="0" smtClean="0">
                <a:solidFill>
                  <a:srgbClr val="000000"/>
                </a:solidFill>
                <a:ea typeface="ＭＳ Ｐゴシック" charset="-128"/>
              </a:rPr>
              <a:t> method</a:t>
            </a:r>
          </a:p>
          <a:p>
            <a:pPr lvl="1">
              <a:lnSpc>
                <a:spcPct val="120000"/>
              </a:lnSpc>
            </a:pPr>
            <a:r>
              <a:rPr lang="en-US" altLang="en-US" sz="1600" dirty="0" smtClean="0">
                <a:solidFill>
                  <a:srgbClr val="000000"/>
                </a:solidFill>
                <a:ea typeface="ＭＳ Ｐゴシック" charset="-128"/>
              </a:rPr>
              <a:t>It could send an XML message:</a:t>
            </a:r>
          </a:p>
          <a:p>
            <a:pPr marL="1085850" lvl="2" eaLnBrk="1" hangingPunct="1">
              <a:lnSpc>
                <a:spcPct val="11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&lt;?xml version="1.0"?&gt;</a:t>
            </a:r>
            <a:b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&lt;Hello&gt;</a:t>
            </a:r>
            <a:b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    &lt;</a:t>
            </a:r>
            <a:r>
              <a:rPr lang="en-US" altLang="en-US" sz="1400" dirty="0" err="1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sayHelloTo</a:t>
            </a: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  <a:b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        &lt;name&gt;John&lt;/name&gt;</a:t>
            </a:r>
            <a:b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    &lt;/</a:t>
            </a:r>
            <a:r>
              <a:rPr lang="en-US" altLang="en-US" sz="1400" dirty="0" err="1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sayHelloTo</a:t>
            </a: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  <a:b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sz="1400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&lt;/Hello&gt;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 smtClean="0">
              <a:solidFill>
                <a:srgbClr val="000000"/>
              </a:solidFill>
              <a:ea typeface="ＭＳ Ｐゴシック" charset="-128"/>
            </a:endParaRP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3124200" y="3886200"/>
            <a:ext cx="4630738" cy="425450"/>
            <a:chOff x="2016" y="2564"/>
            <a:chExt cx="2917" cy="268"/>
          </a:xfrm>
        </p:grpSpPr>
        <p:sp>
          <p:nvSpPr>
            <p:cNvPr id="30731" name="Line 5"/>
            <p:cNvSpPr>
              <a:spLocks noChangeShapeType="1"/>
            </p:cNvSpPr>
            <p:nvPr/>
          </p:nvSpPr>
          <p:spPr bwMode="auto">
            <a:xfrm flipH="1">
              <a:off x="2016" y="2720"/>
              <a:ext cx="105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Rectangle 6"/>
            <p:cNvSpPr>
              <a:spLocks noChangeArrowheads="1"/>
            </p:cNvSpPr>
            <p:nvPr/>
          </p:nvSpPr>
          <p:spPr bwMode="auto">
            <a:xfrm>
              <a:off x="3069" y="2564"/>
              <a:ext cx="1864" cy="2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2000" b="0">
                  <a:solidFill>
                    <a:srgbClr val="FF0000"/>
                  </a:solidFill>
                  <a:latin typeface="Comic Sans MS" pitchFamily="-108" charset="0"/>
                </a:rPr>
                <a:t>Name of the Interface</a:t>
              </a:r>
            </a:p>
          </p:txBody>
        </p:sp>
      </p:grpSp>
      <p:grpSp>
        <p:nvGrpSpPr>
          <p:cNvPr id="30725" name="Group 7"/>
          <p:cNvGrpSpPr>
            <a:grpSpLocks/>
          </p:cNvGrpSpPr>
          <p:nvPr/>
        </p:nvGrpSpPr>
        <p:grpSpPr bwMode="auto">
          <a:xfrm>
            <a:off x="0" y="4114800"/>
            <a:ext cx="2574925" cy="790575"/>
            <a:chOff x="58" y="2736"/>
            <a:chExt cx="1622" cy="498"/>
          </a:xfrm>
        </p:grpSpPr>
        <p:sp>
          <p:nvSpPr>
            <p:cNvPr id="30729" name="Line 8"/>
            <p:cNvSpPr>
              <a:spLocks noChangeShapeType="1"/>
            </p:cNvSpPr>
            <p:nvPr/>
          </p:nvSpPr>
          <p:spPr bwMode="auto">
            <a:xfrm flipH="1">
              <a:off x="1193" y="2937"/>
              <a:ext cx="4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Rectangle 9"/>
            <p:cNvSpPr>
              <a:spLocks noChangeArrowheads="1"/>
            </p:cNvSpPr>
            <p:nvPr/>
          </p:nvSpPr>
          <p:spPr bwMode="auto">
            <a:xfrm>
              <a:off x="58" y="2736"/>
              <a:ext cx="1128" cy="49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2200" b="0">
                  <a:solidFill>
                    <a:srgbClr val="FF0000"/>
                  </a:solidFill>
                  <a:latin typeface="Comic Sans MS" pitchFamily="-108" charset="0"/>
                </a:rPr>
                <a:t>Name of the Method</a:t>
              </a:r>
            </a:p>
          </p:txBody>
        </p:sp>
      </p:grpSp>
      <p:grpSp>
        <p:nvGrpSpPr>
          <p:cNvPr id="30726" name="Group 10"/>
          <p:cNvGrpSpPr>
            <a:grpSpLocks/>
          </p:cNvGrpSpPr>
          <p:nvPr/>
        </p:nvGrpSpPr>
        <p:grpSpPr bwMode="auto">
          <a:xfrm>
            <a:off x="4991903" y="4311650"/>
            <a:ext cx="3832225" cy="790575"/>
            <a:chOff x="3120" y="3456"/>
            <a:chExt cx="2665" cy="498"/>
          </a:xfrm>
        </p:grpSpPr>
        <p:sp>
          <p:nvSpPr>
            <p:cNvPr id="30727" name="Line 11"/>
            <p:cNvSpPr>
              <a:spLocks noChangeShapeType="1"/>
            </p:cNvSpPr>
            <p:nvPr/>
          </p:nvSpPr>
          <p:spPr bwMode="auto">
            <a:xfrm flipH="1">
              <a:off x="3120" y="3627"/>
              <a:ext cx="6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Rectangle 12"/>
            <p:cNvSpPr>
              <a:spLocks noChangeArrowheads="1"/>
            </p:cNvSpPr>
            <p:nvPr/>
          </p:nvSpPr>
          <p:spPr bwMode="auto">
            <a:xfrm>
              <a:off x="3810" y="3456"/>
              <a:ext cx="1975" cy="49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2200" b="0">
                  <a:solidFill>
                    <a:srgbClr val="FF0000"/>
                  </a:solidFill>
                  <a:latin typeface="Comic Sans MS" pitchFamily="-108" charset="0"/>
                </a:rPr>
                <a:t>Name of the Parameter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Simplified SOAP Response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057400"/>
            <a:ext cx="8418512" cy="4114800"/>
          </a:xfrm>
          <a:noFill/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ea typeface="ＭＳ Ｐゴシック" charset="-128"/>
              </a:rPr>
              <a:t>The Server could respond with:</a:t>
            </a:r>
          </a:p>
          <a:p>
            <a:pPr lvl="2" eaLnBrk="1" hangingPunct="1">
              <a:buFont typeface="Wingdings" charset="2"/>
              <a:buNone/>
            </a:pP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&lt;?xml version="1.0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"?&gt;</a:t>
            </a:r>
            <a:b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Hello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  <a:b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  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</a:t>
            </a:r>
            <a:r>
              <a:rPr lang="en-US" altLang="en-US" dirty="0" err="1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sayHelloToResponse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  <a:b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  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 &lt;message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  <a:b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      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Hello John, how are you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?</a:t>
            </a:r>
            <a:b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    &lt;/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message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  <a:b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 &lt;/</a:t>
            </a:r>
            <a:r>
              <a:rPr lang="en-US" altLang="en-US" dirty="0" err="1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sayHelloToResponse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  <a:b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</a:b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&lt;/</a:t>
            </a:r>
            <a:r>
              <a:rPr lang="en-US" altLang="en-US" dirty="0" smtClean="0">
                <a:solidFill>
                  <a:srgbClr val="333399"/>
                </a:solidFill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Hello&gt;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3799840" y="2744946"/>
            <a:ext cx="5197475" cy="455613"/>
            <a:chOff x="1632" y="2949"/>
            <a:chExt cx="3274" cy="287"/>
          </a:xfrm>
        </p:grpSpPr>
        <p:sp>
          <p:nvSpPr>
            <p:cNvPr id="31752" name="Line 5"/>
            <p:cNvSpPr>
              <a:spLocks noChangeShapeType="1"/>
            </p:cNvSpPr>
            <p:nvPr/>
          </p:nvSpPr>
          <p:spPr bwMode="auto">
            <a:xfrm flipH="1">
              <a:off x="1632" y="3120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6"/>
            <p:cNvSpPr>
              <a:spLocks noChangeArrowheads="1"/>
            </p:cNvSpPr>
            <p:nvPr/>
          </p:nvSpPr>
          <p:spPr bwMode="auto">
            <a:xfrm>
              <a:off x="2869" y="2949"/>
              <a:ext cx="2037" cy="28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2200" b="0">
                  <a:solidFill>
                    <a:srgbClr val="FF0000"/>
                  </a:solidFill>
                  <a:latin typeface="Comic Sans MS" pitchFamily="-108" charset="0"/>
                </a:rPr>
                <a:t>Name of the Interface</a:t>
              </a:r>
            </a:p>
          </p:txBody>
        </p:sp>
      </p:grpSp>
      <p:grpSp>
        <p:nvGrpSpPr>
          <p:cNvPr id="31749" name="Group 7"/>
          <p:cNvGrpSpPr>
            <a:grpSpLocks/>
          </p:cNvGrpSpPr>
          <p:nvPr/>
        </p:nvGrpSpPr>
        <p:grpSpPr bwMode="auto">
          <a:xfrm>
            <a:off x="0" y="2895600"/>
            <a:ext cx="2743200" cy="1125538"/>
            <a:chOff x="48" y="1872"/>
            <a:chExt cx="1728" cy="709"/>
          </a:xfrm>
        </p:grpSpPr>
        <p:sp>
          <p:nvSpPr>
            <p:cNvPr id="31750" name="Line 8"/>
            <p:cNvSpPr>
              <a:spLocks noChangeShapeType="1"/>
            </p:cNvSpPr>
            <p:nvPr/>
          </p:nvSpPr>
          <p:spPr bwMode="auto">
            <a:xfrm flipH="1">
              <a:off x="1440" y="2208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1" name="Rectangle 9"/>
            <p:cNvSpPr>
              <a:spLocks noChangeArrowheads="1"/>
            </p:cNvSpPr>
            <p:nvPr/>
          </p:nvSpPr>
          <p:spPr bwMode="auto">
            <a:xfrm>
              <a:off x="48" y="1872"/>
              <a:ext cx="1413" cy="70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2200" b="0">
                  <a:solidFill>
                    <a:srgbClr val="FF0000"/>
                  </a:solidFill>
                  <a:latin typeface="Comic Sans MS" pitchFamily="-108" charset="0"/>
                </a:rPr>
                <a:t>Name of the Method + </a:t>
              </a:r>
            </a:p>
            <a:p>
              <a:pPr algn="ctr"/>
              <a:r>
                <a:rPr lang="en-US" altLang="en-US" sz="2200" b="0">
                  <a:solidFill>
                    <a:srgbClr val="FF0000"/>
                  </a:solidFill>
                  <a:latin typeface="Comic Sans MS" pitchFamily="-108" charset="0"/>
                </a:rPr>
                <a:t>Response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47800" y="3048000"/>
            <a:ext cx="5775325" cy="457200"/>
            <a:chOff x="912" y="1920"/>
            <a:chExt cx="3638" cy="288"/>
          </a:xfrm>
        </p:grpSpPr>
        <p:sp>
          <p:nvSpPr>
            <p:cNvPr id="32786" name="Rectangle 3"/>
            <p:cNvSpPr>
              <a:spLocks noChangeArrowheads="1"/>
            </p:cNvSpPr>
            <p:nvPr/>
          </p:nvSpPr>
          <p:spPr bwMode="auto">
            <a:xfrm>
              <a:off x="912" y="2064"/>
              <a:ext cx="1776" cy="144"/>
            </a:xfrm>
            <a:prstGeom prst="rect">
              <a:avLst/>
            </a:prstGeom>
            <a:solidFill>
              <a:srgbClr val="FFFF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87" name="Rectangle 4"/>
            <p:cNvSpPr>
              <a:spLocks noChangeArrowheads="1"/>
            </p:cNvSpPr>
            <p:nvPr/>
          </p:nvSpPr>
          <p:spPr bwMode="auto">
            <a:xfrm>
              <a:off x="4128" y="2016"/>
              <a:ext cx="422" cy="108"/>
            </a:xfrm>
            <a:prstGeom prst="rect">
              <a:avLst/>
            </a:prstGeom>
            <a:solidFill>
              <a:srgbClr val="FFFF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88" name="Rectangle 5"/>
            <p:cNvSpPr>
              <a:spLocks noChangeArrowheads="1"/>
            </p:cNvSpPr>
            <p:nvPr/>
          </p:nvSpPr>
          <p:spPr bwMode="auto">
            <a:xfrm>
              <a:off x="1632" y="1920"/>
              <a:ext cx="453" cy="138"/>
            </a:xfrm>
            <a:prstGeom prst="rect">
              <a:avLst/>
            </a:prstGeom>
            <a:solidFill>
              <a:srgbClr val="FFFF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2771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Simplified SOAP </a:t>
            </a:r>
            <a:br>
              <a:rPr lang="en-US" altLang="en-US" smtClean="0">
                <a:ea typeface="ＭＳ Ｐゴシック" charset="-128"/>
              </a:rPr>
            </a:br>
            <a:r>
              <a:rPr lang="en-US" altLang="en-US" smtClean="0">
                <a:ea typeface="ＭＳ Ｐゴシック" charset="-128"/>
              </a:rPr>
              <a:t>HTTP Request/Response</a:t>
            </a:r>
          </a:p>
        </p:txBody>
      </p:sp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1381125" y="2590800"/>
            <a:ext cx="265277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dirty="0">
                <a:latin typeface="Tahoma" pitchFamily="-108" charset="0"/>
              </a:rPr>
              <a:t>POST /~</a:t>
            </a:r>
            <a:r>
              <a:rPr lang="en-US" altLang="en-US" sz="1200" b="0" dirty="0" err="1">
                <a:latin typeface="Tahoma" pitchFamily="-108" charset="0"/>
              </a:rPr>
              <a:t>anraja</a:t>
            </a:r>
            <a:r>
              <a:rPr lang="en-US" altLang="en-US" sz="1200" b="0" dirty="0">
                <a:latin typeface="Tahoma" pitchFamily="-108" charset="0"/>
              </a:rPr>
              <a:t>/index.html HTTP/1.1</a:t>
            </a:r>
          </a:p>
          <a:p>
            <a:r>
              <a:rPr lang="en-US" altLang="en-US" sz="1200" b="0" dirty="0">
                <a:latin typeface="Tahoma" pitchFamily="-108" charset="0"/>
              </a:rPr>
              <a:t>Host: ws.uncc.edu</a:t>
            </a:r>
          </a:p>
          <a:p>
            <a:r>
              <a:rPr lang="en-US" altLang="en-US" sz="1200" b="0" dirty="0">
                <a:latin typeface="Tahoma" pitchFamily="-108" charset="0"/>
              </a:rPr>
              <a:t>Content-Type: text/xml</a:t>
            </a:r>
          </a:p>
          <a:p>
            <a:r>
              <a:rPr lang="en-US" altLang="en-US" sz="1200" b="0" dirty="0" err="1">
                <a:latin typeface="Tahoma" pitchFamily="-108" charset="0"/>
              </a:rPr>
              <a:t>SOAPAction</a:t>
            </a:r>
            <a:r>
              <a:rPr lang="en-US" altLang="en-US" sz="1200" b="0" dirty="0">
                <a:latin typeface="Tahoma" pitchFamily="-108" charset="0"/>
              </a:rPr>
              <a:t>: http://ws.uncc.edu/hi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5508625" y="2590800"/>
            <a:ext cx="3559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dirty="0">
                <a:latin typeface="Tahoma" pitchFamily="-108" charset="0"/>
              </a:rPr>
              <a:t>HTTP/1.1 200 OK</a:t>
            </a:r>
          </a:p>
          <a:p>
            <a:r>
              <a:rPr lang="en-US" altLang="en-US" sz="1200" b="0" dirty="0">
                <a:latin typeface="Tahoma" pitchFamily="-108" charset="0"/>
              </a:rPr>
              <a:t>Date: Wed, 31 Aug 2005 19:21:54 GMT</a:t>
            </a:r>
          </a:p>
          <a:p>
            <a:r>
              <a:rPr lang="en-US" altLang="en-US" sz="1200" b="0" dirty="0">
                <a:latin typeface="Tahoma" pitchFamily="-108" charset="0"/>
              </a:rPr>
              <a:t>Content-Length: 6227</a:t>
            </a:r>
          </a:p>
          <a:p>
            <a:r>
              <a:rPr lang="en-US" altLang="en-US" sz="1200" b="0" dirty="0">
                <a:latin typeface="Tahoma" pitchFamily="-108" charset="0"/>
              </a:rPr>
              <a:t>Content-Type: text/xml</a:t>
            </a:r>
          </a:p>
        </p:txBody>
      </p:sp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304800" y="2590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Request Line</a:t>
            </a:r>
          </a:p>
        </p:txBody>
      </p:sp>
      <p:sp>
        <p:nvSpPr>
          <p:cNvPr id="32775" name="Rectangle 10"/>
          <p:cNvSpPr>
            <a:spLocks noChangeArrowheads="1"/>
          </p:cNvSpPr>
          <p:nvPr/>
        </p:nvSpPr>
        <p:spPr bwMode="auto">
          <a:xfrm>
            <a:off x="304800" y="2895600"/>
            <a:ext cx="1066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Headers</a:t>
            </a:r>
          </a:p>
        </p:txBody>
      </p:sp>
      <p:sp>
        <p:nvSpPr>
          <p:cNvPr id="32776" name="Rectangle 11"/>
          <p:cNvSpPr>
            <a:spLocks noChangeArrowheads="1"/>
          </p:cNvSpPr>
          <p:nvPr/>
        </p:nvSpPr>
        <p:spPr bwMode="auto">
          <a:xfrm>
            <a:off x="304800" y="35052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CRLF</a:t>
            </a:r>
          </a:p>
        </p:txBody>
      </p:sp>
      <p:sp>
        <p:nvSpPr>
          <p:cNvPr id="32777" name="Rectangle 12"/>
          <p:cNvSpPr>
            <a:spLocks noChangeArrowheads="1"/>
          </p:cNvSpPr>
          <p:nvPr/>
        </p:nvSpPr>
        <p:spPr bwMode="auto">
          <a:xfrm>
            <a:off x="304800" y="3810000"/>
            <a:ext cx="10668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Optional</a:t>
            </a:r>
          </a:p>
          <a:p>
            <a:pPr algn="ctr"/>
            <a:r>
              <a:rPr lang="en-US" altLang="en-US" b="0">
                <a:latin typeface="Tahoma" pitchFamily="-108" charset="0"/>
              </a:rPr>
              <a:t>Data</a:t>
            </a:r>
          </a:p>
        </p:txBody>
      </p:sp>
      <p:sp>
        <p:nvSpPr>
          <p:cNvPr id="32778" name="Rectangle 13"/>
          <p:cNvSpPr>
            <a:spLocks noChangeArrowheads="1"/>
          </p:cNvSpPr>
          <p:nvPr/>
        </p:nvSpPr>
        <p:spPr bwMode="auto">
          <a:xfrm>
            <a:off x="4419600" y="2590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Status Line</a:t>
            </a:r>
          </a:p>
        </p:txBody>
      </p:sp>
      <p:sp>
        <p:nvSpPr>
          <p:cNvPr id="32779" name="Rectangle 14"/>
          <p:cNvSpPr>
            <a:spLocks noChangeArrowheads="1"/>
          </p:cNvSpPr>
          <p:nvPr/>
        </p:nvSpPr>
        <p:spPr bwMode="auto">
          <a:xfrm>
            <a:off x="4419600" y="28956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Headers</a:t>
            </a:r>
          </a:p>
        </p:txBody>
      </p:sp>
      <p:sp>
        <p:nvSpPr>
          <p:cNvPr id="32780" name="Rectangle 15"/>
          <p:cNvSpPr>
            <a:spLocks noChangeArrowheads="1"/>
          </p:cNvSpPr>
          <p:nvPr/>
        </p:nvSpPr>
        <p:spPr bwMode="auto">
          <a:xfrm>
            <a:off x="4419600" y="3352800"/>
            <a:ext cx="1066800" cy="29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CRLF</a:t>
            </a:r>
          </a:p>
        </p:txBody>
      </p:sp>
      <p:sp>
        <p:nvSpPr>
          <p:cNvPr id="32781" name="Rectangle 16"/>
          <p:cNvSpPr>
            <a:spLocks noChangeArrowheads="1"/>
          </p:cNvSpPr>
          <p:nvPr/>
        </p:nvSpPr>
        <p:spPr bwMode="auto">
          <a:xfrm>
            <a:off x="4419600" y="3622675"/>
            <a:ext cx="1066800" cy="178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b="0">
                <a:latin typeface="Tahoma" pitchFamily="-108" charset="0"/>
              </a:rPr>
              <a:t>Optional</a:t>
            </a:r>
          </a:p>
          <a:p>
            <a:pPr algn="ctr"/>
            <a:r>
              <a:rPr lang="en-US" altLang="en-US" b="0">
                <a:latin typeface="Tahoma" pitchFamily="-108" charset="0"/>
              </a:rPr>
              <a:t>Data</a:t>
            </a:r>
          </a:p>
        </p:txBody>
      </p:sp>
      <p:sp>
        <p:nvSpPr>
          <p:cNvPr id="32782" name="Text Box 17"/>
          <p:cNvSpPr txBox="1">
            <a:spLocks noChangeArrowheads="1"/>
          </p:cNvSpPr>
          <p:nvPr/>
        </p:nvSpPr>
        <p:spPr bwMode="auto">
          <a:xfrm>
            <a:off x="1127125" y="2089150"/>
            <a:ext cx="2627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800" b="0">
                <a:latin typeface="Tahoma" pitchFamily="-108" charset="0"/>
              </a:rPr>
              <a:t>Client Request to Server</a:t>
            </a:r>
          </a:p>
        </p:txBody>
      </p:sp>
      <p:sp>
        <p:nvSpPr>
          <p:cNvPr id="32783" name="Text Box 18"/>
          <p:cNvSpPr txBox="1">
            <a:spLocks noChangeArrowheads="1"/>
          </p:cNvSpPr>
          <p:nvPr/>
        </p:nvSpPr>
        <p:spPr bwMode="auto">
          <a:xfrm>
            <a:off x="4994275" y="2071688"/>
            <a:ext cx="2776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800" b="0">
                <a:latin typeface="Tahoma" pitchFamily="-108" charset="0"/>
              </a:rPr>
              <a:t>Server Response to Client</a:t>
            </a:r>
          </a:p>
        </p:txBody>
      </p:sp>
      <p:sp>
        <p:nvSpPr>
          <p:cNvPr id="32784" name="Text Box 19"/>
          <p:cNvSpPr txBox="1">
            <a:spLocks noChangeArrowheads="1"/>
          </p:cNvSpPr>
          <p:nvPr/>
        </p:nvSpPr>
        <p:spPr bwMode="auto">
          <a:xfrm>
            <a:off x="1397504" y="3823939"/>
            <a:ext cx="286969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  <a:b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&lt;Hello&gt;</a:t>
            </a:r>
            <a:b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    &lt;</a:t>
            </a:r>
            <a:r>
              <a:rPr lang="en-US" alt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sayHelloTo</a:t>
            </a: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&lt;name&gt;John&lt;/name&gt;</a:t>
            </a:r>
            <a:b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    &lt;/</a:t>
            </a:r>
            <a:r>
              <a:rPr lang="en-US" alt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sayHelloTo</a:t>
            </a: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&lt;/Hello&gt;</a:t>
            </a:r>
          </a:p>
        </p:txBody>
      </p:sp>
      <p:sp>
        <p:nvSpPr>
          <p:cNvPr id="32785" name="Text Box 20"/>
          <p:cNvSpPr txBox="1">
            <a:spLocks noChangeArrowheads="1"/>
          </p:cNvSpPr>
          <p:nvPr/>
        </p:nvSpPr>
        <p:spPr bwMode="auto">
          <a:xfrm>
            <a:off x="5519290" y="3672870"/>
            <a:ext cx="36247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  <a:b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&lt;Hello&gt;</a:t>
            </a:r>
            <a:b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    &lt;</a:t>
            </a:r>
            <a:r>
              <a:rPr lang="en-US" altLang="en-US" sz="12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sayHelloToResponse</a:t>
            </a:r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&lt;message&gt;</a:t>
            </a:r>
          </a:p>
          <a:p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Hello John, how are you?</a:t>
            </a:r>
          </a:p>
          <a:p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&lt;/message&gt;</a:t>
            </a:r>
            <a:b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    &lt;/</a:t>
            </a:r>
            <a:r>
              <a:rPr lang="en-US" altLang="en-US" sz="12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sayHelloToResponse</a:t>
            </a:r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&lt;/Hello&gt;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Stock Quote Soap Request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114800"/>
          </a:xfrm>
          <a:noFill/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Command Line  POST /soap HTTP/1.1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Content-Length 518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Host 64.124.140.30:9090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User-Agent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Mindreef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SOAPscope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4.1.9999 (http://www.mindreef.com)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SOAPAction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"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urn:xmethods-delayed-quotes#getQuote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Content-Type text/xml; charset=UTF-8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400" dirty="0" smtClean="0">
              <a:solidFill>
                <a:srgbClr val="000000"/>
              </a:solidFill>
              <a:latin typeface="Tahoma" pitchFamily="-108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&lt;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soap:Envelope</a:t>
            </a:r>
            <a:endParaRPr lang="en-US" altLang="en-US" sz="1400" dirty="0" smtClean="0">
              <a:solidFill>
                <a:srgbClr val="000000"/>
              </a:solidFill>
              <a:latin typeface="Tahoma" pitchFamily="-108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xmlns:mrns0="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urn:xmethods-delayed-quotes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xmlns:soap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="http://schemas.xmlsoap.org/soap/envelope/"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xmlns:soapenc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="http://schemas.xmlsoap.org/soap/encoding/"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xmlns:xs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="http://www.w3.org/2001/XMLSchema"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xmlns:xsi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="http://www.w3.org/2001/XMLSchema-instance"&gt;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&lt;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soap:Body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soap:encodingStyle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="http://schemas.xmlsoap.org/soap/encoding/"&gt;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 &lt;mrns0:getQuote&gt;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    &lt;symbol 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xsi:type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="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xs:string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"&gt;GOOG&lt;/symbol&gt;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   &lt;/mrns0:getQuote&gt;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&lt;/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soap:Body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&lt;/</a:t>
            </a:r>
            <a:r>
              <a:rPr lang="en-US" altLang="en-US" sz="1400" dirty="0" err="1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soap:Envelope</a:t>
            </a:r>
            <a:r>
              <a:rPr lang="en-US" altLang="en-US" sz="1400" dirty="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&gt;</a:t>
            </a:r>
          </a:p>
        </p:txBody>
      </p:sp>
      <p:sp>
        <p:nvSpPr>
          <p:cNvPr id="1798147" name="Rectangle 3"/>
          <p:cNvSpPr>
            <a:spLocks noChangeArrowheads="1"/>
          </p:cNvSpPr>
          <p:nvPr/>
        </p:nvSpPr>
        <p:spPr bwMode="auto">
          <a:xfrm>
            <a:off x="1447800" y="4800600"/>
            <a:ext cx="6426200" cy="1065213"/>
          </a:xfrm>
          <a:prstGeom prst="rect">
            <a:avLst/>
          </a:prstGeom>
          <a:solidFill>
            <a:srgbClr val="00E4A8">
              <a:alpha val="7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798149" name="Rectangle 5"/>
          <p:cNvSpPr>
            <a:spLocks noChangeArrowheads="1"/>
          </p:cNvSpPr>
          <p:nvPr/>
        </p:nvSpPr>
        <p:spPr bwMode="auto">
          <a:xfrm>
            <a:off x="1219200" y="3505200"/>
            <a:ext cx="6705600" cy="2667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9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8147" grpId="0" animBg="1"/>
      <p:bldP spid="17981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HTML Elements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Structural markup – Describes the purpose of text: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&lt;h2&gt;Golf&lt;/h2&gt;</a:t>
            </a:r>
            <a:r>
              <a:rPr lang="en-US" altLang="en-US" sz="1600" dirty="0" smtClean="0">
                <a:ea typeface="ＭＳ Ｐゴシック" charset="-128"/>
              </a:rPr>
              <a:t> directs the browser to render "Golf" as a second-level heading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Does not denote any specific rendering, but most web browsers have standardized on how elements should be formatted (e.g., large bold text).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Presentational markup – Describes the appearance of the text, regardless of function: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&lt;b&gt;boldface&lt;/b&gt;</a:t>
            </a:r>
            <a:r>
              <a:rPr lang="en-US" altLang="en-US" sz="1600" dirty="0" smtClean="0">
                <a:ea typeface="ＭＳ Ｐゴシック" charset="-128"/>
              </a:rPr>
              <a:t> will render "boldface" in bold text.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Typically, using presentational markup is inappropriate, CSS should be used.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Better to use logical/semantic equivalents instead of physical, e.g., </a:t>
            </a: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&lt;</a:t>
            </a:r>
            <a:r>
              <a:rPr lang="en-US" altLang="en-US" sz="1600" b="1" dirty="0" err="1" smtClean="0">
                <a:latin typeface="Courier New" charset="0"/>
                <a:ea typeface="ＭＳ Ｐゴシック" charset="-128"/>
              </a:rPr>
              <a:t>em</a:t>
            </a: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&gt;</a:t>
            </a:r>
            <a:r>
              <a:rPr lang="en-US" altLang="en-US" sz="1600" dirty="0" smtClean="0">
                <a:ea typeface="ＭＳ Ｐゴシック" charset="-128"/>
              </a:rPr>
              <a:t> instead of </a:t>
            </a: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&lt;</a:t>
            </a:r>
            <a:r>
              <a:rPr lang="en-US" altLang="en-US" sz="1600" b="1" dirty="0" err="1" smtClean="0">
                <a:latin typeface="Courier New" charset="0"/>
                <a:ea typeface="ＭＳ Ｐゴシック" charset="-128"/>
              </a:rPr>
              <a:t>i</a:t>
            </a: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&gt;</a:t>
            </a:r>
            <a:r>
              <a:rPr lang="en-US" altLang="en-US" sz="1600" dirty="0" smtClean="0">
                <a:ea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Hypertext markup – Links parts of the document to other documents: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&lt;a </a:t>
            </a:r>
            <a:r>
              <a:rPr lang="en-US" altLang="en-US" sz="1600" b="1" dirty="0" err="1" smtClean="0">
                <a:latin typeface="Courier New" charset="0"/>
                <a:ea typeface="ＭＳ Ｐゴシック" charset="-128"/>
              </a:rPr>
              <a:t>href</a:t>
            </a:r>
            <a:r>
              <a:rPr lang="en-US" altLang="en-US" sz="1600" b="1" dirty="0" smtClean="0">
                <a:latin typeface="Courier New" charset="0"/>
                <a:ea typeface="ＭＳ Ｐゴシック" charset="-128"/>
              </a:rPr>
              <a:t>="http://www.uncc.edu/"&gt;UNCC&lt;/a&gt;</a:t>
            </a:r>
            <a:r>
              <a:rPr lang="en-US" altLang="en-US" sz="1600" dirty="0" smtClean="0"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Renders the word UNCC as a hyperlink to the specified URL. 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Stock Quote SOAP Response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114800"/>
          </a:xfrm>
          <a:noFill/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Status Line  HTTP/1.1 200 OK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Connection Keep-Alive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Content-Length 491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Date Tue, 19 Apr 2005 20:24:10 GMT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Content-Type text/xml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Server Electric/1.0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400" smtClean="0">
              <a:solidFill>
                <a:srgbClr val="000000"/>
              </a:solidFill>
              <a:latin typeface="Tahoma" pitchFamily="-108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&lt;soap:Envelope soap:encodingStyle="http://schemas.xmlsoap.org/soap/encoding/"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xmlns:soap="http://schemas.xmlsoap.org/soap/envelope/"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xmlns:xsi="http://www.w3.org/2001/XMLSchema-instance"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xmlns:xsd="http://www.w3.org/2001/XMLSchema"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xmlns:soapenc="http://schemas.xmlsoap.org/soap/encoding/"&gt;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&lt;soap:Body&gt;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 &lt;n:getQuoteResponse xmlns:n="urn:xmethods-delayed-quotes"&gt;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    &lt;Result xsi:type="xsd:float"&gt;191.4&lt;/Result&gt;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   &lt;/n:getQuoteResponse&gt;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   &lt;/soap:Body&gt;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Tahoma" pitchFamily="-108" charset="0"/>
                <a:ea typeface="ＭＳ Ｐゴシック" charset="-128"/>
              </a:rPr>
              <a:t>  &lt;/soap:Envelope&gt;</a:t>
            </a:r>
          </a:p>
        </p:txBody>
      </p:sp>
      <p:sp>
        <p:nvSpPr>
          <p:cNvPr id="1799171" name="Rectangle 3"/>
          <p:cNvSpPr>
            <a:spLocks noChangeArrowheads="1"/>
          </p:cNvSpPr>
          <p:nvPr/>
        </p:nvSpPr>
        <p:spPr bwMode="auto">
          <a:xfrm>
            <a:off x="1447800" y="4614863"/>
            <a:ext cx="5368925" cy="1049337"/>
          </a:xfrm>
          <a:prstGeom prst="rect">
            <a:avLst/>
          </a:prstGeom>
          <a:solidFill>
            <a:srgbClr val="00E4A8">
              <a:alpha val="7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799173" name="Rectangle 5"/>
          <p:cNvSpPr>
            <a:spLocks noChangeArrowheads="1"/>
          </p:cNvSpPr>
          <p:nvPr/>
        </p:nvSpPr>
        <p:spPr bwMode="auto">
          <a:xfrm>
            <a:off x="1219200" y="3505200"/>
            <a:ext cx="6705600" cy="243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9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9171" grpId="0" animBg="1"/>
      <p:bldP spid="179917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XML-RPC: forerunner to SOAP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769225" cy="4113213"/>
          </a:xfrm>
        </p:spPr>
        <p:txBody>
          <a:bodyPr/>
          <a:lstStyle/>
          <a:p>
            <a:pPr eaLnBrk="1" hangingPunct="1"/>
            <a:r>
              <a:rPr lang="en-US" altLang="en-US" sz="2500" smtClean="0">
                <a:ea typeface="ＭＳ Ｐゴシック" charset="-128"/>
              </a:rPr>
              <a:t>XML formatted message</a:t>
            </a: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Using HTTP Post to transmit the message</a:t>
            </a: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Enable any web service with CGI interface to accept the message</a:t>
            </a: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Universal acceptance, even through firewalls!</a:t>
            </a: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Many implementations: www.xmlrpc.com</a:t>
            </a:r>
          </a:p>
          <a:p>
            <a:pPr eaLnBrk="1" hangingPunct="1"/>
            <a:endParaRPr lang="en-US" altLang="en-US" sz="25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An example </a:t>
            </a:r>
            <a:br>
              <a:rPr lang="en-US" altLang="en-US" smtClean="0">
                <a:ea typeface="ＭＳ Ｐゴシック" charset="-128"/>
              </a:rPr>
            </a:br>
            <a:r>
              <a:rPr lang="en-US" altLang="en-US" smtClean="0">
                <a:ea typeface="ＭＳ Ｐゴシック" charset="-128"/>
              </a:rPr>
              <a:t>XML-RPC Request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POST /RPC2 HTTP/1.0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User-Agent: Frontier/5.1.2 (WinNT)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Host: someserver.com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Content-Type: text/xml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Content-length: 181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altLang="en-US" sz="1600" dirty="0" smtClean="0">
              <a:latin typeface="Courier New" panose="02070309020205020404" pitchFamily="49" charset="0"/>
              <a:ea typeface="ＭＳ Ｐゴシック" charset="-128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&lt;?xml version=“1.0”?&gt;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methodCall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&lt;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methodName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 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lookup.getStateFromAreaCode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 &lt;/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methodName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&lt;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params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	&lt;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	&lt;value&gt; &lt;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int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 512 &lt;/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int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 &lt;/value&gt;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	&lt;/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&lt;/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params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&lt;/</a:t>
            </a:r>
            <a:r>
              <a:rPr lang="en-US" altLang="en-US" sz="16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methodCall</a:t>
            </a: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 Response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HTTP/1.1 200 OK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Connection: close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Content-length: 158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Content-Type: text/html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Date: Fri, 17 Jan 2001 11:50:13 GMT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Server: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UserLand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 Frontier/5.1.2-WinNT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&lt;?xml version=“1.0”?&gt;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methodResponse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&lt;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params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	&lt;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	&lt;values&gt; &lt;string&gt;Texas&lt;/string&gt;&lt;/value&gt;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	&lt;/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	&lt;/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params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&lt;/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methodResponse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 smtClean="0">
                <a:ea typeface="ＭＳ Ｐゴシック" charset="-128"/>
              </a:rPr>
              <a:t>WSDL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 smtClean="0">
                <a:ea typeface="ＭＳ Ｐゴシック" charset="-128"/>
              </a:rPr>
              <a:t>Web </a:t>
            </a:r>
            <a:r>
              <a:rPr lang="en-US" altLang="en-US" sz="2400" dirty="0">
                <a:ea typeface="ＭＳ Ｐゴシック" charset="-128"/>
              </a:rPr>
              <a:t>Service Description Language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50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97825" cy="1063625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ea typeface="ＭＳ Ｐゴシック" charset="-128"/>
              </a:rPr>
              <a:t>Web Service Description Language (WSDL)</a:t>
            </a: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827213"/>
            <a:ext cx="7693025" cy="4040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Defines a web/network service: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XML format.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Set of end-points operating on messages containing either document-oriented or procedure-oriented information.</a:t>
            </a:r>
            <a:endParaRPr lang="en-US" altLang="en-US" sz="140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Key elements of a web service:</a:t>
            </a:r>
            <a:endParaRPr lang="en-US" altLang="en-US" sz="1600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Documentation – English description.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Types – Data type (e.g. structure).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Message – Message format.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PortType – Abstract set of operations supported by one or more endpoints.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Binding – </a:t>
            </a:r>
            <a:r>
              <a:rPr lang="en-US" altLang="en-US" sz="1600" smtClean="0">
                <a:solidFill>
                  <a:srgbClr val="000000"/>
                </a:solidFill>
                <a:ea typeface="ＭＳ Ｐゴシック" charset="-128"/>
              </a:rPr>
              <a:t> </a:t>
            </a:r>
            <a:r>
              <a:rPr lang="en-US" altLang="en-US" sz="1600" smtClean="0">
                <a:ea typeface="ＭＳ Ｐゴシック" charset="-128"/>
              </a:rPr>
              <a:t>Concrete protocol and data format spec for a port Type.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Service – Specifies web addresses.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WSDL description may be automatically generated based on Java class definitions.</a:t>
            </a:r>
            <a:endParaRPr lang="en-US" altLang="en-US" sz="18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charset="-128"/>
              </a:rPr>
              <a:t>Universal Description, Discovery, and Integration (UDDI)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7213"/>
            <a:ext cx="7921625" cy="4116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Web-based distributed directory: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Enables businesses to list themselves on the internet and discover each other.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XML formatted information for: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Business entity - “white pages”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Business service -  “yellow pages”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Binding Template   - “green page”: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charset="-128"/>
              </a:rPr>
              <a:t>technical information on service entry point and binding spec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tModels - specs for services or taxonomies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XHTML vs. HTML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2017713"/>
            <a:ext cx="3810000" cy="4687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XHTML elements must be </a:t>
            </a:r>
            <a:r>
              <a:rPr lang="en-US" altLang="en-US" sz="2100" b="1" smtClean="0">
                <a:ea typeface="ＭＳ Ｐゴシック" charset="-128"/>
              </a:rPr>
              <a:t>properly nested</a:t>
            </a:r>
            <a:r>
              <a:rPr lang="en-US" altLang="en-US" sz="2100" smtClean="0">
                <a:ea typeface="ＭＳ Ｐゴシック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XHTML documents must be </a:t>
            </a:r>
            <a:r>
              <a:rPr lang="en-US" altLang="en-US" sz="2100" b="1" smtClean="0">
                <a:ea typeface="ＭＳ Ｐゴシック" charset="-128"/>
              </a:rPr>
              <a:t>well-formed</a:t>
            </a:r>
            <a:r>
              <a:rPr lang="en-US" altLang="en-US" sz="2100" smtClean="0">
                <a:ea typeface="ＭＳ Ｐゴシック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Tag names must be in </a:t>
            </a:r>
            <a:r>
              <a:rPr lang="en-US" altLang="en-US" sz="2100" b="1" smtClean="0">
                <a:ea typeface="ＭＳ Ｐゴシック" charset="-128"/>
              </a:rPr>
              <a:t>lowercase</a:t>
            </a:r>
            <a:r>
              <a:rPr lang="en-US" altLang="en-US" sz="2100" smtClean="0">
                <a:ea typeface="ＭＳ Ｐゴシック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All XHTML elements (including empty) must be </a:t>
            </a:r>
            <a:r>
              <a:rPr lang="en-US" altLang="en-US" sz="2100" b="1" smtClean="0">
                <a:ea typeface="ＭＳ Ｐゴシック" charset="-128"/>
              </a:rPr>
              <a:t>closed</a:t>
            </a:r>
            <a:r>
              <a:rPr lang="en-US" altLang="en-US" sz="2100" smtClean="0">
                <a:ea typeface="ＭＳ Ｐゴシック" charset="-128"/>
              </a:rPr>
              <a:t> </a:t>
            </a:r>
          </a:p>
        </p:txBody>
      </p:sp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327525" y="1981200"/>
            <a:ext cx="451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&lt;b&gt;&lt;i&gt;This text is bold and italic&lt;/b&gt;&lt;/i&gt;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&lt;b&gt;&lt;i&gt;This text is bold and italic&lt;/i&gt;&lt;/b&gt;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4327525" y="2514600"/>
            <a:ext cx="451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&lt;ul&gt;&lt;li&gt;item 1     &lt;li&gt;item 2     &lt;/ul&gt;         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&lt;ul&gt;&lt;li&gt;item 1&lt;/li&gt;&lt;li&gt;item 2&lt;/li&gt;&lt;/ul&gt;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4267200" y="3200400"/>
            <a:ext cx="4724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>
                <a:latin typeface="Tahoma" pitchFamily="-108" charset="0"/>
              </a:rPr>
              <a:t>All XHTML elements must be nested within the &lt;html&gt; root.</a:t>
            </a:r>
          </a:p>
          <a:p>
            <a:r>
              <a:rPr lang="en-US" altLang="en-US" sz="1200" b="0">
                <a:latin typeface="Tahoma" pitchFamily="-108" charset="0"/>
              </a:rPr>
              <a:t>All other elements can have sub (children) elements. </a:t>
            </a:r>
          </a:p>
          <a:p>
            <a:r>
              <a:rPr lang="en-US" altLang="en-US" sz="1200" b="0">
                <a:latin typeface="Tahoma" pitchFamily="-108" charset="0"/>
              </a:rPr>
              <a:t>Sub-elements must be in pairs and correctly nested within parent. 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4267200" y="4343400"/>
            <a:ext cx="451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&lt;BODY&gt;&lt;P&gt;This is a paragraph&lt;/P&gt;&lt;/BODY&gt;         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&lt;body&gt;&lt;p&gt;This is a paragraph&lt;/p&gt;&lt;/body&gt;</a:t>
            </a: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4191000" y="4038600"/>
            <a:ext cx="4806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>
                <a:latin typeface="Tahoma" pitchFamily="-108" charset="0"/>
              </a:rPr>
              <a:t>Like Java, XML is case-sensitive, so &lt;p&gt; and &lt;P&gt; are different tags.</a:t>
            </a: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4114800" y="51054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&lt;p&gt;one paragraph    &lt;p&gt;another paragraph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&lt;p&gt;one paragraph&lt;/p&gt;&lt;p&gt;another paragraph&lt;/p&gt;</a:t>
            </a:r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3276600" y="58674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break:&lt;br&gt; h-rule:&lt;hr&gt; image &lt;img src="happy.gif"&gt;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break:&lt;br /&gt; h-rule:&lt;hr /&gt; image &lt;img src="happy.gif“ 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XHTML vs. HTML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905000"/>
            <a:ext cx="3767138" cy="3762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Attribute names must be in lower case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Attribute values must be quoted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Attribute minimization is forbidden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The </a:t>
            </a:r>
            <a:r>
              <a:rPr lang="en-US" altLang="en-US" sz="2400" i="1" dirty="0" smtClean="0">
                <a:ea typeface="ＭＳ Ｐゴシック" charset="-128"/>
              </a:rPr>
              <a:t>id</a:t>
            </a:r>
            <a:r>
              <a:rPr lang="en-US" altLang="en-US" sz="2400" dirty="0" smtClean="0">
                <a:ea typeface="ＭＳ Ｐゴシック" charset="-128"/>
              </a:rPr>
              <a:t> attribute replaces the </a:t>
            </a:r>
            <a:r>
              <a:rPr lang="en-US" altLang="en-US" sz="2400" i="1" dirty="0" smtClean="0">
                <a:ea typeface="ＭＳ Ｐゴシック" charset="-128"/>
              </a:rPr>
              <a:t>name </a:t>
            </a:r>
            <a:r>
              <a:rPr lang="en-US" altLang="en-US" sz="2400" dirty="0" smtClean="0">
                <a:ea typeface="ＭＳ Ｐゴシック" charset="-128"/>
              </a:rPr>
              <a:t>attribute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The XHTML DTD defines mandatory elements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charset="-128"/>
            </a:endParaRPr>
          </a:p>
        </p:txBody>
      </p:sp>
      <p:sp>
        <p:nvSpPr>
          <p:cNvPr id="921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419600" y="1981200"/>
            <a:ext cx="451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&lt;table WIDTH="100%"&gt;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&lt;table width="100%"&gt;</a:t>
            </a: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4419600" y="2743200"/>
            <a:ext cx="451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&lt;table width=100%&gt;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&lt;table width="100%"&gt;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419600" y="3429000"/>
            <a:ext cx="451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&lt;input checked&gt;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&lt;input checked="checked" /&gt;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4038600" y="419100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No: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&lt;img src="picture.gif" name="picture1" /&gt;</a:t>
            </a:r>
          </a:p>
          <a:p>
            <a:r>
              <a:rPr lang="en-US" altLang="en-US" sz="1200">
                <a:latin typeface="Courier New" charset="0"/>
              </a:rPr>
              <a:t>Yes: </a:t>
            </a:r>
            <a:r>
              <a:rPr lang="en-US" altLang="en-US" sz="1200">
                <a:solidFill>
                  <a:srgbClr val="00B050"/>
                </a:solidFill>
                <a:latin typeface="Courier New" charset="0"/>
              </a:rPr>
              <a:t>&lt;img src="picture.gif" id="picture1" /&gt;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4038600" y="5486400"/>
            <a:ext cx="46640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&lt;!DOCTYPE Doctype goes here&gt;</a:t>
            </a:r>
          </a:p>
          <a:p>
            <a:r>
              <a:rPr lang="en-US" altLang="en-US" sz="1200">
                <a:latin typeface="Courier New" charset="0"/>
              </a:rPr>
              <a:t>&lt;html xmlns="http://www.w3.org/1999/xhtml"&gt;</a:t>
            </a:r>
            <a:br>
              <a:rPr lang="en-US" altLang="en-US" sz="1200">
                <a:latin typeface="Courier New" charset="0"/>
              </a:rPr>
            </a:br>
            <a:r>
              <a:rPr lang="en-US" altLang="en-US" sz="1200">
                <a:latin typeface="Courier New" charset="0"/>
              </a:rPr>
              <a:t>  &lt;head&gt;&lt;title&gt;Title goes here&lt;/title&gt;&lt;/head&gt;</a:t>
            </a:r>
            <a:br>
              <a:rPr lang="en-US" altLang="en-US" sz="1200">
                <a:latin typeface="Courier New" charset="0"/>
              </a:rPr>
            </a:br>
            <a:r>
              <a:rPr lang="en-US" altLang="en-US" sz="1200">
                <a:latin typeface="Courier New" charset="0"/>
              </a:rPr>
              <a:t>  &lt;body&gt;Body text goes here&lt;/body&gt;</a:t>
            </a:r>
          </a:p>
          <a:p>
            <a:r>
              <a:rPr lang="en-US" altLang="en-US" sz="1200">
                <a:latin typeface="Courier New" charset="0"/>
              </a:rPr>
              <a:t>&lt;/html&gt;</a:t>
            </a:r>
            <a:endParaRPr lang="en-US" altLang="en-US" sz="1800" b="0">
              <a:latin typeface="Tahoma" pitchFamily="-108" charset="0"/>
            </a:endParaRP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4038600" y="4876800"/>
            <a:ext cx="448151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>
                <a:latin typeface="Tahoma" pitchFamily="-108" charset="0"/>
              </a:rPr>
              <a:t>XHTML documents must have a DOCTYPE declaration</a:t>
            </a:r>
          </a:p>
          <a:p>
            <a:r>
              <a:rPr lang="en-US" altLang="en-US" sz="1200" b="0">
                <a:latin typeface="Tahoma" pitchFamily="-108" charset="0"/>
              </a:rPr>
              <a:t>html, head and body elements must be present</a:t>
            </a:r>
          </a:p>
          <a:p>
            <a:r>
              <a:rPr lang="en-US" altLang="en-US" sz="1200" b="0">
                <a:latin typeface="Tahoma" pitchFamily="-108" charset="0"/>
              </a:rPr>
              <a:t>title must be present inside the head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XHTML Main Points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7213"/>
            <a:ext cx="7769225" cy="4116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Documents must conform to a precise structure</a:t>
            </a:r>
          </a:p>
          <a:p>
            <a:pPr eaLnBrk="1" hangingPunct="1">
              <a:lnSpc>
                <a:spcPct val="80000"/>
              </a:lnSpc>
            </a:pPr>
            <a:endParaRPr lang="en-US" altLang="en-US" sz="250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Structure is defined by a known and accepted set of rules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50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Following this kind of protocol enables more powerful applications by providing guarantees about structure and content: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smtClean="0">
                <a:ea typeface="ＭＳ Ｐゴシック" charset="-128"/>
              </a:rPr>
              <a:t>More standard tools can be used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Tag Structure</a:t>
            </a:r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17488" y="2514600"/>
            <a:ext cx="3963987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600">
                <a:latin typeface="Courier New" charset="0"/>
              </a:rPr>
              <a:t>&lt;html&gt;</a:t>
            </a:r>
          </a:p>
          <a:p>
            <a:r>
              <a:rPr lang="en-US" altLang="en-US" sz="1600">
                <a:latin typeface="Courier New" charset="0"/>
              </a:rPr>
              <a:t>  &lt;head&gt;</a:t>
            </a:r>
          </a:p>
          <a:p>
            <a:r>
              <a:rPr lang="en-US" altLang="en-US" sz="1600">
                <a:latin typeface="Courier New" charset="0"/>
              </a:rPr>
              <a:t>    &lt;title&gt;Hello World!&lt;/title&gt;</a:t>
            </a:r>
          </a:p>
          <a:p>
            <a:r>
              <a:rPr lang="en-US" altLang="en-US" sz="1600">
                <a:latin typeface="Courier New" charset="0"/>
              </a:rPr>
              <a:t>  &lt;/head&gt;</a:t>
            </a:r>
          </a:p>
          <a:p>
            <a:r>
              <a:rPr lang="en-US" altLang="en-US" sz="1600">
                <a:latin typeface="Courier New" charset="0"/>
              </a:rPr>
              <a:t>  &lt;body&gt;</a:t>
            </a:r>
          </a:p>
          <a:p>
            <a:r>
              <a:rPr lang="en-US" altLang="en-US" sz="1600">
                <a:latin typeface="Courier New" charset="0"/>
              </a:rPr>
              <a:t>    &lt;h1&gt;My HTML Page&lt;/h1&gt;</a:t>
            </a:r>
          </a:p>
          <a:p>
            <a:r>
              <a:rPr lang="en-US" altLang="en-US" sz="1600">
                <a:latin typeface="Courier New" charset="0"/>
              </a:rPr>
              <a:t>    &lt;p&gt;Hello World!&lt;/p&gt;</a:t>
            </a:r>
          </a:p>
          <a:p>
            <a:r>
              <a:rPr lang="en-US" altLang="en-US" sz="1600">
                <a:latin typeface="Courier New" charset="0"/>
              </a:rPr>
              <a:t>  &lt;/body&gt;</a:t>
            </a:r>
          </a:p>
          <a:p>
            <a:r>
              <a:rPr lang="en-US" altLang="en-US" sz="1600">
                <a:latin typeface="Courier New" charset="0"/>
              </a:rPr>
              <a:t>&lt;/html&gt;</a:t>
            </a:r>
          </a:p>
          <a:p>
            <a:endParaRPr lang="en-US" altLang="en-US" sz="160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19600" y="2590800"/>
            <a:ext cx="4572000" cy="2667000"/>
            <a:chOff x="2784" y="1632"/>
            <a:chExt cx="2880" cy="1680"/>
          </a:xfrm>
        </p:grpSpPr>
        <p:sp>
          <p:nvSpPr>
            <p:cNvPr id="11270" name="Rectangle 5"/>
            <p:cNvSpPr>
              <a:spLocks noChangeArrowheads="1"/>
            </p:cNvSpPr>
            <p:nvPr/>
          </p:nvSpPr>
          <p:spPr bwMode="auto">
            <a:xfrm>
              <a:off x="3888" y="1632"/>
              <a:ext cx="57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html</a:t>
              </a:r>
            </a:p>
          </p:txBody>
        </p:sp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3360" y="2064"/>
              <a:ext cx="57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head</a:t>
              </a:r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2928" y="2496"/>
              <a:ext cx="57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title</a:t>
              </a:r>
            </a:p>
          </p:txBody>
        </p:sp>
        <p:sp>
          <p:nvSpPr>
            <p:cNvPr id="11273" name="AutoShape 8"/>
            <p:cNvSpPr>
              <a:spLocks noChangeArrowheads="1"/>
            </p:cNvSpPr>
            <p:nvPr/>
          </p:nvSpPr>
          <p:spPr bwMode="auto">
            <a:xfrm>
              <a:off x="2784" y="2928"/>
              <a:ext cx="816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cdata</a:t>
              </a:r>
            </a:p>
            <a:p>
              <a:pPr algn="ctr"/>
              <a:r>
                <a:rPr lang="en-US" altLang="en-US" sz="1200">
                  <a:latin typeface="Courier New" charset="0"/>
                </a:rPr>
                <a:t>“Hello World!”</a:t>
              </a:r>
            </a:p>
          </p:txBody>
        </p:sp>
        <p:sp>
          <p:nvSpPr>
            <p:cNvPr id="11274" name="Rectangle 9"/>
            <p:cNvSpPr>
              <a:spLocks noChangeArrowheads="1"/>
            </p:cNvSpPr>
            <p:nvPr/>
          </p:nvSpPr>
          <p:spPr bwMode="auto">
            <a:xfrm>
              <a:off x="4464" y="2064"/>
              <a:ext cx="57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body</a:t>
              </a:r>
            </a:p>
          </p:txBody>
        </p:sp>
        <p:sp>
          <p:nvSpPr>
            <p:cNvPr id="11275" name="Rectangle 10"/>
            <p:cNvSpPr>
              <a:spLocks noChangeArrowheads="1"/>
            </p:cNvSpPr>
            <p:nvPr/>
          </p:nvSpPr>
          <p:spPr bwMode="auto">
            <a:xfrm>
              <a:off x="4032" y="2496"/>
              <a:ext cx="57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h1</a:t>
              </a:r>
            </a:p>
          </p:txBody>
        </p:sp>
        <p:sp>
          <p:nvSpPr>
            <p:cNvPr id="11276" name="Rectangle 11"/>
            <p:cNvSpPr>
              <a:spLocks noChangeArrowheads="1"/>
            </p:cNvSpPr>
            <p:nvPr/>
          </p:nvSpPr>
          <p:spPr bwMode="auto">
            <a:xfrm>
              <a:off x="4992" y="2496"/>
              <a:ext cx="57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p</a:t>
              </a:r>
            </a:p>
          </p:txBody>
        </p:sp>
        <p:sp>
          <p:nvSpPr>
            <p:cNvPr id="11277" name="AutoShape 12"/>
            <p:cNvSpPr>
              <a:spLocks noChangeArrowheads="1"/>
            </p:cNvSpPr>
            <p:nvPr/>
          </p:nvSpPr>
          <p:spPr bwMode="auto">
            <a:xfrm>
              <a:off x="4848" y="2928"/>
              <a:ext cx="816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cdata</a:t>
              </a:r>
            </a:p>
            <a:p>
              <a:pPr algn="ctr"/>
              <a:r>
                <a:rPr lang="en-US" altLang="en-US" sz="1200">
                  <a:latin typeface="Courier New" charset="0"/>
                </a:rPr>
                <a:t>“Hello World!”</a:t>
              </a:r>
            </a:p>
          </p:txBody>
        </p:sp>
        <p:sp>
          <p:nvSpPr>
            <p:cNvPr id="11278" name="AutoShape 13"/>
            <p:cNvSpPr>
              <a:spLocks noChangeArrowheads="1"/>
            </p:cNvSpPr>
            <p:nvPr/>
          </p:nvSpPr>
          <p:spPr bwMode="auto">
            <a:xfrm>
              <a:off x="3888" y="2928"/>
              <a:ext cx="816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600">
                  <a:latin typeface="Courier New" charset="0"/>
                </a:rPr>
                <a:t>cdata</a:t>
              </a:r>
            </a:p>
            <a:p>
              <a:pPr algn="ctr"/>
              <a:r>
                <a:rPr lang="en-US" altLang="en-US" sz="1200">
                  <a:latin typeface="Courier New" charset="0"/>
                </a:rPr>
                <a:t>“My HTML Page”</a:t>
              </a:r>
            </a:p>
          </p:txBody>
        </p:sp>
        <p:cxnSp>
          <p:nvCxnSpPr>
            <p:cNvPr id="11279" name="AutoShape 14"/>
            <p:cNvCxnSpPr>
              <a:cxnSpLocks noChangeShapeType="1"/>
              <a:stCxn id="11270" idx="2"/>
              <a:endCxn id="11271" idx="0"/>
            </p:cNvCxnSpPr>
            <p:nvPr/>
          </p:nvCxnSpPr>
          <p:spPr bwMode="auto">
            <a:xfrm flipH="1">
              <a:off x="3648" y="1824"/>
              <a:ext cx="528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0" name="AutoShape 15"/>
            <p:cNvCxnSpPr>
              <a:cxnSpLocks noChangeShapeType="1"/>
              <a:stCxn id="11270" idx="2"/>
              <a:endCxn id="11274" idx="0"/>
            </p:cNvCxnSpPr>
            <p:nvPr/>
          </p:nvCxnSpPr>
          <p:spPr bwMode="auto">
            <a:xfrm>
              <a:off x="4176" y="1824"/>
              <a:ext cx="576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1" name="AutoShape 16"/>
            <p:cNvCxnSpPr>
              <a:cxnSpLocks noChangeShapeType="1"/>
              <a:stCxn id="11271" idx="2"/>
              <a:endCxn id="11272" idx="0"/>
            </p:cNvCxnSpPr>
            <p:nvPr/>
          </p:nvCxnSpPr>
          <p:spPr bwMode="auto">
            <a:xfrm flipH="1">
              <a:off x="3216" y="2256"/>
              <a:ext cx="432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2" name="AutoShape 17"/>
            <p:cNvCxnSpPr>
              <a:cxnSpLocks noChangeShapeType="1"/>
              <a:stCxn id="11272" idx="2"/>
              <a:endCxn id="11273" idx="0"/>
            </p:cNvCxnSpPr>
            <p:nvPr/>
          </p:nvCxnSpPr>
          <p:spPr bwMode="auto">
            <a:xfrm flipH="1">
              <a:off x="3192" y="2688"/>
              <a:ext cx="24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3" name="AutoShape 18"/>
            <p:cNvCxnSpPr>
              <a:cxnSpLocks noChangeShapeType="1"/>
              <a:stCxn id="11274" idx="2"/>
              <a:endCxn id="11275" idx="0"/>
            </p:cNvCxnSpPr>
            <p:nvPr/>
          </p:nvCxnSpPr>
          <p:spPr bwMode="auto">
            <a:xfrm flipH="1">
              <a:off x="4320" y="2256"/>
              <a:ext cx="432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4" name="AutoShape 19"/>
            <p:cNvCxnSpPr>
              <a:cxnSpLocks noChangeShapeType="1"/>
              <a:stCxn id="11274" idx="2"/>
              <a:endCxn id="11276" idx="0"/>
            </p:cNvCxnSpPr>
            <p:nvPr/>
          </p:nvCxnSpPr>
          <p:spPr bwMode="auto">
            <a:xfrm>
              <a:off x="4752" y="2256"/>
              <a:ext cx="528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5" name="AutoShape 20"/>
            <p:cNvCxnSpPr>
              <a:cxnSpLocks noChangeShapeType="1"/>
              <a:stCxn id="11275" idx="2"/>
              <a:endCxn id="11278" idx="0"/>
            </p:cNvCxnSpPr>
            <p:nvPr/>
          </p:nvCxnSpPr>
          <p:spPr bwMode="auto">
            <a:xfrm flipH="1">
              <a:off x="4296" y="2688"/>
              <a:ext cx="24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6" name="AutoShape 21"/>
            <p:cNvCxnSpPr>
              <a:cxnSpLocks noChangeShapeType="1"/>
              <a:stCxn id="11276" idx="2"/>
              <a:endCxn id="11277" idx="0"/>
            </p:cNvCxnSpPr>
            <p:nvPr/>
          </p:nvCxnSpPr>
          <p:spPr bwMode="auto">
            <a:xfrm flipH="1">
              <a:off x="5256" y="2688"/>
              <a:ext cx="24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Document Object Model (DOM)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7845425" cy="4418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W3C DOM is a platform and language neutral interface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Allows programs and scripts to dynamically access and update the content, structure, and style of a document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24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Provides a standard set of objects for representing HTML and XML documents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Standard interface for accessing and manipulating them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DOM is separated into different parts (Core, XML, and HTML) and different levels (DOM Level 1/2/3):</a:t>
            </a:r>
            <a:endParaRPr lang="en-US" altLang="en-US" sz="1800" dirty="0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Core DOM 	- defines a standard set of objects for any structured document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XML DOM 	- defines a standard set of objects for XML documents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HTML DOM - defines a standard set of objects for HTML documents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JavaScript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7213"/>
            <a:ext cx="7921625" cy="3963987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Client-side (browser) scripting language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Java/C like syntax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When embedded in browser, has access to: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Browser objects / control 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e.g., mouse events, alert boxes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Document object model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Page “data” elements</a:t>
            </a: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 b="0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12306</TotalTime>
  <Words>2309</Words>
  <Application>Microsoft Office PowerPoint</Application>
  <PresentationFormat>On-screen Show (4:3)</PresentationFormat>
  <Paragraphs>454</Paragraphs>
  <Slides>36</Slides>
  <Notes>33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XML, Web Services</vt:lpstr>
      <vt:lpstr>HTML</vt:lpstr>
      <vt:lpstr>HTML Elements</vt:lpstr>
      <vt:lpstr>XHTML vs. HTML</vt:lpstr>
      <vt:lpstr>XHTML vs. HTML</vt:lpstr>
      <vt:lpstr>XHTML Main Points</vt:lpstr>
      <vt:lpstr>Tag Structure</vt:lpstr>
      <vt:lpstr>Document Object Model (DOM)</vt:lpstr>
      <vt:lpstr>JavaScript</vt:lpstr>
      <vt:lpstr>DHTML</vt:lpstr>
      <vt:lpstr>RSS</vt:lpstr>
      <vt:lpstr>RSS Web Applications</vt:lpstr>
      <vt:lpstr>XML vs. XHTML</vt:lpstr>
      <vt:lpstr>Web Services</vt:lpstr>
      <vt:lpstr>What is a Web Service?</vt:lpstr>
      <vt:lpstr>Difficulties in Using a Web Site As a Web Service</vt:lpstr>
      <vt:lpstr>More Difficulties  (Filling out a Form)</vt:lpstr>
      <vt:lpstr>Web service</vt:lpstr>
      <vt:lpstr>What Would We Like to Do?</vt:lpstr>
      <vt:lpstr>SOAP</vt:lpstr>
      <vt:lpstr>A Solution: SOAP</vt:lpstr>
      <vt:lpstr>SOAP </vt:lpstr>
      <vt:lpstr>SOAP Intuition</vt:lpstr>
      <vt:lpstr>A generalized SOAP architecture</vt:lpstr>
      <vt:lpstr>SOAP Message Structure</vt:lpstr>
      <vt:lpstr>Simplified SOAP Request</vt:lpstr>
      <vt:lpstr>Simplified SOAP Response</vt:lpstr>
      <vt:lpstr>Simplified SOAP  HTTP Request/Response</vt:lpstr>
      <vt:lpstr>Stock Quote Soap Request</vt:lpstr>
      <vt:lpstr>Stock Quote SOAP Response</vt:lpstr>
      <vt:lpstr>XML-RPC: forerunner to SOAP</vt:lpstr>
      <vt:lpstr>An example  XML-RPC Request</vt:lpstr>
      <vt:lpstr>Example Response</vt:lpstr>
      <vt:lpstr>WSDL</vt:lpstr>
      <vt:lpstr>Web Service Description Language (WSDL)</vt:lpstr>
      <vt:lpstr>Universal Description, Discovery, and Integration (UDDI)</vt:lpstr>
    </vt:vector>
  </TitlesOfParts>
  <Company>COAS UNCC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4166/5166 Network Based Application Development</dc:title>
  <dc:creator>COAS UNCC</dc:creator>
  <cp:lastModifiedBy>test</cp:lastModifiedBy>
  <cp:revision>203</cp:revision>
  <cp:lastPrinted>2006-11-14T15:05:40Z</cp:lastPrinted>
  <dcterms:created xsi:type="dcterms:W3CDTF">2009-11-03T00:30:53Z</dcterms:created>
  <dcterms:modified xsi:type="dcterms:W3CDTF">2015-07-28T17:25:43Z</dcterms:modified>
</cp:coreProperties>
</file>