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74"/>
  </p:notesMasterIdLst>
  <p:handoutMasterIdLst>
    <p:handoutMasterId r:id="rId75"/>
  </p:handoutMasterIdLst>
  <p:sldIdLst>
    <p:sldId id="257" r:id="rId2"/>
    <p:sldId id="1028" r:id="rId3"/>
    <p:sldId id="1030" r:id="rId4"/>
    <p:sldId id="1031" r:id="rId5"/>
    <p:sldId id="1032" r:id="rId6"/>
    <p:sldId id="1033" r:id="rId7"/>
    <p:sldId id="1034" r:id="rId8"/>
    <p:sldId id="1035" r:id="rId9"/>
    <p:sldId id="1036" r:id="rId10"/>
    <p:sldId id="1037" r:id="rId11"/>
    <p:sldId id="1038" r:id="rId12"/>
    <p:sldId id="1039" r:id="rId13"/>
    <p:sldId id="1040" r:id="rId14"/>
    <p:sldId id="1048" r:id="rId15"/>
    <p:sldId id="1046" r:id="rId16"/>
    <p:sldId id="1047" r:id="rId17"/>
    <p:sldId id="1049" r:id="rId18"/>
    <p:sldId id="1050" r:id="rId19"/>
    <p:sldId id="1051" r:id="rId20"/>
    <p:sldId id="1052" r:id="rId21"/>
    <p:sldId id="1053" r:id="rId22"/>
    <p:sldId id="1054" r:id="rId23"/>
    <p:sldId id="1055" r:id="rId24"/>
    <p:sldId id="1056" r:id="rId25"/>
    <p:sldId id="1057" r:id="rId26"/>
    <p:sldId id="1058" r:id="rId27"/>
    <p:sldId id="1059" r:id="rId28"/>
    <p:sldId id="1060" r:id="rId29"/>
    <p:sldId id="1061" r:id="rId30"/>
    <p:sldId id="1062" r:id="rId31"/>
    <p:sldId id="1063" r:id="rId32"/>
    <p:sldId id="1064" r:id="rId33"/>
    <p:sldId id="1065" r:id="rId34"/>
    <p:sldId id="1066" r:id="rId35"/>
    <p:sldId id="1067" r:id="rId36"/>
    <p:sldId id="1068" r:id="rId37"/>
    <p:sldId id="1069" r:id="rId38"/>
    <p:sldId id="1070" r:id="rId39"/>
    <p:sldId id="1071" r:id="rId40"/>
    <p:sldId id="1072" r:id="rId41"/>
    <p:sldId id="1073" r:id="rId42"/>
    <p:sldId id="1074" r:id="rId43"/>
    <p:sldId id="1075" r:id="rId44"/>
    <p:sldId id="1076" r:id="rId45"/>
    <p:sldId id="1077" r:id="rId46"/>
    <p:sldId id="1078" r:id="rId47"/>
    <p:sldId id="1079" r:id="rId48"/>
    <p:sldId id="1105" r:id="rId49"/>
    <p:sldId id="1080" r:id="rId50"/>
    <p:sldId id="1081" r:id="rId51"/>
    <p:sldId id="1082" r:id="rId52"/>
    <p:sldId id="1083" r:id="rId53"/>
    <p:sldId id="1084" r:id="rId54"/>
    <p:sldId id="1085" r:id="rId55"/>
    <p:sldId id="1086" r:id="rId56"/>
    <p:sldId id="1099" r:id="rId57"/>
    <p:sldId id="1100" r:id="rId58"/>
    <p:sldId id="1101" r:id="rId59"/>
    <p:sldId id="1102" r:id="rId60"/>
    <p:sldId id="1103" r:id="rId61"/>
    <p:sldId id="1104" r:id="rId62"/>
    <p:sldId id="1097" r:id="rId63"/>
    <p:sldId id="1098" r:id="rId64"/>
    <p:sldId id="1087" r:id="rId65"/>
    <p:sldId id="1088" r:id="rId66"/>
    <p:sldId id="1089" r:id="rId67"/>
    <p:sldId id="1090" r:id="rId68"/>
    <p:sldId id="1091" r:id="rId69"/>
    <p:sldId id="1092" r:id="rId70"/>
    <p:sldId id="1093" r:id="rId71"/>
    <p:sldId id="1094" r:id="rId72"/>
    <p:sldId id="1095" r:id="rId73"/>
  </p:sldIdLst>
  <p:sldSz cx="9144000" cy="6858000" type="screen4x3"/>
  <p:notesSz cx="6858000" cy="9144000"/>
  <p:custDataLst>
    <p:tags r:id="rId7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hiddenSlides="1" frameSlides="1"/>
  <p:clrMru>
    <a:srgbClr val="F53A11"/>
    <a:srgbClr val="00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1044" y="-10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gs" Target="tags/tag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charset="0"/>
              </a:defRPr>
            </a:lvl1pPr>
          </a:lstStyle>
          <a:p>
            <a:pPr>
              <a:defRPr/>
            </a:pPr>
            <a:fld id="{9A44C709-32EF-4808-8F38-61756BACB9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25896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09085AB-1D04-4007-98A5-49ABAC9B92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058086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6B4D9263-6747-4991-A3D8-A80F034268EA}" type="slidenum">
              <a:rPr lang="en-US" altLang="en-US" smtClean="0">
                <a:latin typeface="Arial" charset="0"/>
              </a:rPr>
              <a:pPr/>
              <a:t>1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76BBD9E7-0400-497C-921D-4F0AC2861F91}" type="slidenum">
              <a:rPr lang="en-US" altLang="en-US" smtClean="0">
                <a:latin typeface="Arial" charset="0"/>
              </a:rPr>
              <a:pPr/>
              <a:t>65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1B3FDF44-235F-4FF0-8F07-2DB41062A262}" type="slidenum">
              <a:rPr lang="en-US" altLang="en-US" smtClean="0">
                <a:latin typeface="Arial" charset="0"/>
              </a:rPr>
              <a:pPr/>
              <a:t>66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24BBCE01-2CE6-4A56-94BF-489119D8A8E2}" type="slidenum">
              <a:rPr lang="en-US" altLang="en-US" smtClean="0">
                <a:latin typeface="Arial" charset="0"/>
              </a:rPr>
              <a:pPr/>
              <a:t>67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47D5E4DA-A293-4780-8083-3EB7F58B0F2D}" type="slidenum">
              <a:rPr lang="en-US" altLang="en-US" smtClean="0">
                <a:latin typeface="Arial" charset="0"/>
              </a:rPr>
              <a:pPr/>
              <a:t>68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73BB87C5-AE73-41C6-AC53-CBFD6ABAB001}" type="slidenum">
              <a:rPr lang="en-US" altLang="en-US" smtClean="0">
                <a:latin typeface="Arial" charset="0"/>
              </a:rPr>
              <a:pPr/>
              <a:t>69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BCA06678-7F0A-4853-AB3E-22F00D2B8F77}" type="slidenum">
              <a:rPr lang="en-US" altLang="en-US" smtClean="0">
                <a:latin typeface="Arial" charset="0"/>
              </a:rPr>
              <a:pPr/>
              <a:t>70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3C87D249-0C8F-4F74-A163-137CEA4F2E89}" type="slidenum">
              <a:rPr lang="en-US" altLang="en-US" smtClean="0">
                <a:latin typeface="Arial" charset="0"/>
              </a:rPr>
              <a:pPr/>
              <a:t>71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fld id="{37673F31-2AA3-46B8-8046-86D56BAA619C}" type="slidenum">
              <a:rPr lang="en-US" altLang="en-US" smtClean="0">
                <a:latin typeface="Arial" charset="0"/>
              </a:rPr>
              <a:pPr/>
              <a:t>72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1587 w 64000"/>
                <a:gd name="T1" fmla="*/ 85 h 64000"/>
                <a:gd name="T2" fmla="*/ 2304 w 64000"/>
                <a:gd name="T3" fmla="*/ 1152 h 64000"/>
                <a:gd name="T4" fmla="*/ 1587 w 64000"/>
                <a:gd name="T5" fmla="*/ 2219 h 64000"/>
                <a:gd name="T6" fmla="*/ 1587 w 64000"/>
                <a:gd name="T7" fmla="*/ 2219 h 64000"/>
                <a:gd name="T8" fmla="*/ 1587 w 64000"/>
                <a:gd name="T9" fmla="*/ 2219 h 64000"/>
                <a:gd name="T10" fmla="*/ 1587 w 64000"/>
                <a:gd name="T11" fmla="*/ 2219 h 64000"/>
                <a:gd name="T12" fmla="*/ 1587 w 64000"/>
                <a:gd name="T13" fmla="*/ 85 h 64000"/>
                <a:gd name="T14" fmla="*/ 1587 w 64000"/>
                <a:gd name="T15" fmla="*/ 85 h 64000"/>
                <a:gd name="T16" fmla="*/ 1587 w 64000"/>
                <a:gd name="T17" fmla="*/ 85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2027 w 64000"/>
                <a:gd name="T1" fmla="*/ 248 h 64000"/>
                <a:gd name="T2" fmla="*/ 2544 w 64000"/>
                <a:gd name="T3" fmla="*/ 1272 h 64000"/>
                <a:gd name="T4" fmla="*/ 2027 w 64000"/>
                <a:gd name="T5" fmla="*/ 2296 h 64000"/>
                <a:gd name="T6" fmla="*/ 2027 w 64000"/>
                <a:gd name="T7" fmla="*/ 2296 h 64000"/>
                <a:gd name="T8" fmla="*/ 2027 w 64000"/>
                <a:gd name="T9" fmla="*/ 2296 h 64000"/>
                <a:gd name="T10" fmla="*/ 2027 w 64000"/>
                <a:gd name="T11" fmla="*/ 2296 h 64000"/>
                <a:gd name="T12" fmla="*/ 2027 w 64000"/>
                <a:gd name="T13" fmla="*/ 248 h 64000"/>
                <a:gd name="T14" fmla="*/ 2027 w 64000"/>
                <a:gd name="T15" fmla="*/ 248 h 64000"/>
                <a:gd name="T16" fmla="*/ 2027 w 64000"/>
                <a:gd name="T17" fmla="*/ 248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499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-11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AF8E4-7E53-4D09-9646-C08EA8CFF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9633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46F6F-42B3-487E-9475-C2D89AF4B7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8095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88567-D2AB-4EEC-91CD-74CD25C074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34137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A6C90-9A4E-4BFE-8D35-2599560B3C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25365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5E5E0-B079-410E-8A22-9A99FA1B3C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1247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B3C22-DB1F-4F72-AF57-3257024223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67779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D3F68-6961-4724-A723-73E578F80B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6722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82919-C36D-43BF-8DD8-65AFE3A8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76544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685BE-8220-4150-95CE-9724889E6E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45048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640A4-245C-4B95-BE8B-C604297AA9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967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74736-974C-4A62-B25F-EF36F75BA1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13644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2037 w 64000"/>
                <a:gd name="T1" fmla="*/ 177 h 64000"/>
                <a:gd name="T2" fmla="*/ 2592 w 64000"/>
                <a:gd name="T3" fmla="*/ 984 h 64000"/>
                <a:gd name="T4" fmla="*/ 2037 w 64000"/>
                <a:gd name="T5" fmla="*/ 1791 h 64000"/>
                <a:gd name="T6" fmla="*/ 2037 w 64000"/>
                <a:gd name="T7" fmla="*/ 1791 h 64000"/>
                <a:gd name="T8" fmla="*/ 2037 w 64000"/>
                <a:gd name="T9" fmla="*/ 1791 h 64000"/>
                <a:gd name="T10" fmla="*/ 2037 w 64000"/>
                <a:gd name="T11" fmla="*/ 1791 h 64000"/>
                <a:gd name="T12" fmla="*/ 2037 w 64000"/>
                <a:gd name="T13" fmla="*/ 177 h 64000"/>
                <a:gd name="T14" fmla="*/ 2037 w 64000"/>
                <a:gd name="T15" fmla="*/ 177 h 64000"/>
                <a:gd name="T16" fmla="*/ 2037 w 64000"/>
                <a:gd name="T17" fmla="*/ 177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1525 w 64000"/>
                <a:gd name="T1" fmla="*/ 174 h 64000"/>
                <a:gd name="T2" fmla="*/ 1949 w 64000"/>
                <a:gd name="T3" fmla="*/ 994 h 64000"/>
                <a:gd name="T4" fmla="*/ 1525 w 64000"/>
                <a:gd name="T5" fmla="*/ 1813 h 64000"/>
                <a:gd name="T6" fmla="*/ 1525 w 64000"/>
                <a:gd name="T7" fmla="*/ 1813 h 64000"/>
                <a:gd name="T8" fmla="*/ 1525 w 64000"/>
                <a:gd name="T9" fmla="*/ 1813 h 64000"/>
                <a:gd name="T10" fmla="*/ 1525 w 64000"/>
                <a:gd name="T11" fmla="*/ 1813 h 64000"/>
                <a:gd name="T12" fmla="*/ 1525 w 64000"/>
                <a:gd name="T13" fmla="*/ 174 h 64000"/>
                <a:gd name="T14" fmla="*/ 1525 w 64000"/>
                <a:gd name="T15" fmla="*/ 174 h 64000"/>
                <a:gd name="T16" fmla="*/ 1525 w 64000"/>
                <a:gd name="T17" fmla="*/ 174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397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Verdan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Verdan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8397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Verdana" charset="0"/>
              </a:defRPr>
            </a:lvl1pPr>
          </a:lstStyle>
          <a:p>
            <a:pPr>
              <a:defRPr/>
            </a:pPr>
            <a:fld id="{87C6E9ED-3F49-4F64-ADA4-0053F946B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5" r:id="rId1"/>
    <p:sldLayoutId id="2147484075" r:id="rId2"/>
    <p:sldLayoutId id="2147484076" r:id="rId3"/>
    <p:sldLayoutId id="2147484077" r:id="rId4"/>
    <p:sldLayoutId id="2147484078" r:id="rId5"/>
    <p:sldLayoutId id="2147484079" r:id="rId6"/>
    <p:sldLayoutId id="2147484080" r:id="rId7"/>
    <p:sldLayoutId id="2147484081" r:id="rId8"/>
    <p:sldLayoutId id="2147484082" r:id="rId9"/>
    <p:sldLayoutId id="2147484083" r:id="rId10"/>
    <p:sldLayoutId id="2147484084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charset="2"/>
        <a:buChar char="¡"/>
        <a:defRPr sz="29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l"/>
        <a:defRPr sz="25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charset="2"/>
        <a:buChar char="¡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l"/>
        <a:defRPr sz="19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charset="2"/>
        <a:buChar char="¡"/>
        <a:defRPr sz="1900"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-112" charset="2"/>
        <a:buChar char="¡"/>
        <a:defRPr sz="19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-112" charset="2"/>
        <a:buChar char="¡"/>
        <a:defRPr sz="19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-112" charset="2"/>
        <a:buChar char="¡"/>
        <a:defRPr sz="19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-112" charset="2"/>
        <a:buChar char="¡"/>
        <a:defRPr sz="19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List_of_Unicode_characters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xmlfiles.com/dtd/dtd_examples.asp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http://dirtsimple.org/2004/12/python-is-not-java.html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9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defRPr sz="2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defRPr sz="2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Verdana" charset="0"/>
              </a:rPr>
              <a:t>http://courses.coreservlets.com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7696200" cy="24384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Network </a:t>
            </a:r>
            <a:r>
              <a:rPr lang="en-US" altLang="en-US" smtClean="0">
                <a:ea typeface="ＭＳ Ｐゴシック" charset="-128"/>
              </a:rPr>
              <a:t>Based Application Development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9313" y="4038600"/>
            <a:ext cx="6248400" cy="190500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altLang="en-US" smtClean="0">
                <a:ea typeface="ＭＳ Ｐゴシック" charset="-128"/>
              </a:rPr>
              <a:t>Tony Kombol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smtClean="0">
                <a:ea typeface="ＭＳ Ｐゴシック" charset="-128"/>
              </a:rPr>
              <a:t>XML Lecture</a:t>
            </a:r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512763" y="28844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defRPr sz="2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defRPr sz="2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documents may have three parts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Prolog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Body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Epilog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5029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ea typeface="ＭＳ Ｐゴシック" charset="-128"/>
              </a:rPr>
              <a:t>Prolog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>
                <a:ea typeface="ＭＳ Ｐゴシック" charset="-128"/>
              </a:rPr>
              <a:t>Comments &amp; processing instructions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>
                <a:ea typeface="ＭＳ Ｐゴシック" charset="-128"/>
              </a:rPr>
              <a:t>Version information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>
                <a:ea typeface="ＭＳ Ｐゴシック" charset="-128"/>
              </a:rPr>
              <a:t>Reference to a specific XML DTD or schema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ea typeface="ＭＳ Ｐゴシック" charset="-128"/>
              </a:rPr>
              <a:t>Body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>
                <a:ea typeface="ＭＳ Ｐゴシック" charset="-128"/>
              </a:rPr>
              <a:t>One or more elements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100" dirty="0" smtClean="0">
                <a:ea typeface="ＭＳ Ｐゴシック" charset="-128"/>
              </a:rPr>
              <a:t>Exactly one root containing 0 or more elements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>
                <a:ea typeface="ＭＳ Ｐゴシック" charset="-128"/>
              </a:rPr>
              <a:t>Defined by the DTD or schema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>
                <a:ea typeface="ＭＳ Ｐゴシック" charset="-128"/>
              </a:rPr>
              <a:t>Forms a hierarchical tree structure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>
                <a:ea typeface="ＭＳ Ｐゴシック" charset="-128"/>
              </a:rPr>
              <a:t>One top-level element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>
                <a:ea typeface="ＭＳ Ｐゴシック" charset="-128"/>
              </a:rPr>
              <a:t>All others below it in the hierarchy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ea typeface="ＭＳ Ｐゴシック" charset="-128"/>
              </a:rPr>
              <a:t>Epilog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>
                <a:ea typeface="ＭＳ Ｐゴシック" charset="-128"/>
              </a:rPr>
              <a:t>Comments &amp; processing instructions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305800" cy="4302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Why is XML important?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Forms the basis for web services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Used by businesses to exchange information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How is XML different from HTML?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HTML is fairly forgiving of errors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b="1" dirty="0" smtClean="0">
                <a:solidFill>
                  <a:srgbClr val="3366FF"/>
                </a:solidFill>
                <a:latin typeface="Courier New" charset="0"/>
                <a:ea typeface="ＭＳ Ｐゴシック" charset="-128"/>
                <a:cs typeface="Courier New" charset="0"/>
              </a:rPr>
              <a:t>&lt;p&gt;This is a paragraph</a:t>
            </a:r>
            <a:r>
              <a:rPr lang="en-US" altLang="en-US" sz="2000" dirty="0" smtClean="0">
                <a:latin typeface="Courier New" charset="0"/>
                <a:ea typeface="ＭＳ Ｐゴシック" charset="-128"/>
                <a:cs typeface="Courier New" charset="0"/>
              </a:rPr>
              <a:t> </a:t>
            </a:r>
            <a:r>
              <a:rPr lang="en-US" altLang="en-US" dirty="0" smtClean="0">
                <a:ea typeface="ＭＳ Ｐゴシック" charset="-128"/>
              </a:rPr>
              <a:t>will probably work OK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HTML can mix upper and lower case in tags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b="1" dirty="0" smtClean="0">
                <a:solidFill>
                  <a:srgbClr val="0070C0"/>
                </a:solidFill>
                <a:latin typeface="Courier New" charset="0"/>
                <a:ea typeface="ＭＳ Ｐゴシック" charset="-128"/>
                <a:cs typeface="Courier New" charset="0"/>
              </a:rPr>
              <a:t>&lt;</a:t>
            </a:r>
            <a:r>
              <a:rPr lang="en-US" altLang="en-US" sz="2000" b="1" dirty="0" err="1" smtClean="0">
                <a:solidFill>
                  <a:srgbClr val="0070C0"/>
                </a:solidFill>
                <a:latin typeface="Courier New" charset="0"/>
                <a:ea typeface="ＭＳ Ｐゴシック" charset="-128"/>
                <a:cs typeface="Courier New" charset="0"/>
              </a:rPr>
              <a:t>TabLe</a:t>
            </a:r>
            <a:r>
              <a:rPr lang="en-US" altLang="en-US" sz="2000" b="1" dirty="0" smtClean="0">
                <a:solidFill>
                  <a:srgbClr val="0070C0"/>
                </a:solidFill>
                <a:latin typeface="Courier New" charset="0"/>
                <a:ea typeface="ＭＳ Ｐゴシック" charset="-128"/>
                <a:cs typeface="Courier New" charset="0"/>
              </a:rPr>
              <a:t>&gt;…&lt;/table&gt; </a:t>
            </a:r>
            <a:r>
              <a:rPr lang="en-US" altLang="en-US" dirty="0" smtClean="0">
                <a:ea typeface="ＭＳ Ｐゴシック" charset="-128"/>
              </a:rPr>
              <a:t>is ok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Attribute values don’t have to be enclosed in quotes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b="1" dirty="0" smtClean="0">
                <a:solidFill>
                  <a:srgbClr val="0070C0"/>
                </a:solidFill>
                <a:latin typeface="Courier New" charset="0"/>
                <a:ea typeface="ＭＳ Ｐゴシック" charset="-128"/>
                <a:cs typeface="Courier New" charset="0"/>
              </a:rPr>
              <a:t>&lt;font color = #FF0000&gt; </a:t>
            </a:r>
            <a:r>
              <a:rPr lang="en-US" altLang="en-US" dirty="0" smtClean="0">
                <a:ea typeface="ＭＳ Ｐゴシック" charset="-128"/>
              </a:rPr>
              <a:t>is 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Bottom line: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Poorly-written HTML documents</a:t>
            </a:r>
          </a:p>
          <a:p>
            <a:pPr lvl="2" eaLnBrk="1" hangingPunct="1"/>
            <a:r>
              <a:rPr lang="en-US" altLang="en-US" smtClean="0">
                <a:ea typeface="ＭＳ Ｐゴシック" charset="-128"/>
              </a:rPr>
              <a:t>Usually no big deal</a:t>
            </a:r>
          </a:p>
          <a:p>
            <a:pPr lvl="2" eaLnBrk="1" hangingPunct="1"/>
            <a:r>
              <a:rPr lang="en-US" altLang="en-US" smtClean="0">
                <a:ea typeface="ＭＳ Ｐゴシック" charset="-128"/>
              </a:rPr>
              <a:t>Usually kind of work (at least close enough)</a:t>
            </a:r>
          </a:p>
          <a:p>
            <a:pPr eaLnBrk="1" hangingPunct="1"/>
            <a:r>
              <a:rPr lang="en-US" altLang="en-US" smtClean="0">
                <a:solidFill>
                  <a:srgbClr val="FF0000"/>
                </a:solidFill>
                <a:ea typeface="ＭＳ Ｐゴシック" charset="-128"/>
              </a:rPr>
              <a:t>XML is </a:t>
            </a:r>
            <a:r>
              <a:rPr lang="en-US" altLang="en-US" u="sng" smtClean="0">
                <a:solidFill>
                  <a:srgbClr val="FF0000"/>
                </a:solidFill>
                <a:ea typeface="ＭＳ Ｐゴシック" charset="-128"/>
              </a:rPr>
              <a:t>not</a:t>
            </a:r>
            <a:r>
              <a:rPr lang="en-US" altLang="en-US" smtClean="0">
                <a:solidFill>
                  <a:srgbClr val="FF0000"/>
                </a:solidFill>
                <a:ea typeface="ＭＳ Ｐゴシック" charset="-128"/>
              </a:rPr>
              <a:t> that forgiving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You </a:t>
            </a:r>
            <a:r>
              <a:rPr lang="en-US" altLang="en-US" u="sng" smtClean="0">
                <a:ea typeface="ＭＳ Ｐゴシック" charset="-128"/>
              </a:rPr>
              <a:t>have</a:t>
            </a:r>
            <a:r>
              <a:rPr lang="en-US" altLang="en-US" smtClean="0">
                <a:ea typeface="ＭＳ Ｐゴシック" charset="-128"/>
              </a:rPr>
              <a:t> to follow the rules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What are the rules to remember?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Basics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915400" cy="4302125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3600" i="1" dirty="0" smtClean="0">
                <a:solidFill>
                  <a:srgbClr val="FF0000"/>
                </a:solidFill>
                <a:ea typeface="ＭＳ Ｐゴシック" charset="-128"/>
              </a:rPr>
              <a:t>Well-formed </a:t>
            </a:r>
            <a:r>
              <a:rPr lang="en-US" altLang="en-US" sz="3600" dirty="0" smtClean="0">
                <a:ea typeface="ＭＳ Ｐゴシック" charset="-128"/>
              </a:rPr>
              <a:t>or </a:t>
            </a:r>
            <a:r>
              <a:rPr lang="en-US" altLang="en-US" sz="3600" i="1" dirty="0" smtClean="0">
                <a:solidFill>
                  <a:srgbClr val="FF0000"/>
                </a:solidFill>
                <a:ea typeface="ＭＳ Ｐゴシック" charset="-128"/>
              </a:rPr>
              <a:t>Valid</a:t>
            </a:r>
            <a:r>
              <a:rPr lang="en-US" altLang="en-US" sz="3600" dirty="0" smtClean="0">
                <a:ea typeface="ＭＳ Ｐゴシック" charset="-128"/>
              </a:rPr>
              <a:t>?</a:t>
            </a:r>
          </a:p>
          <a:p>
            <a:pPr lvl="1" eaLnBrk="1" hangingPunct="1"/>
            <a:r>
              <a:rPr lang="en-US" altLang="en-US" sz="3200" i="1" dirty="0" smtClean="0">
                <a:solidFill>
                  <a:srgbClr val="FF0000"/>
                </a:solidFill>
                <a:ea typeface="ＭＳ Ｐゴシック" charset="-128"/>
              </a:rPr>
              <a:t>Well-formed</a:t>
            </a:r>
            <a:r>
              <a:rPr lang="en-US" altLang="en-US" sz="3200" dirty="0" smtClean="0">
                <a:ea typeface="ＭＳ Ｐゴシック" charset="-128"/>
              </a:rPr>
              <a:t> XML documents conform to basic XML syntax</a:t>
            </a:r>
          </a:p>
          <a:p>
            <a:pPr lvl="2" eaLnBrk="1" hangingPunct="1"/>
            <a:r>
              <a:rPr lang="en-US" altLang="en-US" sz="2800" dirty="0" smtClean="0">
                <a:ea typeface="ＭＳ Ｐゴシック" charset="-128"/>
              </a:rPr>
              <a:t>Has exactly one root</a:t>
            </a:r>
          </a:p>
          <a:p>
            <a:pPr lvl="2" eaLnBrk="1" hangingPunct="1"/>
            <a:r>
              <a:rPr lang="en-US" altLang="en-US" sz="2800" dirty="0" smtClean="0">
                <a:ea typeface="ＭＳ Ｐゴシック" charset="-128"/>
              </a:rPr>
              <a:t>All elements completely contain elements within them</a:t>
            </a:r>
          </a:p>
          <a:p>
            <a:pPr lvl="1" eaLnBrk="1" hangingPunct="1"/>
            <a:r>
              <a:rPr lang="en-US" altLang="en-US" sz="3200" i="1" dirty="0" smtClean="0">
                <a:solidFill>
                  <a:srgbClr val="FF0000"/>
                </a:solidFill>
                <a:ea typeface="ＭＳ Ｐゴシック" charset="-128"/>
              </a:rPr>
              <a:t>Valid</a:t>
            </a:r>
            <a:r>
              <a:rPr lang="en-US" altLang="en-US" sz="3200" dirty="0" smtClean="0">
                <a:solidFill>
                  <a:srgbClr val="FF0000"/>
                </a:solidFill>
                <a:ea typeface="ＭＳ Ｐゴシック" charset="-128"/>
              </a:rPr>
              <a:t> </a:t>
            </a:r>
            <a:r>
              <a:rPr lang="en-US" altLang="en-US" sz="3200" dirty="0" smtClean="0">
                <a:ea typeface="ＭＳ Ｐゴシック" charset="-128"/>
              </a:rPr>
              <a:t>XML documents conform to definitions in a:</a:t>
            </a:r>
          </a:p>
          <a:p>
            <a:pPr lvl="2" eaLnBrk="1" hangingPunct="1"/>
            <a:r>
              <a:rPr lang="en-US" altLang="en-US" sz="2900" dirty="0" smtClean="0">
                <a:ea typeface="ＭＳ Ｐゴシック" charset="-128"/>
              </a:rPr>
              <a:t>DTD </a:t>
            </a:r>
          </a:p>
          <a:p>
            <a:pPr lvl="2" eaLnBrk="1" hangingPunct="1">
              <a:buNone/>
            </a:pPr>
            <a:r>
              <a:rPr lang="en-US" altLang="en-US" sz="2900" dirty="0" smtClean="0">
                <a:solidFill>
                  <a:srgbClr val="FF0000"/>
                </a:solidFill>
                <a:ea typeface="ＭＳ Ｐゴシック" charset="-128"/>
              </a:rPr>
              <a:t>- or - </a:t>
            </a:r>
          </a:p>
          <a:p>
            <a:pPr lvl="2" eaLnBrk="1" hangingPunct="1"/>
            <a:r>
              <a:rPr lang="en-US" altLang="en-US" sz="2900" dirty="0" smtClean="0">
                <a:ea typeface="ＭＳ Ｐゴシック" charset="-128"/>
              </a:rPr>
              <a:t>Schema</a:t>
            </a:r>
            <a:endParaRPr lang="en-US" altLang="en-US" sz="2800" dirty="0" smtClean="0">
              <a:ea typeface="ＭＳ Ｐゴシック" charset="-128"/>
            </a:endParaRPr>
          </a:p>
          <a:p>
            <a:pPr eaLnBrk="1" hangingPunct="1"/>
            <a:endParaRPr lang="en-US" altLang="en-US" sz="3600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XML DTD  and Schemas</a:t>
            </a:r>
          </a:p>
        </p:txBody>
      </p:sp>
      <p:sp>
        <p:nvSpPr>
          <p:cNvPr id="21507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Basics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058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DTD – </a:t>
            </a:r>
            <a:r>
              <a:rPr lang="en-US" altLang="en-US" b="1" i="1" dirty="0" smtClean="0">
                <a:ea typeface="ＭＳ Ｐゴシック" charset="-128"/>
              </a:rPr>
              <a:t>D</a:t>
            </a:r>
            <a:r>
              <a:rPr lang="en-US" altLang="en-US" dirty="0" smtClean="0">
                <a:ea typeface="ＭＳ Ｐゴシック" charset="-128"/>
              </a:rPr>
              <a:t>ocument </a:t>
            </a:r>
            <a:r>
              <a:rPr lang="en-US" altLang="en-US" b="1" i="1" dirty="0" smtClean="0">
                <a:ea typeface="ＭＳ Ｐゴシック" charset="-128"/>
              </a:rPr>
              <a:t>T</a:t>
            </a:r>
            <a:r>
              <a:rPr lang="en-US" altLang="en-US" dirty="0" smtClean="0">
                <a:ea typeface="ＭＳ Ｐゴシック" charset="-128"/>
              </a:rPr>
              <a:t>ype </a:t>
            </a:r>
            <a:r>
              <a:rPr lang="en-US" altLang="en-US" b="1" i="1" dirty="0" smtClean="0">
                <a:ea typeface="ＭＳ Ｐゴシック" charset="-128"/>
              </a:rPr>
              <a:t>D</a:t>
            </a:r>
            <a:r>
              <a:rPr lang="en-US" altLang="en-US" dirty="0" smtClean="0">
                <a:ea typeface="ＭＳ Ｐゴシック" charset="-128"/>
              </a:rPr>
              <a:t>efinition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Defines the elements (tags) and attributes (properties) allowed in an XML document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Ubiquitous, but “old school”	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Original way to define valid tags, elements and structure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Inherited from SGML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XSD – </a:t>
            </a:r>
            <a:r>
              <a:rPr lang="en-US" altLang="en-US" b="1" i="1" dirty="0" smtClean="0">
                <a:ea typeface="ＭＳ Ｐゴシック" charset="-128"/>
              </a:rPr>
              <a:t>X</a:t>
            </a:r>
            <a:r>
              <a:rPr lang="en-US" altLang="en-US" dirty="0" smtClean="0">
                <a:ea typeface="ＭＳ Ｐゴシック" charset="-128"/>
              </a:rPr>
              <a:t>ML </a:t>
            </a:r>
            <a:r>
              <a:rPr lang="en-US" altLang="en-US" b="1" i="1" dirty="0" smtClean="0">
                <a:ea typeface="ＭＳ Ｐゴシック" charset="-128"/>
              </a:rPr>
              <a:t>S</a:t>
            </a:r>
            <a:r>
              <a:rPr lang="en-US" altLang="en-US" dirty="0" smtClean="0">
                <a:ea typeface="ＭＳ Ｐゴシック" charset="-128"/>
              </a:rPr>
              <a:t>chema </a:t>
            </a:r>
            <a:r>
              <a:rPr lang="en-US" altLang="en-US" b="1" i="1" dirty="0" smtClean="0">
                <a:ea typeface="ＭＳ Ｐゴシック" charset="-128"/>
              </a:rPr>
              <a:t>D</a:t>
            </a:r>
            <a:r>
              <a:rPr lang="en-US" altLang="en-US" dirty="0" smtClean="0">
                <a:ea typeface="ＭＳ Ｐゴシック" charset="-128"/>
              </a:rPr>
              <a:t>efinition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More powerful than DTDs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“Replaces” DTD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Uses XML Schema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Based on XML format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None/>
            </a:pPr>
            <a:endParaRPr lang="en-US" altLang="en-US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Basics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DTDs can be referenced: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Externally (i.e., in a separate file) via DOCTYPE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Internally within the XML document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Multiple DTDs can be referenced</a:t>
            </a:r>
          </a:p>
          <a:p>
            <a:pPr lvl="1" eaLnBrk="1" hangingPunct="1"/>
            <a:r>
              <a:rPr lang="en-US" altLang="en-US" i="1" dirty="0" smtClean="0">
                <a:ea typeface="ＭＳ Ｐゴシック" charset="-128"/>
              </a:rPr>
              <a:t>Blended</a:t>
            </a:r>
            <a:r>
              <a:rPr lang="en-US" altLang="en-US" dirty="0" smtClean="0">
                <a:ea typeface="ＭＳ Ｐゴシック" charset="-128"/>
              </a:rPr>
              <a:t> XML document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Relies on several sets of valid elements and attributes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Basics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Schema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Similar to a DTD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Written in XML format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Richer set of tools for creating elements and attributes</a:t>
            </a:r>
          </a:p>
          <a:p>
            <a:pPr lvl="2" eaLnBrk="1" hangingPunct="1"/>
            <a:r>
              <a:rPr lang="en-US" altLang="en-US" dirty="0" smtClean="0">
                <a:ea typeface="ＭＳ Ｐゴシック" charset="-128"/>
              </a:rPr>
              <a:t>Easier to specify data types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XSD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Basics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Using XML allows developers to: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Define allowed data explicitly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Make unique, well-defined data structure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Pass data from one application to another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Makes it easier for: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Web applications to communicate and work together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Applications to communicate data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Example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XML Overview</a:t>
            </a:r>
            <a:endParaRPr lang="en-US" dirty="0"/>
          </a:p>
        </p:txBody>
      </p:sp>
      <p:sp>
        <p:nvSpPr>
          <p:cNvPr id="4099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mtClean="0">
              <a:ea typeface="ＭＳ Ｐゴシック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Basics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9248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</a:t>
            </a:r>
            <a:r>
              <a:rPr lang="en-US" altLang="en-US" sz="2400" b="1" smtClean="0">
                <a:solidFill>
                  <a:srgbClr val="FF0000"/>
                </a:solidFill>
                <a:latin typeface="Courier New" charset="0"/>
                <a:ea typeface="ＭＳ Ｐゴシック" charset="-128"/>
              </a:rPr>
              <a:t>clients</a:t>
            </a: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&lt;</a:t>
            </a:r>
            <a:r>
              <a:rPr lang="en-US" altLang="en-US" sz="2400" b="1" smtClean="0">
                <a:solidFill>
                  <a:srgbClr val="00B050"/>
                </a:solidFill>
                <a:latin typeface="Courier New" charset="0"/>
                <a:ea typeface="ＭＳ Ｐゴシック" charset="-128"/>
              </a:rPr>
              <a:t>client</a:t>
            </a: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	&lt;</a:t>
            </a:r>
            <a:r>
              <a:rPr lang="en-US" altLang="en-US" sz="2400" b="1" smtClean="0">
                <a:solidFill>
                  <a:srgbClr val="7030A0"/>
                </a:solidFill>
                <a:latin typeface="Courier New" charset="0"/>
                <a:ea typeface="ＭＳ Ｐゴシック" charset="-128"/>
              </a:rPr>
              <a:t>name</a:t>
            </a: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&gt;Oliver Wendell Douglas&lt;/</a:t>
            </a:r>
            <a:r>
              <a:rPr lang="en-US" altLang="en-US" sz="2400" b="1" smtClean="0">
                <a:solidFill>
                  <a:srgbClr val="7030A0"/>
                </a:solidFill>
                <a:latin typeface="Courier New" charset="0"/>
                <a:ea typeface="ＭＳ Ｐゴシック" charset="-128"/>
              </a:rPr>
              <a:t>name</a:t>
            </a: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	&lt;</a:t>
            </a:r>
            <a:r>
              <a:rPr lang="en-US" altLang="en-US" sz="2400" b="1" smtClean="0">
                <a:solidFill>
                  <a:srgbClr val="002060"/>
                </a:solidFill>
                <a:latin typeface="Courier New" charset="0"/>
                <a:ea typeface="ＭＳ Ｐゴシック" charset="-128"/>
              </a:rPr>
              <a:t>phone</a:t>
            </a: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&gt;510-555-1212&lt;/</a:t>
            </a:r>
            <a:r>
              <a:rPr lang="en-US" altLang="en-US" sz="2400" b="1" smtClean="0">
                <a:solidFill>
                  <a:srgbClr val="002060"/>
                </a:solidFill>
                <a:latin typeface="Courier New" charset="0"/>
                <a:ea typeface="ＭＳ Ｐゴシック" charset="-128"/>
              </a:rPr>
              <a:t>phone</a:t>
            </a: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&lt;/</a:t>
            </a:r>
            <a:r>
              <a:rPr lang="en-US" altLang="en-US" sz="2400" b="1" smtClean="0">
                <a:solidFill>
                  <a:srgbClr val="00B050"/>
                </a:solidFill>
                <a:latin typeface="Courier New" charset="0"/>
                <a:ea typeface="ＭＳ Ｐゴシック" charset="-128"/>
              </a:rPr>
              <a:t>client</a:t>
            </a: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&lt;</a:t>
            </a:r>
            <a:r>
              <a:rPr lang="en-US" altLang="en-US" sz="2400" b="1" smtClean="0">
                <a:solidFill>
                  <a:srgbClr val="00B050"/>
                </a:solidFill>
                <a:latin typeface="Courier New" charset="0"/>
                <a:ea typeface="ＭＳ Ｐゴシック" charset="-128"/>
              </a:rPr>
              <a:t>client</a:t>
            </a: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	&lt;</a:t>
            </a:r>
            <a:r>
              <a:rPr lang="en-US" altLang="en-US" sz="2400" b="1" smtClean="0">
                <a:solidFill>
                  <a:srgbClr val="7030A0"/>
                </a:solidFill>
                <a:latin typeface="Courier New" charset="0"/>
                <a:ea typeface="ＭＳ Ｐゴシック" charset="-128"/>
              </a:rPr>
              <a:t>name</a:t>
            </a: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&gt;Fred Ziffle&lt;/</a:t>
            </a:r>
            <a:r>
              <a:rPr lang="en-US" altLang="en-US" sz="2400" b="1" smtClean="0">
                <a:solidFill>
                  <a:srgbClr val="7030A0"/>
                </a:solidFill>
                <a:latin typeface="Courier New" charset="0"/>
                <a:ea typeface="ＭＳ Ｐゴシック" charset="-128"/>
              </a:rPr>
              <a:t>name</a:t>
            </a: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	&lt;</a:t>
            </a:r>
            <a:r>
              <a:rPr lang="en-US" altLang="en-US" sz="2400" b="1" smtClean="0">
                <a:solidFill>
                  <a:srgbClr val="002060"/>
                </a:solidFill>
                <a:latin typeface="Courier New" charset="0"/>
                <a:ea typeface="ＭＳ Ｐゴシック" charset="-128"/>
              </a:rPr>
              <a:t>phone</a:t>
            </a: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&gt;510-555-3456&lt;/</a:t>
            </a:r>
            <a:r>
              <a:rPr lang="en-US" altLang="en-US" sz="2400" b="1" smtClean="0">
                <a:solidFill>
                  <a:srgbClr val="002060"/>
                </a:solidFill>
                <a:latin typeface="Courier New" charset="0"/>
                <a:ea typeface="ＭＳ Ｐゴシック" charset="-128"/>
              </a:rPr>
              <a:t>phone</a:t>
            </a: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&lt;/</a:t>
            </a:r>
            <a:r>
              <a:rPr lang="en-US" altLang="en-US" sz="2400" b="1" smtClean="0">
                <a:solidFill>
                  <a:srgbClr val="00B050"/>
                </a:solidFill>
                <a:latin typeface="Courier New" charset="0"/>
                <a:ea typeface="ＭＳ Ｐゴシック" charset="-128"/>
              </a:rPr>
              <a:t>client</a:t>
            </a: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&lt;/</a:t>
            </a:r>
            <a:r>
              <a:rPr lang="en-US" altLang="en-US" sz="2400" b="1" smtClean="0">
                <a:solidFill>
                  <a:srgbClr val="FF0000"/>
                </a:solidFill>
                <a:latin typeface="Courier New" charset="0"/>
                <a:ea typeface="ＭＳ Ｐゴシック" charset="-128"/>
              </a:rPr>
              <a:t>clients</a:t>
            </a: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Basics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827213"/>
            <a:ext cx="7540625" cy="4114800"/>
          </a:xfrm>
        </p:spPr>
        <p:txBody>
          <a:bodyPr>
            <a:normAutofit fontScale="62500" lnSpcReduction="20000"/>
          </a:bodyPr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What does this tell an </a:t>
            </a:r>
            <a:br>
              <a:rPr lang="en-US" altLang="en-US" dirty="0" smtClean="0">
                <a:ea typeface="ＭＳ Ｐゴシック" charset="-128"/>
              </a:rPr>
            </a:br>
            <a:r>
              <a:rPr lang="en-US" altLang="en-US" dirty="0" smtClean="0">
                <a:ea typeface="ＭＳ Ｐゴシック" charset="-128"/>
              </a:rPr>
              <a:t>application reading it?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Has some “clients”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Refers to a “client”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1</a:t>
            </a:r>
            <a:r>
              <a:rPr lang="en-US" altLang="en-US" baseline="30000" dirty="0" smtClean="0">
                <a:ea typeface="ＭＳ Ｐゴシック" charset="-128"/>
              </a:rPr>
              <a:t>st</a:t>
            </a:r>
            <a:r>
              <a:rPr lang="en-US" altLang="en-US" dirty="0" smtClean="0">
                <a:ea typeface="ＭＳ Ｐゴシック" charset="-128"/>
              </a:rPr>
              <a:t> item is a “name”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2</a:t>
            </a:r>
            <a:r>
              <a:rPr lang="en-US" altLang="en-US" baseline="30000" dirty="0" smtClean="0">
                <a:ea typeface="ＭＳ Ｐゴシック" charset="-128"/>
              </a:rPr>
              <a:t>nd</a:t>
            </a:r>
            <a:r>
              <a:rPr lang="en-US" altLang="en-US" dirty="0" smtClean="0">
                <a:ea typeface="ＭＳ Ｐゴシック" charset="-128"/>
              </a:rPr>
              <a:t> item is a “phone”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Without a DTD the receiving </a:t>
            </a:r>
            <a:br>
              <a:rPr lang="en-US" altLang="en-US" dirty="0" smtClean="0">
                <a:ea typeface="ＭＳ Ｐゴシック" charset="-128"/>
              </a:rPr>
            </a:br>
            <a:r>
              <a:rPr lang="en-US" altLang="en-US" dirty="0" smtClean="0">
                <a:ea typeface="ＭＳ Ｐゴシック" charset="-128"/>
              </a:rPr>
              <a:t>application doesn’t “know” </a:t>
            </a:r>
            <a:br>
              <a:rPr lang="en-US" altLang="en-US" dirty="0" smtClean="0">
                <a:ea typeface="ＭＳ Ｐゴシック" charset="-128"/>
              </a:rPr>
            </a:br>
            <a:r>
              <a:rPr lang="en-US" altLang="en-US" dirty="0" smtClean="0">
                <a:ea typeface="ＭＳ Ｐゴシック" charset="-128"/>
              </a:rPr>
              <a:t>anything about name or phone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Are they required?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Are they allowed?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Where should they be placed?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Is there a required order?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Do they have attributes</a:t>
            </a:r>
          </a:p>
          <a:p>
            <a:pPr lvl="2" eaLnBrk="1" hangingPunct="1"/>
            <a:r>
              <a:rPr lang="en-US" altLang="en-US" dirty="0" smtClean="0">
                <a:ea typeface="ＭＳ Ｐゴシック" charset="-128"/>
              </a:rPr>
              <a:t>If so are they required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Can the element have content</a:t>
            </a:r>
          </a:p>
          <a:p>
            <a:pPr lvl="2" eaLnBrk="1" hangingPunct="1"/>
            <a:r>
              <a:rPr lang="en-US" altLang="en-US" dirty="0" smtClean="0">
                <a:ea typeface="ＭＳ Ｐゴシック" charset="-128"/>
              </a:rPr>
              <a:t>If so what type of content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5486400" y="1889125"/>
            <a:ext cx="357187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defRPr sz="2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defRPr sz="2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buClr>
                <a:schemeClr val="bg2"/>
              </a:buClr>
              <a:buFont typeface="Wingdings" charset="2"/>
              <a:buNone/>
            </a:pPr>
            <a:r>
              <a:rPr lang="en-US" altLang="en-US" sz="1400" dirty="0">
                <a:solidFill>
                  <a:srgbClr val="3366FF"/>
                </a:solidFill>
                <a:latin typeface="Courier New" charset="0"/>
              </a:rPr>
              <a:t>&lt;clients&gt;</a:t>
            </a:r>
          </a:p>
          <a:p>
            <a:pPr eaLnBrk="1" hangingPunct="1">
              <a:buClr>
                <a:schemeClr val="bg2"/>
              </a:buClr>
              <a:buFont typeface="Wingdings" charset="2"/>
              <a:buNone/>
            </a:pPr>
            <a:r>
              <a:rPr lang="en-US" altLang="en-US" sz="1400" dirty="0">
                <a:solidFill>
                  <a:srgbClr val="3366FF"/>
                </a:solidFill>
                <a:latin typeface="Courier New" charset="0"/>
              </a:rPr>
              <a:t>  &lt;client&gt;</a:t>
            </a:r>
          </a:p>
          <a:p>
            <a:pPr eaLnBrk="1" hangingPunct="1">
              <a:buClr>
                <a:schemeClr val="bg2"/>
              </a:buClr>
              <a:buFont typeface="Wingdings" charset="2"/>
              <a:buNone/>
            </a:pPr>
            <a:r>
              <a:rPr lang="en-US" altLang="en-US" sz="1400" dirty="0">
                <a:solidFill>
                  <a:srgbClr val="3366FF"/>
                </a:solidFill>
                <a:latin typeface="Courier New" charset="0"/>
              </a:rPr>
              <a:t>    &lt;name&gt;Emerson Cod&lt;/name&gt;</a:t>
            </a:r>
          </a:p>
          <a:p>
            <a:pPr eaLnBrk="1" hangingPunct="1">
              <a:buClr>
                <a:schemeClr val="bg2"/>
              </a:buClr>
              <a:buFont typeface="Wingdings" charset="2"/>
              <a:buNone/>
            </a:pPr>
            <a:r>
              <a:rPr lang="en-US" altLang="en-US" sz="1400" dirty="0">
                <a:solidFill>
                  <a:srgbClr val="3366FF"/>
                </a:solidFill>
                <a:latin typeface="Courier New" charset="0"/>
              </a:rPr>
              <a:t>	&lt;phone&gt;510-555-1212&lt;/phone&gt;</a:t>
            </a:r>
          </a:p>
          <a:p>
            <a:pPr eaLnBrk="1" hangingPunct="1">
              <a:buClr>
                <a:schemeClr val="bg2"/>
              </a:buClr>
              <a:buFont typeface="Wingdings" charset="2"/>
              <a:buNone/>
            </a:pPr>
            <a:r>
              <a:rPr lang="en-US" altLang="en-US" sz="1400" dirty="0">
                <a:solidFill>
                  <a:srgbClr val="3366FF"/>
                </a:solidFill>
                <a:latin typeface="Courier New" charset="0"/>
              </a:rPr>
              <a:t>  &lt;/client&gt;</a:t>
            </a:r>
          </a:p>
          <a:p>
            <a:pPr eaLnBrk="1" hangingPunct="1">
              <a:buClr>
                <a:schemeClr val="bg2"/>
              </a:buClr>
              <a:buFont typeface="Wingdings" charset="2"/>
              <a:buNone/>
            </a:pPr>
            <a:r>
              <a:rPr lang="en-US" altLang="en-US" sz="1400" dirty="0">
                <a:solidFill>
                  <a:srgbClr val="3366FF"/>
                </a:solidFill>
                <a:latin typeface="Courier New" charset="0"/>
              </a:rPr>
              <a:t>&lt;/clients&gt;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Basics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With a DTD or a schema, </a:t>
            </a:r>
            <a:r>
              <a:rPr lang="en-US" altLang="en-US" i="1" smtClean="0">
                <a:ea typeface="ＭＳ Ｐゴシック" charset="-128"/>
              </a:rPr>
              <a:t>additional</a:t>
            </a:r>
            <a:r>
              <a:rPr lang="en-US" altLang="en-US" smtClean="0">
                <a:ea typeface="ＭＳ Ｐゴシック" charset="-128"/>
              </a:rPr>
              <a:t> information or rules can be conveyed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E.g.: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A </a:t>
            </a:r>
            <a:r>
              <a:rPr lang="en-US" altLang="en-US" sz="23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client</a:t>
            </a:r>
            <a:r>
              <a:rPr lang="en-US" altLang="en-US" smtClean="0">
                <a:ea typeface="ＭＳ Ｐゴシック" charset="-128"/>
              </a:rPr>
              <a:t> may have only one </a:t>
            </a:r>
            <a:r>
              <a:rPr lang="en-US" altLang="en-US" sz="23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name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A </a:t>
            </a:r>
            <a:r>
              <a:rPr lang="en-US" altLang="en-US" sz="23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name</a:t>
            </a:r>
            <a:r>
              <a:rPr lang="en-US" altLang="en-US" smtClean="0">
                <a:ea typeface="ＭＳ Ｐゴシック" charset="-128"/>
              </a:rPr>
              <a:t> must consist of alphabetic characters only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Parties sharing data must agree on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Meaning of each element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Action to be taken on each element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Basics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8077200" cy="4302125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</a:t>
            </a:r>
            <a:r>
              <a:rPr lang="en-US" altLang="en-US" i="1" smtClean="0">
                <a:ea typeface="ＭＳ Ｐゴシック" charset="-128"/>
              </a:rPr>
              <a:t>vocabularies</a:t>
            </a:r>
            <a:r>
              <a:rPr lang="en-US" altLang="en-US" smtClean="0">
                <a:ea typeface="ＭＳ Ｐゴシック" charset="-128"/>
              </a:rPr>
              <a:t> help accomplish this purpose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Major players in an industry develop a vocabulary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Anyone wishing to use that player’s data must conform to that vocabulary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Basically like a protocol</a:t>
            </a:r>
          </a:p>
          <a:p>
            <a:pPr lvl="2" eaLnBrk="1" hangingPunct="1"/>
            <a:r>
              <a:rPr lang="en-US" altLang="en-US" smtClean="0">
                <a:ea typeface="ＭＳ Ｐゴシック" charset="-128"/>
              </a:rPr>
              <a:t>A set of rules commonly agreed upon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Basics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Everyone who has adopted a DTD or schema or vocabulary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Knows what every other party using that DTD/schema/vocabulary means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Can program their applications to</a:t>
            </a:r>
          </a:p>
          <a:p>
            <a:pPr lvl="2" eaLnBrk="1" hangingPunct="1"/>
            <a:r>
              <a:rPr lang="en-US" altLang="en-US" smtClean="0">
                <a:ea typeface="ＭＳ Ｐゴシック" charset="-128"/>
              </a:rPr>
              <a:t>Share data</a:t>
            </a:r>
          </a:p>
          <a:p>
            <a:pPr lvl="2" eaLnBrk="1" hangingPunct="1"/>
            <a:r>
              <a:rPr lang="en-US" altLang="en-US" smtClean="0">
                <a:ea typeface="ＭＳ Ｐゴシック" charset="-128"/>
              </a:rPr>
              <a:t>Share processing</a:t>
            </a:r>
          </a:p>
          <a:p>
            <a:pPr lvl="2" eaLnBrk="1" hangingPunct="1"/>
            <a:r>
              <a:rPr lang="en-US" altLang="en-US" smtClean="0">
                <a:ea typeface="ＭＳ Ｐゴシック" charset="-128"/>
              </a:rPr>
              <a:t>Communicate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Basics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documents may contain all parts in one file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May also be composed of separate sections in files distributed across the Internet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Tags here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Data there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Basics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document parts are </a:t>
            </a:r>
            <a:r>
              <a:rPr lang="en-US" altLang="en-US" smtClean="0">
                <a:solidFill>
                  <a:srgbClr val="FF0000"/>
                </a:solidFill>
                <a:ea typeface="ＭＳ Ｐゴシック" charset="-128"/>
              </a:rPr>
              <a:t>entities</a:t>
            </a:r>
          </a:p>
          <a:p>
            <a:pPr eaLnBrk="1" hangingPunct="1"/>
            <a:r>
              <a:rPr lang="en-US" altLang="en-US" smtClean="0">
                <a:solidFill>
                  <a:srgbClr val="FF0000"/>
                </a:solidFill>
                <a:ea typeface="ＭＳ Ｐゴシック" charset="-128"/>
              </a:rPr>
              <a:t>Entities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Have names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Contain</a:t>
            </a:r>
          </a:p>
          <a:p>
            <a:pPr lvl="2" eaLnBrk="1" hangingPunct="1"/>
            <a:r>
              <a:rPr lang="en-US" altLang="en-US" smtClean="0">
                <a:ea typeface="ＭＳ Ｐゴシック" charset="-128"/>
              </a:rPr>
              <a:t>Data or references to data</a:t>
            </a:r>
          </a:p>
          <a:p>
            <a:pPr lvl="2" eaLnBrk="1" hangingPunct="1"/>
            <a:r>
              <a:rPr lang="en-US" altLang="en-US" smtClean="0">
                <a:ea typeface="ＭＳ Ｐゴシック" charset="-128"/>
              </a:rPr>
              <a:t>References are in a URL format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Basics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vocabulary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Definitions of elements and attributes contained within a DTD or schema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Think of a vocabulary as a mini-dictionary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Defines only those words and phrases that are permitted in a certain situation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Basics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charset="-128"/>
              </a:rPr>
              <a:t>Names used for XML structures must follow rules: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ea typeface="ＭＳ Ｐゴシック" charset="-128"/>
              </a:rPr>
              <a:t>1</a:t>
            </a:r>
            <a:r>
              <a:rPr lang="en-US" altLang="en-US" baseline="30000" smtClean="0">
                <a:ea typeface="ＭＳ Ｐゴシック" charset="-128"/>
              </a:rPr>
              <a:t>st</a:t>
            </a:r>
            <a:r>
              <a:rPr lang="en-US" altLang="en-US" smtClean="0">
                <a:ea typeface="ＭＳ Ｐゴシック" charset="-128"/>
              </a:rPr>
              <a:t> character must be a letter, underscore, or colon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u="sng" smtClean="0">
                <a:ea typeface="ＭＳ Ｐゴシック" charset="-128"/>
              </a:rPr>
              <a:t>Cannot</a:t>
            </a:r>
            <a:r>
              <a:rPr lang="en-US" altLang="en-US" smtClean="0">
                <a:ea typeface="ＭＳ Ｐゴシック" charset="-128"/>
              </a:rPr>
              <a:t> be a number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ea typeface="ＭＳ Ｐゴシック" charset="-128"/>
              </a:rPr>
              <a:t>Colons are never used except in namespace aliases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ea typeface="ＭＳ Ｐゴシック" charset="-128"/>
              </a:rPr>
              <a:t>2</a:t>
            </a:r>
            <a:r>
              <a:rPr lang="en-US" altLang="en-US" baseline="30000" smtClean="0">
                <a:ea typeface="ＭＳ Ｐゴシック" charset="-128"/>
              </a:rPr>
              <a:t>nd</a:t>
            </a:r>
            <a:r>
              <a:rPr lang="en-US" altLang="en-US" smtClean="0">
                <a:ea typeface="ＭＳ Ｐゴシック" charset="-128"/>
              </a:rPr>
              <a:t> and subsequent characters can be any </a:t>
            </a:r>
            <a:r>
              <a:rPr lang="en-US" altLang="en-US" smtClean="0">
                <a:ea typeface="ＭＳ Ｐゴシック" charset="-128"/>
                <a:hlinkClick r:id="rId2"/>
              </a:rPr>
              <a:t>Unicode</a:t>
            </a:r>
            <a:r>
              <a:rPr lang="en-US" altLang="en-US" smtClean="0">
                <a:ea typeface="ＭＳ Ｐゴシック" charset="-128"/>
              </a:rPr>
              <a:t> character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ea typeface="ＭＳ Ｐゴシック" charset="-128"/>
              </a:rPr>
              <a:t>Characters 1-3 cannot be “xml” in any combination of cases (xML, XMl, xml, etc.)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Document Prolog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Well-formed documents </a:t>
            </a:r>
            <a:r>
              <a:rPr lang="en-US" altLang="en-US" smtClean="0">
                <a:solidFill>
                  <a:srgbClr val="FF0000"/>
                </a:solidFill>
                <a:ea typeface="ＭＳ Ｐゴシック" charset="-128"/>
              </a:rPr>
              <a:t>must</a:t>
            </a:r>
            <a:r>
              <a:rPr lang="en-US" altLang="en-US" smtClean="0">
                <a:ea typeface="ＭＳ Ｐゴシック" charset="-128"/>
              </a:rPr>
              <a:t> have a </a:t>
            </a:r>
            <a:r>
              <a:rPr lang="en-US" altLang="en-US" i="1" smtClean="0">
                <a:ea typeface="ＭＳ Ｐゴシック" charset="-128"/>
              </a:rPr>
              <a:t>body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They </a:t>
            </a:r>
            <a:r>
              <a:rPr lang="en-US" altLang="en-US" u="sng" smtClean="0">
                <a:solidFill>
                  <a:srgbClr val="00B050"/>
                </a:solidFill>
                <a:ea typeface="ＭＳ Ｐゴシック" charset="-128"/>
              </a:rPr>
              <a:t>may</a:t>
            </a:r>
            <a:r>
              <a:rPr lang="en-US" altLang="en-US" smtClean="0">
                <a:ea typeface="ＭＳ Ｐゴシック" charset="-128"/>
              </a:rPr>
              <a:t> have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A </a:t>
            </a:r>
            <a:r>
              <a:rPr lang="en-US" altLang="en-US" i="1" smtClean="0">
                <a:solidFill>
                  <a:srgbClr val="0070C0"/>
                </a:solidFill>
                <a:ea typeface="ＭＳ Ｐゴシック" charset="-128"/>
              </a:rPr>
              <a:t>prolog</a:t>
            </a:r>
            <a:r>
              <a:rPr lang="en-US" altLang="en-US" smtClean="0">
                <a:ea typeface="ＭＳ Ｐゴシック" charset="-128"/>
              </a:rPr>
              <a:t> at the beginning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An </a:t>
            </a:r>
            <a:r>
              <a:rPr lang="en-US" altLang="en-US" i="1" smtClean="0">
                <a:solidFill>
                  <a:srgbClr val="0070C0"/>
                </a:solidFill>
                <a:ea typeface="ＭＳ Ｐゴシック" charset="-128"/>
              </a:rPr>
              <a:t>epilog</a:t>
            </a:r>
            <a:r>
              <a:rPr lang="en-US" altLang="en-US" smtClean="0">
                <a:ea typeface="ＭＳ Ｐゴシック" charset="-128"/>
              </a:rPr>
              <a:t> at the end</a:t>
            </a:r>
            <a:endParaRPr lang="en-US" altLang="en-US" i="1" smtClean="0">
              <a:ea typeface="ＭＳ Ｐゴシック" charset="-128"/>
            </a:endParaRP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Prolog can include an XML </a:t>
            </a:r>
            <a:r>
              <a:rPr lang="en-US" altLang="en-US" i="1" smtClean="0">
                <a:solidFill>
                  <a:srgbClr val="0070C0"/>
                </a:solidFill>
                <a:ea typeface="ＭＳ Ｐゴシック" charset="-128"/>
              </a:rPr>
              <a:t>declaration</a:t>
            </a:r>
            <a:r>
              <a:rPr lang="en-US" altLang="en-US" smtClean="0">
                <a:ea typeface="ＭＳ Ｐゴシック" charset="-128"/>
              </a:rPr>
              <a:t> specifying</a:t>
            </a:r>
            <a:endParaRPr lang="en-US" altLang="en-US" i="1" smtClean="0">
              <a:ea typeface="ＭＳ Ｐゴシック" charset="-128"/>
            </a:endParaRP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Version of XML used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Encoding &amp; stand-alone attributes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Basics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Benefits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Easy to format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Describes any type of data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Machine-readable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Human-readable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Data can be distributed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Defines the meaning of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Document Prolog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458200" cy="4302125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Example:</a:t>
            </a:r>
          </a:p>
          <a:p>
            <a:pPr eaLnBrk="1" hangingPunct="1">
              <a:buFont typeface="Wingdings" charset="2"/>
              <a:buNone/>
            </a:pPr>
            <a:endParaRPr lang="en-US" altLang="en-US" sz="1200" smtClean="0">
              <a:ea typeface="ＭＳ Ｐゴシック" charset="-128"/>
            </a:endParaRPr>
          </a:p>
          <a:p>
            <a:pPr eaLnBrk="1" hangingPunct="1">
              <a:buFont typeface="Wingdings" charset="2"/>
              <a:buNone/>
            </a:pPr>
            <a:r>
              <a:rPr lang="en-US" altLang="en-US" sz="19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&lt;? xml version=“1.0” encoding=“UTF-8” standalone=“yes” ?&gt;</a:t>
            </a:r>
          </a:p>
          <a:p>
            <a:pPr eaLnBrk="1" hangingPunct="1">
              <a:buFont typeface="Wingdings" charset="2"/>
              <a:buNone/>
            </a:pPr>
            <a:endParaRPr lang="en-US" altLang="en-US" sz="1200" b="1" smtClean="0">
              <a:solidFill>
                <a:srgbClr val="3366FF"/>
              </a:solidFill>
              <a:latin typeface="Courier New" charset="0"/>
              <a:ea typeface="ＭＳ Ｐゴシック" charset="-128"/>
            </a:endParaRP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Version enables applications reading this XML document to be able to know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Rules to use for each element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How to decide if the document is “well-formed” or not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Document Prolog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572000"/>
          </a:xfrm>
        </p:spPr>
        <p:txBody>
          <a:bodyPr/>
          <a:lstStyle/>
          <a:p>
            <a:pPr eaLnBrk="1" hangingPunct="1"/>
            <a:r>
              <a:rPr lang="en-US" altLang="en-US" i="1" smtClean="0">
                <a:solidFill>
                  <a:srgbClr val="0070C0"/>
                </a:solidFill>
                <a:ea typeface="ＭＳ Ｐゴシック" charset="-128"/>
              </a:rPr>
              <a:t>Encoding</a:t>
            </a:r>
            <a:r>
              <a:rPr lang="en-US" altLang="en-US" smtClean="0">
                <a:ea typeface="ＭＳ Ｐゴシック" charset="-128"/>
              </a:rPr>
              <a:t> specifies how the characters used in the document were constructed</a:t>
            </a:r>
          </a:p>
          <a:p>
            <a:pPr eaLnBrk="1" hangingPunct="1"/>
            <a:r>
              <a:rPr lang="en-US" altLang="en-US" i="1" smtClean="0">
                <a:solidFill>
                  <a:srgbClr val="0070C0"/>
                </a:solidFill>
                <a:ea typeface="ＭＳ Ｐゴシック" charset="-128"/>
              </a:rPr>
              <a:t>Standalone</a:t>
            </a:r>
            <a:r>
              <a:rPr lang="en-US" altLang="en-US" smtClean="0">
                <a:ea typeface="ＭＳ Ｐゴシック" charset="-128"/>
              </a:rPr>
              <a:t> tells user if any entity declarations are contained in an external DTD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XML declaration should be the first line in the prolog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Document Prolog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600200"/>
            <a:ext cx="7313612" cy="4341813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ea typeface="ＭＳ Ｐゴシック" charset="-128"/>
              </a:rPr>
              <a:t>You can write your own DTD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sz="2800" smtClean="0">
                <a:solidFill>
                  <a:srgbClr val="FF0000"/>
                </a:solidFill>
                <a:ea typeface="ＭＳ Ｐゴシック" charset="-128"/>
              </a:rPr>
              <a:t>- or - </a:t>
            </a:r>
          </a:p>
          <a:p>
            <a:pPr eaLnBrk="1" hangingPunct="1"/>
            <a:r>
              <a:rPr lang="en-US" altLang="en-US" sz="2800" smtClean="0">
                <a:ea typeface="ＭＳ Ｐゴシック" charset="-128"/>
              </a:rPr>
              <a:t>Use one that someone else has written and published</a:t>
            </a:r>
          </a:p>
          <a:p>
            <a:pPr eaLnBrk="1" hangingPunct="1"/>
            <a:endParaRPr lang="en-US" altLang="en-US" sz="2800" smtClean="0">
              <a:ea typeface="ＭＳ Ｐゴシック" charset="-128"/>
            </a:endParaRPr>
          </a:p>
          <a:p>
            <a:pPr eaLnBrk="1" hangingPunct="1"/>
            <a:r>
              <a:rPr lang="en-US" altLang="en-US" sz="2800" smtClean="0">
                <a:ea typeface="ＭＳ Ｐゴシック" charset="-128"/>
              </a:rPr>
              <a:t>By referencing a DTD</a:t>
            </a:r>
          </a:p>
          <a:p>
            <a:pPr lvl="1" eaLnBrk="1" hangingPunct="1"/>
            <a:r>
              <a:rPr lang="en-US" altLang="en-US" sz="2400" smtClean="0">
                <a:ea typeface="ＭＳ Ｐゴシック" charset="-128"/>
              </a:rPr>
              <a:t>XML processors can check if your document is</a:t>
            </a:r>
          </a:p>
          <a:p>
            <a:pPr lvl="2" eaLnBrk="1" hangingPunct="1"/>
            <a:r>
              <a:rPr lang="en-US" altLang="en-US" sz="2000" smtClean="0">
                <a:ea typeface="ＭＳ Ｐゴシック" charset="-128"/>
              </a:rPr>
              <a:t>Well-formed</a:t>
            </a:r>
          </a:p>
          <a:p>
            <a:pPr lvl="2" eaLnBrk="1" hangingPunct="1"/>
            <a:r>
              <a:rPr lang="en-US" altLang="en-US" sz="2000" smtClean="0">
                <a:ea typeface="ＭＳ Ｐゴシック" charset="-128"/>
              </a:rPr>
              <a:t>Valid</a:t>
            </a:r>
          </a:p>
          <a:p>
            <a:pPr eaLnBrk="1" hangingPunct="1"/>
            <a:r>
              <a:rPr lang="en-US" altLang="en-US" sz="2800" smtClean="0">
                <a:ea typeface="ＭＳ Ｐゴシック" charset="-128"/>
              </a:rPr>
              <a:t>Sharing documents works if everyone is using the same DTD</a:t>
            </a:r>
            <a:endParaRPr lang="en-US" altLang="en-US" sz="2800" baseline="-2500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Document Prolog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458200" cy="4302125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External DTD</a:t>
            </a:r>
          </a:p>
          <a:p>
            <a:pPr eaLnBrk="1" hangingPunct="1">
              <a:buFont typeface="Wingdings" charset="2"/>
              <a:buNone/>
            </a:pPr>
            <a:endParaRPr lang="en-US" altLang="en-US" sz="1900" b="1" smtClean="0">
              <a:solidFill>
                <a:srgbClr val="3366FF"/>
              </a:solidFill>
              <a:latin typeface="Courier New" charset="0"/>
              <a:ea typeface="ＭＳ Ｐゴシック" charset="-128"/>
            </a:endParaRPr>
          </a:p>
          <a:p>
            <a:pPr eaLnBrk="1" hangingPunct="1">
              <a:buFont typeface="Wingdings" charset="2"/>
              <a:buNone/>
            </a:pPr>
            <a:r>
              <a:rPr lang="en-US" altLang="en-US" sz="19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&lt;? xml version=“1.0” encoding=“UTF-8” standalone=“yes” ?&gt;</a:t>
            </a:r>
            <a:endParaRPr lang="en-US" altLang="en-US" sz="1200" smtClean="0">
              <a:ea typeface="ＭＳ Ｐゴシック" charset="-128"/>
            </a:endParaRPr>
          </a:p>
          <a:p>
            <a:pPr eaLnBrk="1" hangingPunct="1">
              <a:buFont typeface="Wingdings" charset="2"/>
              <a:buNone/>
            </a:pPr>
            <a:r>
              <a:rPr lang="en-US" altLang="en-US" sz="19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&lt;!DOCTYPE WService SYSTEM “http://www.servata.com/DTD02”&gt;</a:t>
            </a:r>
          </a:p>
          <a:p>
            <a:pPr eaLnBrk="1" hangingPunct="1">
              <a:buFont typeface="Wingdings" charset="2"/>
              <a:buNone/>
            </a:pPr>
            <a:endParaRPr lang="en-US" altLang="en-US" sz="1200" smtClean="0">
              <a:ea typeface="ＭＳ Ｐゴシック" charset="-128"/>
            </a:endParaRP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“</a:t>
            </a:r>
            <a:r>
              <a:rPr lang="en-US" altLang="en-US" b="1" smtClean="0">
                <a:solidFill>
                  <a:srgbClr val="0070C0"/>
                </a:solidFill>
                <a:latin typeface="Courier New" charset="0"/>
                <a:ea typeface="ＭＳ Ｐゴシック" charset="-128"/>
                <a:cs typeface="Courier New" charset="0"/>
              </a:rPr>
              <a:t>WService</a:t>
            </a:r>
            <a:r>
              <a:rPr lang="en-US" altLang="en-US" smtClean="0">
                <a:ea typeface="ＭＳ Ｐゴシック" charset="-128"/>
              </a:rPr>
              <a:t>” is the name of the root element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“</a:t>
            </a:r>
            <a:r>
              <a:rPr lang="en-US" altLang="en-US" b="1" smtClean="0">
                <a:solidFill>
                  <a:srgbClr val="0070C0"/>
                </a:solidFill>
                <a:latin typeface="Courier New" charset="0"/>
                <a:ea typeface="ＭＳ Ｐゴシック" charset="-128"/>
                <a:cs typeface="Courier New" charset="0"/>
              </a:rPr>
              <a:t>SYSTEM</a:t>
            </a:r>
            <a:r>
              <a:rPr lang="en-US" altLang="en-US" smtClean="0">
                <a:ea typeface="ＭＳ Ｐゴシック" charset="-128"/>
              </a:rPr>
              <a:t>” means a URL is being used to reference the DTD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Document Prolog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458200" cy="4302125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Internal DTD</a:t>
            </a:r>
            <a:endParaRPr lang="en-US" altLang="en-US" baseline="-25000" smtClean="0">
              <a:ea typeface="ＭＳ Ｐゴシック" charset="-128"/>
            </a:endParaRPr>
          </a:p>
          <a:p>
            <a:pPr eaLnBrk="1" hangingPunct="1"/>
            <a:endParaRPr lang="en-US" altLang="en-US" baseline="-25000" smtClean="0">
              <a:ea typeface="ＭＳ Ｐゴシック" charset="-128"/>
            </a:endParaRPr>
          </a:p>
          <a:p>
            <a:pPr eaLnBrk="1" hangingPunct="1">
              <a:buFont typeface="Wingdings" charset="2"/>
              <a:buNone/>
            </a:pPr>
            <a:r>
              <a:rPr lang="en-US" altLang="en-US" sz="19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&lt;? xml version=“1.0” encoding=“UTF-8” standalone=“yes” ?&gt;</a:t>
            </a:r>
            <a:endParaRPr lang="en-US" altLang="en-US" sz="1200" smtClean="0">
              <a:ea typeface="ＭＳ Ｐゴシック" charset="-128"/>
            </a:endParaRPr>
          </a:p>
          <a:p>
            <a:pPr eaLnBrk="1" hangingPunct="1">
              <a:buFont typeface="Wingdings" charset="2"/>
              <a:buNone/>
            </a:pPr>
            <a:r>
              <a:rPr lang="en-US" altLang="en-US" sz="19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&lt;!DOCTYPE WService [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sz="19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&lt;!ENTITY WSNM “Web Service Name”&gt;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sz="19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]&gt;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Document Prolog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documents declare the </a:t>
            </a:r>
            <a:r>
              <a:rPr lang="en-US" altLang="en-US" smtClean="0">
                <a:solidFill>
                  <a:srgbClr val="00B050"/>
                </a:solidFill>
                <a:ea typeface="ＭＳ Ｐゴシック" charset="-128"/>
              </a:rPr>
              <a:t>elements</a:t>
            </a:r>
            <a:r>
              <a:rPr lang="en-US" altLang="en-US" smtClean="0">
                <a:ea typeface="ＭＳ Ｐゴシック" charset="-128"/>
              </a:rPr>
              <a:t> and </a:t>
            </a:r>
            <a:r>
              <a:rPr lang="en-US" altLang="en-US" smtClean="0">
                <a:solidFill>
                  <a:srgbClr val="00B050"/>
                </a:solidFill>
                <a:ea typeface="ＭＳ Ｐゴシック" charset="-128"/>
              </a:rPr>
              <a:t>attributes</a:t>
            </a:r>
            <a:r>
              <a:rPr lang="en-US" altLang="en-US" smtClean="0">
                <a:ea typeface="ＭＳ Ｐゴシック" charset="-128"/>
              </a:rPr>
              <a:t> that will be used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XML elements that contain </a:t>
            </a:r>
            <a:r>
              <a:rPr lang="en-US" altLang="en-US" smtClean="0">
                <a:solidFill>
                  <a:srgbClr val="FF0000"/>
                </a:solidFill>
                <a:ea typeface="ＭＳ Ｐゴシック" charset="-128"/>
              </a:rPr>
              <a:t>content</a:t>
            </a:r>
            <a:r>
              <a:rPr lang="en-US" altLang="en-US" smtClean="0">
                <a:ea typeface="ＭＳ Ｐゴシック" charset="-128"/>
              </a:rPr>
              <a:t> must be written with both a starting and ending tag</a:t>
            </a:r>
          </a:p>
          <a:p>
            <a:pPr eaLnBrk="1" hangingPunct="1">
              <a:buFont typeface="Wingdings" charset="2"/>
              <a:buNone/>
            </a:pPr>
            <a:endParaRPr lang="en-US" altLang="en-US" sz="1200" b="1" smtClean="0">
              <a:solidFill>
                <a:srgbClr val="3366FF"/>
              </a:solidFill>
              <a:latin typeface="Courier New" charset="0"/>
              <a:ea typeface="ＭＳ Ｐゴシック" charset="-128"/>
            </a:endParaRPr>
          </a:p>
          <a:p>
            <a:pPr algn="ctr" eaLnBrk="1" hangingPunct="1">
              <a:buFont typeface="Wingdings" charset="2"/>
              <a:buNone/>
            </a:pPr>
            <a:r>
              <a:rPr lang="en-US" altLang="en-US" sz="19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&lt;myElement&gt;</a:t>
            </a:r>
            <a:r>
              <a:rPr lang="en-US" altLang="en-US" sz="1900" b="1" smtClean="0">
                <a:solidFill>
                  <a:srgbClr val="FF0000"/>
                </a:solidFill>
                <a:latin typeface="Courier New" charset="0"/>
                <a:ea typeface="ＭＳ Ｐゴシック" charset="-128"/>
              </a:rPr>
              <a:t>content goes here</a:t>
            </a:r>
            <a:r>
              <a:rPr lang="en-US" altLang="en-US" sz="19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&lt;/myElement&gt;</a:t>
            </a:r>
          </a:p>
          <a:p>
            <a:pPr eaLnBrk="1" hangingPunct="1">
              <a:buFont typeface="Wingdings" charset="2"/>
              <a:buNone/>
            </a:pPr>
            <a:endParaRPr lang="en-US" altLang="en-US" sz="1200" b="1" smtClean="0">
              <a:solidFill>
                <a:srgbClr val="3366FF"/>
              </a:solidFill>
              <a:latin typeface="Courier New" charset="0"/>
              <a:ea typeface="ＭＳ Ｐゴシック" charset="-128"/>
            </a:endParaRP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XML elements </a:t>
            </a:r>
            <a:r>
              <a:rPr lang="en-US" altLang="en-US" smtClean="0">
                <a:solidFill>
                  <a:srgbClr val="FF0000"/>
                </a:solidFill>
                <a:ea typeface="ＭＳ Ｐゴシック" charset="-128"/>
              </a:rPr>
              <a:t>without</a:t>
            </a:r>
            <a:r>
              <a:rPr lang="en-US" altLang="en-US" smtClean="0">
                <a:ea typeface="ＭＳ Ｐゴシック" charset="-128"/>
              </a:rPr>
              <a:t> </a:t>
            </a:r>
            <a:r>
              <a:rPr lang="en-US" altLang="en-US" smtClean="0">
                <a:solidFill>
                  <a:srgbClr val="FF0000"/>
                </a:solidFill>
                <a:ea typeface="ＭＳ Ｐゴシック" charset="-128"/>
              </a:rPr>
              <a:t>content</a:t>
            </a:r>
            <a:r>
              <a:rPr lang="en-US" altLang="en-US" smtClean="0">
                <a:ea typeface="ＭＳ Ｐゴシック" charset="-128"/>
              </a:rPr>
              <a:t> may be terminated with a slash: </a:t>
            </a:r>
            <a:r>
              <a:rPr lang="en-US" altLang="en-US" sz="19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&lt;myElement/&gt;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Document Prolog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4582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charset="-128"/>
              </a:rPr>
              <a:t>Elements are organized hierarchically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charset="-128"/>
              </a:rPr>
              <a:t>Root element is at the “top”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ea typeface="ＭＳ Ｐゴシック" charset="-128"/>
              </a:rPr>
              <a:t>Root element can occur only once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charset="-128"/>
              </a:rPr>
              <a:t>Child elements may occur many times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ea typeface="ＭＳ Ｐゴシック" charset="-128"/>
              </a:rPr>
              <a:t>If the DTD allows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charset="-128"/>
              </a:rPr>
              <a:t>Elements may contain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ea typeface="ＭＳ Ｐゴシック" charset="-128"/>
              </a:rPr>
              <a:t>Attributes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ea typeface="ＭＳ Ｐゴシック" charset="-128"/>
              </a:rPr>
              <a:t>Always written into the starting tag as name-value pairs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ea typeface="ＭＳ Ｐゴシック" charset="-128"/>
              </a:rPr>
              <a:t>Other elements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ea typeface="ＭＳ Ｐゴシック" charset="-128"/>
              </a:rPr>
              <a:t>Other XML structures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Document Prolog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3500" y="1828800"/>
            <a:ext cx="6477000" cy="4302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None/>
            </a:pPr>
            <a:endParaRPr lang="en-US" altLang="en-US" sz="2400" b="1" smtClean="0">
              <a:solidFill>
                <a:srgbClr val="3366FF"/>
              </a:solidFill>
              <a:latin typeface="Courier New" charset="0"/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&lt;city&gt;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&lt;street name=“Tryon Street”&gt;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	&lt;address&gt;101&lt;/address&gt;		&lt;address&gt;102&lt;/address&gt;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&lt;/street&gt;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&lt;street name=“Trade Street”&gt;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	&lt;address&gt;201&lt;/address&gt;		&lt;address&gt;202&lt;/address&gt;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&lt;/street&gt;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&lt;/city&gt;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Document Prolog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924800" cy="44958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Both </a:t>
            </a:r>
            <a:r>
              <a:rPr lang="en-US" altLang="en-US" smtClean="0">
                <a:solidFill>
                  <a:srgbClr val="0070C0"/>
                </a:solidFill>
                <a:ea typeface="ＭＳ Ｐゴシック" charset="-128"/>
              </a:rPr>
              <a:t>elements</a:t>
            </a:r>
            <a:r>
              <a:rPr lang="en-US" altLang="en-US" smtClean="0">
                <a:ea typeface="ＭＳ Ｐゴシック" charset="-128"/>
              </a:rPr>
              <a:t> and </a:t>
            </a:r>
            <a:r>
              <a:rPr lang="en-US" altLang="en-US" smtClean="0">
                <a:solidFill>
                  <a:srgbClr val="0070C0"/>
                </a:solidFill>
                <a:ea typeface="ＭＳ Ｐゴシック" charset="-128"/>
              </a:rPr>
              <a:t>attributes</a:t>
            </a:r>
            <a:r>
              <a:rPr lang="en-US" altLang="en-US" smtClean="0">
                <a:ea typeface="ＭＳ Ｐゴシック" charset="-128"/>
              </a:rPr>
              <a:t> may hold data</a:t>
            </a:r>
          </a:p>
          <a:p>
            <a:pPr eaLnBrk="1" hangingPunct="1"/>
            <a:r>
              <a:rPr lang="en-US" altLang="en-US" smtClean="0">
                <a:solidFill>
                  <a:srgbClr val="0070C0"/>
                </a:solidFill>
                <a:ea typeface="ＭＳ Ｐゴシック" charset="-128"/>
              </a:rPr>
              <a:t>Attributes</a:t>
            </a:r>
            <a:r>
              <a:rPr lang="en-US" altLang="en-US" smtClean="0">
                <a:ea typeface="ＭＳ Ｐゴシック" charset="-128"/>
              </a:rPr>
              <a:t> may occur only </a:t>
            </a:r>
            <a:r>
              <a:rPr lang="en-US" altLang="en-US" smtClean="0">
                <a:solidFill>
                  <a:srgbClr val="FF0000"/>
                </a:solidFill>
                <a:ea typeface="ＭＳ Ｐゴシック" charset="-128"/>
              </a:rPr>
              <a:t>once</a:t>
            </a:r>
            <a:r>
              <a:rPr lang="en-US" altLang="en-US" smtClean="0">
                <a:ea typeface="ＭＳ Ｐゴシック" charset="-128"/>
              </a:rPr>
              <a:t> in an element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In any order if multiple attributes are present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Should you use an element or an attribute?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No rules that require one over the other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Use which way fits the context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Document Prolog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009458"/>
            <a:ext cx="6477000" cy="370554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&lt;city&gt;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&lt;street&gt;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      &lt;name&gt;Tryon Street&lt;/name&gt;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		&lt;address&gt;201&lt;/address&gt;	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		&lt;address&gt;202&lt;/address&gt;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	&lt;/street&gt;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&lt;/city&gt;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rgbClr val="FF0000"/>
                </a:solidFill>
              </a:rPr>
              <a:t>- or -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&lt;city&gt;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&lt;street name=“Trade Street”&gt;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&lt;address&gt;201&lt;/address&gt;	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		&lt;address&gt;202&lt;/address&gt;</a:t>
            </a: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	&lt;/street&gt;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&lt;/city&gt;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000" b="1" dirty="0" smtClean="0">
              <a:solidFill>
                <a:srgbClr val="3366FF"/>
              </a:solidFill>
              <a:latin typeface="Courier New" pitchFamily="49" charset="0"/>
            </a:endParaRPr>
          </a:p>
        </p:txBody>
      </p:sp>
      <p:sp>
        <p:nvSpPr>
          <p:cNvPr id="47108" name="TextBox 3"/>
          <p:cNvSpPr txBox="1">
            <a:spLocks noChangeArrowheads="1"/>
          </p:cNvSpPr>
          <p:nvPr/>
        </p:nvSpPr>
        <p:spPr bwMode="auto">
          <a:xfrm>
            <a:off x="609600" y="1524000"/>
            <a:ext cx="28765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defRPr sz="2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defRPr sz="2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dirty="0">
                <a:latin typeface="Verdana" charset="0"/>
              </a:rPr>
              <a:t>Which is better?</a:t>
            </a:r>
          </a:p>
        </p:txBody>
      </p:sp>
      <p:sp>
        <p:nvSpPr>
          <p:cNvPr id="47109" name="TextBox 4"/>
          <p:cNvSpPr txBox="1">
            <a:spLocks noChangeArrowheads="1"/>
          </p:cNvSpPr>
          <p:nvPr/>
        </p:nvSpPr>
        <p:spPr bwMode="auto">
          <a:xfrm>
            <a:off x="309880" y="5638800"/>
            <a:ext cx="8534400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defRPr sz="2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defRPr sz="2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rgbClr val="002060"/>
                </a:solidFill>
                <a:latin typeface="Verdana" charset="0"/>
              </a:rPr>
              <a:t>Assumptions: </a:t>
            </a:r>
            <a:endParaRPr lang="en-US" altLang="en-US" sz="1600" dirty="0" smtClean="0">
              <a:solidFill>
                <a:srgbClr val="002060"/>
              </a:solidFill>
              <a:latin typeface="Verdana" charset="0"/>
            </a:endParaRPr>
          </a:p>
          <a:p>
            <a:pPr marL="285750" indent="-285750">
              <a:spcBef>
                <a:spcPct val="0"/>
              </a:spcBef>
              <a:buClrTx/>
              <a:buSzTx/>
              <a:buFontTx/>
              <a:buChar char="-"/>
            </a:pPr>
            <a:r>
              <a:rPr lang="en-US" altLang="en-US" sz="1600" dirty="0" smtClean="0">
                <a:solidFill>
                  <a:srgbClr val="002060"/>
                </a:solidFill>
                <a:latin typeface="Verdana" charset="0"/>
              </a:rPr>
              <a:t>only </a:t>
            </a:r>
            <a:r>
              <a:rPr lang="en-US" altLang="en-US" sz="1600" dirty="0">
                <a:solidFill>
                  <a:srgbClr val="002060"/>
                </a:solidFill>
                <a:latin typeface="Verdana" charset="0"/>
              </a:rPr>
              <a:t>one street name </a:t>
            </a:r>
            <a:r>
              <a:rPr lang="en-US" altLang="en-US" sz="1600" dirty="0" smtClean="0">
                <a:solidFill>
                  <a:srgbClr val="002060"/>
                </a:solidFill>
                <a:latin typeface="Verdana" charset="0"/>
              </a:rPr>
              <a:t>allowed for a street</a:t>
            </a:r>
          </a:p>
          <a:p>
            <a:pPr marL="285750" indent="-285750">
              <a:spcBef>
                <a:spcPct val="0"/>
              </a:spcBef>
              <a:buClrTx/>
              <a:buSzTx/>
              <a:buFontTx/>
              <a:buChar char="-"/>
            </a:pPr>
            <a:r>
              <a:rPr lang="en-US" altLang="en-US" sz="1600" dirty="0" smtClean="0">
                <a:solidFill>
                  <a:srgbClr val="002060"/>
                </a:solidFill>
                <a:latin typeface="Verdana" charset="0"/>
              </a:rPr>
              <a:t>multiple </a:t>
            </a:r>
            <a:r>
              <a:rPr lang="en-US" altLang="en-US" sz="1600" dirty="0">
                <a:solidFill>
                  <a:srgbClr val="002060"/>
                </a:solidFill>
                <a:latin typeface="Verdana" charset="0"/>
              </a:rPr>
              <a:t>addresses </a:t>
            </a:r>
            <a:r>
              <a:rPr lang="en-US" altLang="en-US" sz="1600" dirty="0" smtClean="0">
                <a:solidFill>
                  <a:srgbClr val="002060"/>
                </a:solidFill>
                <a:latin typeface="Verdana" charset="0"/>
              </a:rPr>
              <a:t>per street are allowed</a:t>
            </a:r>
            <a:endParaRPr lang="en-US" altLang="en-US" sz="1600" dirty="0">
              <a:solidFill>
                <a:srgbClr val="002060"/>
              </a:solidFill>
              <a:latin typeface="Verdana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dirty="0">
              <a:solidFill>
                <a:srgbClr val="FF0000"/>
              </a:solidFill>
              <a:latin typeface="Verdana" charset="0"/>
            </a:endParaRP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100" dirty="0">
                <a:solidFill>
                  <a:srgbClr val="FF0000"/>
                </a:solidFill>
                <a:latin typeface="Verdana" charset="0"/>
              </a:rPr>
              <a:t>Remember in the “real world” you will only choose one consistent way!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eXtensible Markup Language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Not actually a markup language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Specification for </a:t>
            </a:r>
            <a:r>
              <a:rPr lang="en-US" altLang="en-US" u="sng" smtClean="0">
                <a:ea typeface="ＭＳ Ｐゴシック" charset="-128"/>
              </a:rPr>
              <a:t>making</a:t>
            </a:r>
            <a:r>
              <a:rPr lang="en-US" altLang="en-US" smtClean="0">
                <a:ea typeface="ＭＳ Ｐゴシック" charset="-128"/>
              </a:rPr>
              <a:t> markup languages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XML documents have two fundamental characteristics</a:t>
            </a:r>
          </a:p>
          <a:p>
            <a:pPr lvl="1" eaLnBrk="1" hangingPunct="1"/>
            <a:r>
              <a:rPr lang="en-US" altLang="en-US" u="sng" smtClean="0">
                <a:ea typeface="ＭＳ Ｐゴシック" charset="-128"/>
              </a:rPr>
              <a:t>Must</a:t>
            </a:r>
            <a:r>
              <a:rPr lang="en-US" altLang="en-US" smtClean="0">
                <a:ea typeface="ＭＳ Ｐゴシック" charset="-128"/>
              </a:rPr>
              <a:t> be “well-formed”</a:t>
            </a:r>
          </a:p>
          <a:p>
            <a:pPr lvl="1" eaLnBrk="1" hangingPunct="1"/>
            <a:r>
              <a:rPr lang="en-US" altLang="en-US" u="sng" smtClean="0">
                <a:ea typeface="ＭＳ Ｐゴシック" charset="-128"/>
              </a:rPr>
              <a:t>May</a:t>
            </a:r>
            <a:r>
              <a:rPr lang="en-US" altLang="en-US" smtClean="0">
                <a:ea typeface="ＭＳ Ｐゴシック" charset="-128"/>
              </a:rPr>
              <a:t> be associated with a DTD or XML schema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ea typeface="ＭＳ Ｐゴシック" charset="-128"/>
              </a:rPr>
              <a:t>Writing Document Type Definitions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A DTD defines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Elements</a:t>
            </a:r>
          </a:p>
          <a:p>
            <a:pPr lvl="2" eaLnBrk="1" hangingPunct="1"/>
            <a:r>
              <a:rPr lang="en-US" altLang="en-US" smtClean="0">
                <a:ea typeface="ＭＳ Ｐゴシック" charset="-128"/>
              </a:rPr>
              <a:t>“Things” the document works with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Attributes</a:t>
            </a:r>
          </a:p>
          <a:p>
            <a:pPr lvl="2" eaLnBrk="1" hangingPunct="1"/>
            <a:r>
              <a:rPr lang="en-US" altLang="en-US" smtClean="0">
                <a:ea typeface="ＭＳ Ｐゴシック" charset="-128"/>
              </a:rPr>
              <a:t>Properties associated with an element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Entities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Notations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ea typeface="ＭＳ Ｐゴシック" charset="-128"/>
              </a:rPr>
              <a:t>Writing Document Type Definitions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i="1" smtClean="0">
                <a:ea typeface="ＭＳ Ｐゴシック" charset="-128"/>
              </a:rPr>
              <a:t>Content</a:t>
            </a:r>
            <a:r>
              <a:rPr lang="en-US" altLang="en-US" smtClean="0">
                <a:ea typeface="ＭＳ Ｐゴシック" charset="-128"/>
              </a:rPr>
              <a:t> is the data in an element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May exist between the starting and ending tags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May exist in child elements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Each element has a specific syntax</a:t>
            </a:r>
          </a:p>
          <a:p>
            <a:pPr lvl="1" eaLnBrk="1" hangingPunct="1"/>
            <a:endParaRPr lang="en-US" altLang="en-US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ea typeface="ＭＳ Ｐゴシック" charset="-128"/>
              </a:rPr>
              <a:t>Writing Document Type Definitions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458200" cy="4302125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Content may be in one of 4 “models”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EMPTY</a:t>
            </a:r>
          </a:p>
          <a:p>
            <a:pPr lvl="2" eaLnBrk="1" hangingPunct="1"/>
            <a:r>
              <a:rPr lang="en-US" altLang="en-US" smtClean="0">
                <a:ea typeface="ＭＳ Ｐゴシック" charset="-128"/>
              </a:rPr>
              <a:t>Elements that have no content like </a:t>
            </a:r>
            <a:r>
              <a:rPr lang="en-US" altLang="en-US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&lt;br/&gt;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ANY</a:t>
            </a:r>
          </a:p>
          <a:p>
            <a:pPr lvl="2" eaLnBrk="1" hangingPunct="1"/>
            <a:r>
              <a:rPr lang="en-US" altLang="en-US" smtClean="0">
                <a:ea typeface="ＭＳ Ｐゴシック" charset="-128"/>
              </a:rPr>
              <a:t>No restrictions on content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MIXED</a:t>
            </a:r>
          </a:p>
          <a:p>
            <a:pPr lvl="2" eaLnBrk="1" hangingPunct="1"/>
            <a:r>
              <a:rPr lang="en-US" altLang="en-US" smtClean="0">
                <a:ea typeface="ＭＳ Ｐゴシック" charset="-128"/>
              </a:rPr>
              <a:t>May contain child elements, text data, attributes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CHILDREN</a:t>
            </a:r>
          </a:p>
          <a:p>
            <a:pPr lvl="2" eaLnBrk="1" hangingPunct="1"/>
            <a:r>
              <a:rPr lang="en-US" altLang="en-US" smtClean="0">
                <a:ea typeface="ＭＳ Ｐゴシック" charset="-128"/>
              </a:rPr>
              <a:t>May have child elements and attributes but no text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ea typeface="ＭＳ Ｐゴシック" charset="-128"/>
              </a:rPr>
              <a:t>Writing Document Type Definitions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Element syntax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General form:</a:t>
            </a:r>
          </a:p>
          <a:p>
            <a:pPr lvl="1" eaLnBrk="1" hangingPunct="1">
              <a:buFont typeface="Wingdings" charset="2"/>
              <a:buNone/>
            </a:pPr>
            <a:endParaRPr lang="en-US" altLang="en-US" sz="1200" dirty="0" smtClean="0">
              <a:ea typeface="ＭＳ Ｐゴシック" charset="-128"/>
            </a:endParaRPr>
          </a:p>
          <a:p>
            <a:pPr lvl="1" algn="ctr" eaLnBrk="1" hangingPunct="1">
              <a:buFont typeface="Wingdings" charset="2"/>
              <a:buNone/>
            </a:pPr>
            <a:r>
              <a:rPr lang="en-US" altLang="en-US" sz="2400" b="1" dirty="0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&lt;!ELEMENT   </a:t>
            </a:r>
            <a:r>
              <a:rPr lang="en-US" altLang="en-US" sz="2400" b="1" i="1" dirty="0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name    model</a:t>
            </a:r>
            <a:r>
              <a:rPr lang="en-US" altLang="en-US" sz="2400" b="1" dirty="0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&gt;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Examples</a:t>
            </a:r>
          </a:p>
          <a:p>
            <a:pPr lvl="1" eaLnBrk="1" hangingPunct="1">
              <a:buFont typeface="Wingdings" charset="2"/>
              <a:buNone/>
            </a:pPr>
            <a:r>
              <a:rPr lang="en-US" altLang="en-US" sz="2000" b="1" dirty="0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&lt;!ELEMENT myelement1 ANY&gt;</a:t>
            </a:r>
          </a:p>
          <a:p>
            <a:pPr lvl="1" eaLnBrk="1" hangingPunct="1">
              <a:buFont typeface="Wingdings" charset="2"/>
              <a:buNone/>
            </a:pPr>
            <a:r>
              <a:rPr lang="en-US" altLang="en-US" sz="2000" b="1" dirty="0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&lt;!ELEMENT myelement2 (child01, child02)&gt;</a:t>
            </a:r>
          </a:p>
          <a:p>
            <a:pPr lvl="1" eaLnBrk="1" hangingPunct="1">
              <a:buFont typeface="Wingdings" charset="2"/>
              <a:buNone/>
            </a:pPr>
            <a:r>
              <a:rPr lang="en-US" altLang="en-US" sz="2000" b="1" dirty="0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&lt;!ELEMENT myelement3 (child01 | child02)&gt;</a:t>
            </a:r>
          </a:p>
        </p:txBody>
      </p:sp>
      <p:sp>
        <p:nvSpPr>
          <p:cNvPr id="230404" name="AutoShape 4"/>
          <p:cNvSpPr>
            <a:spLocks/>
          </p:cNvSpPr>
          <p:nvPr/>
        </p:nvSpPr>
        <p:spPr bwMode="auto">
          <a:xfrm>
            <a:off x="7010400" y="3505200"/>
            <a:ext cx="1524000" cy="412750"/>
          </a:xfrm>
          <a:prstGeom prst="borderCallout1">
            <a:avLst>
              <a:gd name="adj1" fmla="val 27694"/>
              <a:gd name="adj2" fmla="val -5000"/>
              <a:gd name="adj3" fmla="val 204231"/>
              <a:gd name="adj4" fmla="val -3625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defRPr sz="2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defRPr sz="2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Verdana" charset="0"/>
              </a:rPr>
              <a:t>Order shown</a:t>
            </a:r>
          </a:p>
        </p:txBody>
      </p:sp>
      <p:sp>
        <p:nvSpPr>
          <p:cNvPr id="230405" name="AutoShape 5"/>
          <p:cNvSpPr>
            <a:spLocks/>
          </p:cNvSpPr>
          <p:nvPr/>
        </p:nvSpPr>
        <p:spPr bwMode="auto">
          <a:xfrm>
            <a:off x="4267200" y="5181600"/>
            <a:ext cx="2025650" cy="387350"/>
          </a:xfrm>
          <a:prstGeom prst="borderCallout1">
            <a:avLst>
              <a:gd name="adj1" fmla="val 29509"/>
              <a:gd name="adj2" fmla="val 103764"/>
              <a:gd name="adj3" fmla="val -69264"/>
              <a:gd name="adj4" fmla="val 11300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defRPr sz="2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defRPr sz="2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Verdana" charset="0"/>
              </a:rPr>
              <a:t>One OR the 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0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0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4" grpId="0" animBg="1"/>
      <p:bldP spid="23040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Examples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534400" cy="43021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b="1" dirty="0" smtClean="0">
                <a:ea typeface="ＭＳ Ｐゴシック" charset="-128"/>
              </a:rPr>
              <a:t>Multiple Children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dirty="0" smtClean="0">
                <a:ea typeface="ＭＳ Ｐゴシック" charset="-128"/>
              </a:rPr>
              <a:t>a+</a:t>
            </a:r>
            <a:r>
              <a:rPr lang="en-US" altLang="en-US" sz="2400" dirty="0" smtClean="0">
                <a:ea typeface="ＭＳ Ｐゴシック" charset="-128"/>
              </a:rPr>
              <a:t>   - One or more occurrences of a</a:t>
            </a:r>
            <a:br>
              <a:rPr lang="en-US" altLang="en-US" sz="2400" dirty="0" smtClean="0">
                <a:ea typeface="ＭＳ Ｐゴシック" charset="-128"/>
              </a:rPr>
            </a:br>
            <a:r>
              <a:rPr lang="en-US" altLang="en-US" sz="1600" dirty="0" smtClean="0">
                <a:latin typeface="Courier New" charset="0"/>
                <a:ea typeface="ＭＳ Ｐゴシック" charset="-128"/>
                <a:cs typeface="Courier New" charset="0"/>
              </a:rPr>
              <a:t>&lt;!ELEMENT BOOK (CHAPTER)+&gt; </a:t>
            </a:r>
            <a:endParaRPr lang="en-US" altLang="en-US" sz="2400" dirty="0" smtClean="0">
              <a:latin typeface="Courier New" charset="0"/>
              <a:ea typeface="ＭＳ Ｐゴシック" charset="-128"/>
              <a:cs typeface="Courier New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dirty="0" smtClean="0">
                <a:ea typeface="ＭＳ Ｐゴシック" charset="-128"/>
              </a:rPr>
              <a:t>a*</a:t>
            </a:r>
            <a:r>
              <a:rPr lang="en-US" altLang="en-US" sz="2400" dirty="0" smtClean="0">
                <a:ea typeface="ＭＳ Ｐゴシック" charset="-128"/>
              </a:rPr>
              <a:t>   - Zero or more occurrences of a</a:t>
            </a:r>
            <a:br>
              <a:rPr lang="en-US" altLang="en-US" sz="2400" dirty="0" smtClean="0">
                <a:ea typeface="ＭＳ Ｐゴシック" charset="-128"/>
              </a:rPr>
            </a:br>
            <a:r>
              <a:rPr lang="en-US" altLang="en-US" sz="1600" dirty="0" smtClean="0">
                <a:latin typeface="Courier New" charset="0"/>
                <a:ea typeface="ＭＳ Ｐゴシック" charset="-128"/>
                <a:cs typeface="Courier New" charset="0"/>
              </a:rPr>
              <a:t>&lt;!ELEMENT List (Object)*&gt;</a:t>
            </a:r>
            <a:r>
              <a:rPr lang="en-US" altLang="en-US" sz="2000" dirty="0" smtClean="0">
                <a:latin typeface="Courier New" charset="0"/>
                <a:ea typeface="ＭＳ Ｐゴシック" charset="-128"/>
                <a:cs typeface="Courier New" charset="0"/>
              </a:rPr>
              <a:t> </a:t>
            </a:r>
            <a:endParaRPr lang="en-US" altLang="en-US" sz="2400" dirty="0" smtClean="0">
              <a:latin typeface="Courier New" charset="0"/>
              <a:ea typeface="ＭＳ Ｐゴシック" charset="-128"/>
              <a:cs typeface="Courier New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dirty="0" smtClean="0">
                <a:ea typeface="ＭＳ Ｐゴシック" charset="-128"/>
              </a:rPr>
              <a:t>a?</a:t>
            </a:r>
            <a:r>
              <a:rPr lang="en-US" altLang="en-US" sz="2400" dirty="0" smtClean="0">
                <a:ea typeface="ＭＳ Ｐゴシック" charset="-128"/>
              </a:rPr>
              <a:t>   - a specific item or nothing</a:t>
            </a:r>
            <a:br>
              <a:rPr lang="en-US" altLang="en-US" sz="2400" dirty="0" smtClean="0">
                <a:ea typeface="ＭＳ Ｐゴシック" charset="-128"/>
              </a:rPr>
            </a:br>
            <a:r>
              <a:rPr lang="en-US" altLang="en-US" sz="1600" dirty="0" smtClean="0">
                <a:latin typeface="Courier New" charset="0"/>
                <a:ea typeface="ＭＳ Ｐゴシック" charset="-128"/>
                <a:cs typeface="Courier New" charset="0"/>
              </a:rPr>
              <a:t>&lt;!ELEMENT Table (plate)?&gt; </a:t>
            </a:r>
            <a:endParaRPr lang="en-US" altLang="en-US" sz="2400" dirty="0" smtClean="0">
              <a:latin typeface="Courier New" charset="0"/>
              <a:ea typeface="ＭＳ Ｐゴシック" charset="-128"/>
              <a:cs typeface="Courier New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dirty="0" smtClean="0">
                <a:ea typeface="ＭＳ Ｐゴシック" charset="-128"/>
              </a:rPr>
              <a:t>a, b</a:t>
            </a:r>
            <a:r>
              <a:rPr lang="en-US" altLang="en-US" sz="2400" dirty="0" smtClean="0">
                <a:ea typeface="ＭＳ Ｐゴシック" charset="-128"/>
              </a:rPr>
              <a:t>   - a followed by b</a:t>
            </a:r>
            <a:br>
              <a:rPr lang="en-US" altLang="en-US" sz="2400" dirty="0" smtClean="0">
                <a:ea typeface="ＭＳ Ｐゴシック" charset="-128"/>
              </a:rPr>
            </a:br>
            <a:r>
              <a:rPr lang="en-US" altLang="en-US" sz="1600" dirty="0" smtClean="0">
                <a:latin typeface="Courier New" charset="0"/>
                <a:ea typeface="ＭＳ Ｐゴシック" charset="-128"/>
                <a:cs typeface="Courier New" charset="0"/>
              </a:rPr>
              <a:t>&lt;!ELEMENT SUM (val1, val2)&gt; </a:t>
            </a:r>
            <a:endParaRPr lang="en-US" altLang="en-US" sz="2400" dirty="0" smtClean="0">
              <a:latin typeface="Courier New" charset="0"/>
              <a:ea typeface="ＭＳ Ｐゴシック" charset="-128"/>
              <a:cs typeface="Courier New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dirty="0" smtClean="0">
                <a:ea typeface="ＭＳ Ｐゴシック" charset="-128"/>
              </a:rPr>
              <a:t>a | b</a:t>
            </a:r>
            <a:r>
              <a:rPr lang="en-US" altLang="en-US" sz="2400" dirty="0" smtClean="0">
                <a:ea typeface="ＭＳ Ｐゴシック" charset="-128"/>
              </a:rPr>
              <a:t>   - a or b but not both</a:t>
            </a:r>
            <a:br>
              <a:rPr lang="en-US" altLang="en-US" sz="2400" dirty="0" smtClean="0">
                <a:ea typeface="ＭＳ Ｐゴシック" charset="-128"/>
              </a:rPr>
            </a:br>
            <a:r>
              <a:rPr lang="en-US" altLang="en-US" sz="1600" dirty="0" smtClean="0">
                <a:latin typeface="Courier New" charset="0"/>
                <a:ea typeface="ＭＳ Ｐゴシック" charset="-128"/>
                <a:cs typeface="Courier New" charset="0"/>
              </a:rPr>
              <a:t>&lt;!ELEMENT POINT (XYCOORDINATES | POLAR)</a:t>
            </a:r>
            <a:r>
              <a:rPr lang="en-US" altLang="en-US" sz="2000" dirty="0" smtClean="0">
                <a:latin typeface="Courier New" charset="0"/>
                <a:ea typeface="ＭＳ Ｐゴシック" charset="-128"/>
                <a:cs typeface="Courier New" charset="0"/>
              </a:rPr>
              <a:t>&gt; </a:t>
            </a:r>
            <a:endParaRPr lang="en-US" altLang="en-US" sz="2400" dirty="0" smtClean="0">
              <a:latin typeface="Courier New" charset="0"/>
              <a:ea typeface="ＭＳ Ｐゴシック" charset="-128"/>
              <a:cs typeface="Courier New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dirty="0" smtClean="0">
                <a:ea typeface="ＭＳ Ｐゴシック" charset="-128"/>
              </a:rPr>
              <a:t>(expression)</a:t>
            </a:r>
            <a:r>
              <a:rPr lang="en-US" altLang="en-US" sz="2400" dirty="0" smtClean="0">
                <a:ea typeface="ＭＳ Ｐゴシック" charset="-128"/>
              </a:rPr>
              <a:t>   - expression treated as a unit</a:t>
            </a:r>
            <a:br>
              <a:rPr lang="en-US" altLang="en-US" sz="2400" dirty="0" smtClean="0">
                <a:ea typeface="ＭＳ Ｐゴシック" charset="-128"/>
              </a:rPr>
            </a:br>
            <a:r>
              <a:rPr lang="en-US" altLang="en-US" sz="1600" dirty="0" smtClean="0">
                <a:latin typeface="Courier New" charset="0"/>
                <a:ea typeface="ＭＳ Ｐゴシック" charset="-128"/>
                <a:cs typeface="Courier New" charset="0"/>
              </a:rPr>
              <a:t>&lt;!ELEMENT CHAPTER (INTRODUCTION, (P | QUOTE | NOTE)*, DIV*)&gt; </a:t>
            </a:r>
            <a:endParaRPr lang="en-US" altLang="en-US" sz="2400" dirty="0" smtClean="0">
              <a:latin typeface="Courier New" charset="0"/>
              <a:ea typeface="ＭＳ Ｐゴシック" charset="-128"/>
              <a:cs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ea typeface="ＭＳ Ｐゴシック" charset="-128"/>
              </a:rPr>
              <a:t>Writing Document Type Definitions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Attributes</a:t>
            </a:r>
          </a:p>
          <a:p>
            <a:pPr lvl="1" eaLnBrk="1" hangingPunct="1">
              <a:buFont typeface="Wingdings" charset="2"/>
              <a:buNone/>
            </a:pPr>
            <a:endParaRPr lang="en-US" altLang="en-US" sz="2400" b="1" dirty="0" smtClean="0">
              <a:solidFill>
                <a:srgbClr val="3366FF"/>
              </a:solidFill>
              <a:latin typeface="Courier New" charset="0"/>
              <a:ea typeface="ＭＳ Ｐゴシック" charset="-128"/>
            </a:endParaRPr>
          </a:p>
          <a:p>
            <a:pPr lvl="1" eaLnBrk="1" hangingPunct="1">
              <a:buFont typeface="Wingdings" charset="2"/>
              <a:buNone/>
            </a:pPr>
            <a:r>
              <a:rPr lang="en-US" altLang="en-US" sz="2400" b="1" dirty="0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&lt;!ATTLIST </a:t>
            </a:r>
            <a:r>
              <a:rPr lang="en-US" altLang="en-US" sz="2400" b="1" dirty="0" err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myelement</a:t>
            </a:r>
            <a:endParaRPr lang="en-US" altLang="en-US" sz="2400" b="1" dirty="0" smtClean="0">
              <a:solidFill>
                <a:srgbClr val="3366FF"/>
              </a:solidFill>
              <a:latin typeface="Courier New" charset="0"/>
              <a:ea typeface="ＭＳ Ｐゴシック" charset="-128"/>
            </a:endParaRPr>
          </a:p>
          <a:p>
            <a:pPr lvl="1" eaLnBrk="1" hangingPunct="1">
              <a:buFont typeface="Wingdings" charset="2"/>
              <a:buNone/>
            </a:pPr>
            <a:endParaRPr lang="en-US" altLang="en-US" sz="2400" b="1" dirty="0" smtClean="0">
              <a:solidFill>
                <a:srgbClr val="3366FF"/>
              </a:solidFill>
              <a:latin typeface="Courier New" charset="0"/>
              <a:ea typeface="ＭＳ Ｐゴシック" charset="-128"/>
            </a:endParaRPr>
          </a:p>
          <a:p>
            <a:pPr lvl="1" eaLnBrk="1" hangingPunct="1">
              <a:buFont typeface="Wingdings" charset="2"/>
              <a:buNone/>
            </a:pPr>
            <a:r>
              <a:rPr lang="en-US" altLang="en-US" sz="2400" b="1" dirty="0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myatt1	ID		#REQUIRED</a:t>
            </a:r>
          </a:p>
          <a:p>
            <a:pPr lvl="1" eaLnBrk="1" hangingPunct="1">
              <a:buFont typeface="Wingdings" charset="2"/>
              <a:buNone/>
            </a:pPr>
            <a:endParaRPr lang="en-US" altLang="en-US" sz="2400" b="1" dirty="0" smtClean="0">
              <a:solidFill>
                <a:srgbClr val="3366FF"/>
              </a:solidFill>
              <a:latin typeface="Courier New" charset="0"/>
              <a:ea typeface="ＭＳ Ｐゴシック" charset="-128"/>
            </a:endParaRPr>
          </a:p>
          <a:p>
            <a:pPr lvl="1" eaLnBrk="1" hangingPunct="1">
              <a:buFont typeface="Wingdings" charset="2"/>
              <a:buNone/>
            </a:pPr>
            <a:r>
              <a:rPr lang="en-US" altLang="en-US" sz="2400" b="1" dirty="0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myatt2	CDATA		#IMPLIED</a:t>
            </a:r>
          </a:p>
          <a:p>
            <a:pPr lvl="1" eaLnBrk="1" hangingPunct="1">
              <a:buFont typeface="Wingdings" charset="2"/>
              <a:buNone/>
            </a:pPr>
            <a:r>
              <a:rPr lang="en-US" altLang="en-US" sz="2400" b="1" dirty="0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...</a:t>
            </a:r>
          </a:p>
          <a:p>
            <a:pPr lvl="1" eaLnBrk="1" hangingPunct="1">
              <a:buFont typeface="Wingdings" charset="2"/>
              <a:buNone/>
            </a:pPr>
            <a:r>
              <a:rPr lang="en-US" altLang="en-US" sz="2400" b="1" dirty="0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&gt;</a:t>
            </a:r>
          </a:p>
        </p:txBody>
      </p:sp>
      <p:sp>
        <p:nvSpPr>
          <p:cNvPr id="231428" name="AutoShape 4"/>
          <p:cNvSpPr>
            <a:spLocks/>
          </p:cNvSpPr>
          <p:nvPr/>
        </p:nvSpPr>
        <p:spPr bwMode="auto">
          <a:xfrm>
            <a:off x="3962400" y="3254375"/>
            <a:ext cx="1524000" cy="412750"/>
          </a:xfrm>
          <a:prstGeom prst="borderCallout1">
            <a:avLst>
              <a:gd name="adj1" fmla="val 27694"/>
              <a:gd name="adj2" fmla="val -5000"/>
              <a:gd name="adj3" fmla="val 135462"/>
              <a:gd name="adj4" fmla="val -4691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defRPr sz="2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defRPr sz="2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Verdana" charset="0"/>
              </a:rPr>
              <a:t>Unique name</a:t>
            </a:r>
          </a:p>
        </p:txBody>
      </p:sp>
      <p:sp>
        <p:nvSpPr>
          <p:cNvPr id="231429" name="AutoShape 5"/>
          <p:cNvSpPr>
            <a:spLocks/>
          </p:cNvSpPr>
          <p:nvPr/>
        </p:nvSpPr>
        <p:spPr bwMode="auto">
          <a:xfrm>
            <a:off x="2057400" y="5562600"/>
            <a:ext cx="1524000" cy="412750"/>
          </a:xfrm>
          <a:prstGeom prst="borderCallout1">
            <a:avLst>
              <a:gd name="adj1" fmla="val 27694"/>
              <a:gd name="adj2" fmla="val 105000"/>
              <a:gd name="adj3" fmla="val -186537"/>
              <a:gd name="adj4" fmla="val 1378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defRPr sz="2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defRPr sz="2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Verdana" charset="0"/>
              </a:rPr>
              <a:t>Character data</a:t>
            </a:r>
          </a:p>
        </p:txBody>
      </p:sp>
      <p:sp>
        <p:nvSpPr>
          <p:cNvPr id="231430" name="AutoShape 6"/>
          <p:cNvSpPr>
            <a:spLocks/>
          </p:cNvSpPr>
          <p:nvPr/>
        </p:nvSpPr>
        <p:spPr bwMode="auto">
          <a:xfrm>
            <a:off x="7391400" y="2821305"/>
            <a:ext cx="1524000" cy="412750"/>
          </a:xfrm>
          <a:prstGeom prst="borderCallout1">
            <a:avLst>
              <a:gd name="adj1" fmla="val 27694"/>
              <a:gd name="adj2" fmla="val -5000"/>
              <a:gd name="adj3" fmla="val 217075"/>
              <a:gd name="adj4" fmla="val -7919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defRPr sz="2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defRPr sz="2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Verdana" charset="0"/>
              </a:rPr>
              <a:t>Must appear</a:t>
            </a:r>
          </a:p>
        </p:txBody>
      </p:sp>
      <p:sp>
        <p:nvSpPr>
          <p:cNvPr id="231431" name="AutoShape 7"/>
          <p:cNvSpPr>
            <a:spLocks/>
          </p:cNvSpPr>
          <p:nvPr/>
        </p:nvSpPr>
        <p:spPr bwMode="auto">
          <a:xfrm>
            <a:off x="4267200" y="5567680"/>
            <a:ext cx="1524000" cy="412750"/>
          </a:xfrm>
          <a:prstGeom prst="borderCallout1">
            <a:avLst>
              <a:gd name="adj1" fmla="val 27694"/>
              <a:gd name="adj2" fmla="val 105000"/>
              <a:gd name="adj3" fmla="val -179233"/>
              <a:gd name="adj4" fmla="val 122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stealth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defRPr sz="2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defRPr sz="2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Verdana" charset="0"/>
              </a:rPr>
              <a:t>May appear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1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1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1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1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8" grpId="0" animBg="1"/>
      <p:bldP spid="231429" grpId="0" animBg="1"/>
      <p:bldP spid="231430" grpId="0" animBg="1"/>
      <p:bldP spid="231431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Example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7213"/>
            <a:ext cx="8229600" cy="41148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DTD – an element with attributes</a:t>
            </a:r>
          </a:p>
          <a:p>
            <a:pPr lvl="1" eaLnBrk="1" hangingPunct="1"/>
            <a:r>
              <a:rPr lang="en-US" altLang="en-US" sz="2400" b="1" smtClean="0">
                <a:latin typeface="Courier New" charset="0"/>
                <a:ea typeface="ＭＳ Ｐゴシック" charset="-128"/>
                <a:cs typeface="Courier New" charset="0"/>
              </a:rPr>
              <a:t>&lt;!ELEMENT Rectangle EMPTY&gt;</a:t>
            </a:r>
            <a:br>
              <a:rPr lang="en-US" altLang="en-US" sz="2400" b="1" smtClean="0">
                <a:latin typeface="Courier New" charset="0"/>
                <a:ea typeface="ＭＳ Ｐゴシック" charset="-128"/>
                <a:cs typeface="Courier New" charset="0"/>
              </a:rPr>
            </a:br>
            <a:r>
              <a:rPr lang="en-US" altLang="en-US" sz="2400" b="1" smtClean="0">
                <a:latin typeface="Courier New" charset="0"/>
                <a:ea typeface="ＭＳ Ｐゴシック" charset="-128"/>
                <a:cs typeface="Courier New" charset="0"/>
              </a:rPr>
              <a:t>&lt;!ATTLIST 	Rectangle </a:t>
            </a:r>
            <a:br>
              <a:rPr lang="en-US" altLang="en-US" sz="2400" b="1" smtClean="0">
                <a:latin typeface="Courier New" charset="0"/>
                <a:ea typeface="ＭＳ Ｐゴシック" charset="-128"/>
                <a:cs typeface="Courier New" charset="0"/>
              </a:rPr>
            </a:br>
            <a:r>
              <a:rPr lang="en-US" altLang="en-US" sz="2400" b="1" smtClean="0">
                <a:latin typeface="Courier New" charset="0"/>
                <a:ea typeface="ＭＳ Ｐゴシック" charset="-128"/>
                <a:cs typeface="Courier New" charset="0"/>
              </a:rPr>
              <a:t>			length CDATA "0px" </a:t>
            </a:r>
            <a:br>
              <a:rPr lang="en-US" altLang="en-US" sz="2400" b="1" smtClean="0">
                <a:latin typeface="Courier New" charset="0"/>
                <a:ea typeface="ＭＳ Ｐゴシック" charset="-128"/>
                <a:cs typeface="Courier New" charset="0"/>
              </a:rPr>
            </a:br>
            <a:r>
              <a:rPr lang="en-US" altLang="en-US" sz="2400" b="1" smtClean="0">
                <a:latin typeface="Courier New" charset="0"/>
                <a:ea typeface="ＭＳ Ｐゴシック" charset="-128"/>
                <a:cs typeface="Courier New" charset="0"/>
              </a:rPr>
              <a:t>			width  CDATA "0px"&gt; </a:t>
            </a:r>
            <a:r>
              <a:rPr lang="en-US" altLang="en-US" smtClean="0">
                <a:ea typeface="ＭＳ Ｐゴシック" charset="-128"/>
              </a:rPr>
              <a:t/>
            </a:r>
            <a:br>
              <a:rPr lang="en-US" altLang="en-US" smtClean="0">
                <a:ea typeface="ＭＳ Ｐゴシック" charset="-128"/>
              </a:rPr>
            </a:br>
            <a:endParaRPr lang="en-US" altLang="en-US" smtClean="0">
              <a:ea typeface="ＭＳ Ｐゴシック" charset="-128"/>
            </a:endParaRP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Use</a:t>
            </a:r>
          </a:p>
          <a:p>
            <a:pPr lvl="1" eaLnBrk="1" hangingPunct="1"/>
            <a:r>
              <a:rPr lang="en-US" altLang="en-US" sz="2400" b="1" smtClean="0">
                <a:latin typeface="Courier New" charset="0"/>
                <a:ea typeface="ＭＳ Ｐゴシック" charset="-128"/>
                <a:cs typeface="Courier New" charset="0"/>
              </a:rPr>
              <a:t>&lt;Rectangle width="80px” length="40px"/&gt;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Extra References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Examples: 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  <a:hlinkClick r:id="rId2"/>
              </a:rPr>
              <a:t>http://www.xmlfiles.com/dtd/dtd_examples.asp</a:t>
            </a:r>
            <a:r>
              <a:rPr lang="en-US" altLang="en-US" dirty="0" smtClean="0">
                <a:ea typeface="ＭＳ Ｐゴシック" charset="-12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Schemas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Schema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077200" cy="4302125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In databases, a </a:t>
            </a:r>
            <a:r>
              <a:rPr lang="en-US" altLang="en-US" i="1" smtClean="0">
                <a:ea typeface="ＭＳ Ｐゴシック" charset="-128"/>
              </a:rPr>
              <a:t>schema</a:t>
            </a:r>
            <a:r>
              <a:rPr lang="en-US" altLang="en-US" smtClean="0">
                <a:ea typeface="ＭＳ Ｐゴシック" charset="-128"/>
              </a:rPr>
              <a:t> defines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Structure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Constraints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Usually reflects business rules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Customer SSN must be part of account information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Therefore, cannot add customer record without an SSN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altLang="en-US" dirty="0" smtClean="0">
                <a:ea typeface="ＭＳ Ｐゴシック" charset="-128"/>
              </a:rPr>
              <a:t>Well-formed</a:t>
            </a:r>
          </a:p>
          <a:p>
            <a:pPr lvl="1" eaLnBrk="1" hangingPunct="1">
              <a:defRPr/>
            </a:pPr>
            <a:r>
              <a:rPr lang="en-US" altLang="en-US" dirty="0" smtClean="0">
                <a:ea typeface="ＭＳ Ｐゴシック" charset="-128"/>
              </a:rPr>
              <a:t>Must comply with XML syntax rules</a:t>
            </a:r>
          </a:p>
          <a:p>
            <a:pPr lvl="1" eaLnBrk="1" hangingPunct="1">
              <a:defRPr/>
            </a:pPr>
            <a:r>
              <a:rPr lang="en-US" altLang="en-US" dirty="0" smtClean="0">
                <a:ea typeface="ＭＳ Ｐゴシック" charset="-128"/>
              </a:rPr>
              <a:t>For example:</a:t>
            </a:r>
          </a:p>
          <a:p>
            <a:pPr lvl="2" eaLnBrk="1" hangingPunct="1">
              <a:defRPr/>
            </a:pPr>
            <a:r>
              <a:rPr lang="en-US" altLang="en-US" dirty="0" smtClean="0">
                <a:ea typeface="ＭＳ Ｐゴシック" charset="-128"/>
              </a:rPr>
              <a:t>All attributes must have values</a:t>
            </a:r>
          </a:p>
          <a:p>
            <a:pPr lvl="2" eaLnBrk="1" hangingPunct="1">
              <a:defRPr/>
            </a:pPr>
            <a:r>
              <a:rPr lang="en-US" altLang="en-US" dirty="0" smtClean="0">
                <a:ea typeface="ＭＳ Ｐゴシック" charset="-128"/>
              </a:rPr>
              <a:t>All tags must have an end tag</a:t>
            </a:r>
          </a:p>
          <a:p>
            <a:pPr lvl="2" eaLnBrk="1" hangingPunct="1">
              <a:defRPr/>
            </a:pPr>
            <a:r>
              <a:rPr lang="en-US" altLang="en-US" dirty="0" smtClean="0">
                <a:ea typeface="ＭＳ Ｐゴシック" charset="-128"/>
              </a:rPr>
              <a:t>Has exactly one root tag</a:t>
            </a:r>
          </a:p>
          <a:p>
            <a:pPr eaLnBrk="1" hangingPunct="1">
              <a:defRPr/>
            </a:pPr>
            <a:r>
              <a:rPr lang="en-US" altLang="en-US" dirty="0" smtClean="0">
                <a:ea typeface="ＭＳ Ｐゴシック" charset="-128"/>
              </a:rPr>
              <a:t>DTD – Document Type Definition</a:t>
            </a:r>
          </a:p>
          <a:p>
            <a:pPr lvl="1" eaLnBrk="1" hangingPunct="1">
              <a:defRPr/>
            </a:pPr>
            <a:r>
              <a:rPr lang="en-US" altLang="en-US" dirty="0" smtClean="0">
                <a:ea typeface="ＭＳ Ｐゴシック" charset="-128"/>
              </a:rPr>
              <a:t>Dictates what elements and attributes are permitted</a:t>
            </a:r>
          </a:p>
          <a:p>
            <a:pPr lvl="1" eaLnBrk="1" hangingPunct="1">
              <a:defRPr/>
            </a:pPr>
            <a:r>
              <a:rPr lang="en-US" altLang="en-US" dirty="0" smtClean="0">
                <a:ea typeface="ＭＳ Ｐゴシック" charset="-128"/>
              </a:rPr>
              <a:t>HTML Example</a:t>
            </a:r>
          </a:p>
          <a:p>
            <a:pPr lvl="1" algn="ctr" eaLnBrk="1" hangingPunct="1">
              <a:buFont typeface="Wingdings" charset="2"/>
              <a:buNone/>
              <a:defRPr/>
            </a:pPr>
            <a:r>
              <a:rPr lang="en-US" altLang="en-US" sz="2000" b="1" dirty="0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</a:t>
            </a:r>
            <a:r>
              <a:rPr lang="en-US" altLang="en-US" sz="2000" b="1" dirty="0" err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img</a:t>
            </a:r>
            <a:r>
              <a:rPr lang="en-US" altLang="en-US" sz="2000" b="1" dirty="0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 </a:t>
            </a:r>
            <a:r>
              <a:rPr lang="en-US" altLang="en-US" sz="2000" b="1" dirty="0" err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src</a:t>
            </a:r>
            <a:r>
              <a:rPr lang="en-US" altLang="en-US" sz="2000" b="1" dirty="0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=“eiffel.jpg” alt=“Eiffel Tower”&gt;</a:t>
            </a:r>
          </a:p>
          <a:p>
            <a:pPr lvl="2" eaLnBrk="1" hangingPunct="1">
              <a:defRPr/>
            </a:pPr>
            <a:r>
              <a:rPr lang="en-US" altLang="en-US" sz="2000" b="1" dirty="0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</a:t>
            </a:r>
            <a:r>
              <a:rPr lang="en-US" altLang="en-US" sz="2000" b="1" dirty="0" err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img</a:t>
            </a:r>
            <a:r>
              <a:rPr lang="en-US" altLang="en-US" sz="2000" b="1" dirty="0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&gt;</a:t>
            </a:r>
            <a:r>
              <a:rPr lang="en-US" altLang="en-US" dirty="0" smtClean="0">
                <a:ea typeface="ＭＳ Ｐゴシック" charset="-128"/>
              </a:rPr>
              <a:t> element (tag)</a:t>
            </a:r>
          </a:p>
          <a:p>
            <a:pPr lvl="2" eaLnBrk="1" hangingPunct="1">
              <a:defRPr/>
            </a:pPr>
            <a:r>
              <a:rPr lang="en-US" altLang="en-US" sz="2000" b="1" dirty="0" err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src</a:t>
            </a:r>
            <a:r>
              <a:rPr lang="en-US" altLang="en-US" dirty="0" smtClean="0">
                <a:ea typeface="ＭＳ Ｐゴシック" charset="-128"/>
              </a:rPr>
              <a:t> and </a:t>
            </a:r>
            <a:r>
              <a:rPr lang="en-US" altLang="en-US" sz="2000" b="1" dirty="0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alt</a:t>
            </a:r>
            <a:r>
              <a:rPr lang="en-US" altLang="en-US" dirty="0" smtClean="0">
                <a:ea typeface="ＭＳ Ｐゴシック" charset="-128"/>
              </a:rPr>
              <a:t>: attributes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Schema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schemas function similarly to DB schemas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Like a DTD, schemas define items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Allows more control over elements and attributes</a:t>
            </a:r>
          </a:p>
          <a:p>
            <a:pPr lvl="2" eaLnBrk="1" hangingPunct="1"/>
            <a:r>
              <a:rPr lang="en-US" altLang="en-US" smtClean="0">
                <a:ea typeface="ＭＳ Ｐゴシック" charset="-128"/>
              </a:rPr>
              <a:t>Frequency of occurrence</a:t>
            </a:r>
          </a:p>
          <a:p>
            <a:pPr lvl="2" eaLnBrk="1" hangingPunct="1"/>
            <a:r>
              <a:rPr lang="en-US" altLang="en-US" smtClean="0">
                <a:ea typeface="ＭＳ Ｐゴシック" charset="-128"/>
              </a:rPr>
              <a:t>Order of appearance</a:t>
            </a:r>
          </a:p>
          <a:p>
            <a:pPr lvl="2" eaLnBrk="1" hangingPunct="1"/>
            <a:r>
              <a:rPr lang="en-US" altLang="en-US" smtClean="0">
                <a:ea typeface="ＭＳ Ｐゴシック" charset="-128"/>
              </a:rPr>
              <a:t>Allowable data types</a:t>
            </a:r>
          </a:p>
          <a:p>
            <a:pPr lvl="2" eaLnBrk="1" hangingPunct="1"/>
            <a:r>
              <a:rPr lang="en-US" altLang="en-US" smtClean="0">
                <a:ea typeface="ＭＳ Ｐゴシック" charset="-128"/>
              </a:rPr>
              <a:t>Custom data 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Schema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An XML document may be connected to more than one schema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Possibility of conflict with elements having the same name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An XML </a:t>
            </a:r>
            <a:r>
              <a:rPr lang="en-US" altLang="en-US" i="1" smtClean="0">
                <a:ea typeface="ＭＳ Ｐゴシック" charset="-128"/>
              </a:rPr>
              <a:t>namespace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Differentiates between items with the same name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From different schemas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Schema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Example: telephone numbers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You may have the same number as someone in a different part of the country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How do you tell them apart?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Add an area code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An XML namespace performs the same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Schema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Different authors may use the same XML element or attribute names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But the items may have completely different formats and purposes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How is an XML document to “understand” which definition to use?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By use of a namespace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Schema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458200" cy="4302125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Declaring a namespace in an XML element</a:t>
            </a:r>
          </a:p>
          <a:p>
            <a:pPr eaLnBrk="1" hangingPunct="1">
              <a:buFont typeface="Wingdings" charset="2"/>
              <a:buNone/>
            </a:pPr>
            <a:endParaRPr lang="en-US" altLang="en-US" sz="2000" b="1" smtClean="0">
              <a:solidFill>
                <a:srgbClr val="3366FF"/>
              </a:solidFill>
              <a:latin typeface="Courier New" charset="0"/>
              <a:ea typeface="ＭＳ Ｐゴシック" charset="-128"/>
            </a:endParaRPr>
          </a:p>
          <a:p>
            <a:pPr eaLnBrk="1" hangingPunct="1">
              <a:buFont typeface="Wingdings" charset="2"/>
              <a:buNone/>
            </a:pPr>
            <a:r>
              <a:rPr lang="en-US" altLang="en-US" sz="20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&lt;Customer xmlns:cst=“http://www.servata.com/cstnmsp”&gt;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sz="20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customer content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sz="20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&lt;/Customer&gt;</a:t>
            </a:r>
          </a:p>
          <a:p>
            <a:pPr eaLnBrk="1" hangingPunct="1">
              <a:buFont typeface="Wingdings" charset="2"/>
              <a:buNone/>
            </a:pPr>
            <a:endParaRPr lang="en-US" altLang="en-US" sz="2000" b="1" smtClean="0">
              <a:solidFill>
                <a:srgbClr val="3366FF"/>
              </a:solidFill>
              <a:latin typeface="Courier New" charset="0"/>
              <a:ea typeface="ＭＳ Ｐゴシック" charset="-128"/>
            </a:endParaRPr>
          </a:p>
          <a:p>
            <a:pPr eaLnBrk="1" hangingPunct="1"/>
            <a:r>
              <a:rPr lang="en-US" altLang="en-US" sz="30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cst</a:t>
            </a:r>
            <a:r>
              <a:rPr lang="en-US" altLang="en-US" smtClean="0">
                <a:ea typeface="ＭＳ Ｐゴシック" charset="-128"/>
              </a:rPr>
              <a:t> is the “area code” for this namespace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Closing Quotes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7244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"</a:t>
            </a:r>
            <a:r>
              <a:rPr lang="en-US" altLang="en-US" smtClean="0">
                <a:solidFill>
                  <a:srgbClr val="0070C0"/>
                </a:solidFill>
                <a:ea typeface="ＭＳ Ｐゴシック" charset="-128"/>
              </a:rPr>
              <a:t>XML is a giant step in no direction at all</a:t>
            </a:r>
            <a:r>
              <a:rPr lang="en-US" altLang="en-US" smtClean="0">
                <a:ea typeface="ＭＳ Ｐゴシック" charset="-128"/>
              </a:rPr>
              <a:t>" 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Erik Naggum 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"</a:t>
            </a:r>
            <a:r>
              <a:rPr lang="en-US" altLang="en-US" smtClean="0">
                <a:solidFill>
                  <a:srgbClr val="7030A0"/>
                </a:solidFill>
                <a:ea typeface="ＭＳ Ｐゴシック" charset="-128"/>
              </a:rPr>
              <a:t>Some people, when confronted with a problem, think 'I know, I’ll use XML.' Now they have two problems</a:t>
            </a:r>
            <a:r>
              <a:rPr lang="en-US" altLang="en-US" smtClean="0">
                <a:ea typeface="ＭＳ Ｐゴシック" charset="-128"/>
              </a:rPr>
              <a:t>." 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dirtsimple.org</a:t>
            </a:r>
            <a:r>
              <a:rPr lang="en-US" altLang="en-US" smtClean="0">
                <a:ea typeface="ＭＳ Ｐゴシック" charset="-128"/>
                <a:hlinkClick r:id="rId2" tooltip="http://dirtsimple.org/2004/12/python-is-not-java.html"/>
              </a:rPr>
              <a:t>[6]</a:t>
            </a:r>
            <a:r>
              <a:rPr lang="en-US" altLang="en-US" smtClean="0">
                <a:ea typeface="ＭＳ Ｐゴシック" charset="-128"/>
              </a:rPr>
              <a:t> 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"</a:t>
            </a:r>
            <a:r>
              <a:rPr lang="en-US" altLang="en-US" smtClean="0">
                <a:solidFill>
                  <a:srgbClr val="FF0000"/>
                </a:solidFill>
                <a:ea typeface="ＭＳ Ｐゴシック" charset="-128"/>
              </a:rPr>
              <a:t>XML is like violence - if it isn't working properly, you aren't using enough of it</a:t>
            </a:r>
            <a:r>
              <a:rPr lang="en-US" altLang="en-US" smtClean="0">
                <a:ea typeface="ＭＳ Ｐゴシック" charset="-128"/>
              </a:rPr>
              <a:t>.“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Anon </a:t>
            </a:r>
          </a:p>
          <a:p>
            <a:pPr eaLnBrk="1" hangingPunct="1"/>
            <a:endParaRPr lang="en-US" altLang="en-US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XHTML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XML in action!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9083910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XHTML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362200"/>
            <a:ext cx="8915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XHTML is XML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With rules to implement HTML tags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XHTML documents must have a DOCTYPE declaration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2400" dirty="0" smtClean="0">
                <a:latin typeface="Verdana" charset="0"/>
                <a:ea typeface="ＭＳ Ｐゴシック" charset="-128"/>
              </a:rPr>
              <a:t>	</a:t>
            </a:r>
            <a:r>
              <a:rPr lang="en-US" altLang="en-US" sz="1800" dirty="0" smtClean="0">
                <a:solidFill>
                  <a:srgbClr val="3366FF"/>
                </a:solidFill>
                <a:latin typeface="Verdana" charset="0"/>
                <a:ea typeface="ＭＳ Ｐゴシック" charset="-128"/>
              </a:rPr>
              <a:t>&lt;!DOCTYPE html PUBLIC “-//W3C//DTD XHTML 1.0 Transitional//EN”  http://www/w3/org/TR/xhtml/11/DTD/xhtml1-transitional.dtd&gt;</a:t>
            </a:r>
            <a:endParaRPr lang="en-US" altLang="en-US" dirty="0" smtClean="0">
              <a:solidFill>
                <a:srgbClr val="3366FF"/>
              </a:solidFill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Must occur before the root element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XHTML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FF0000"/>
                </a:solidFill>
                <a:ea typeface="ＭＳ Ｐゴシック" charset="-128"/>
              </a:rPr>
              <a:t>Root element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Top of the hierarchy of elements </a:t>
            </a:r>
          </a:p>
          <a:p>
            <a:pPr lvl="2" eaLnBrk="1" hangingPunct="1"/>
            <a:r>
              <a:rPr lang="en-US" altLang="en-US" sz="20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E.g. &lt;html&gt; in HTML</a:t>
            </a:r>
            <a:endParaRPr lang="en-US" altLang="en-US" smtClean="0">
              <a:ea typeface="ＭＳ Ｐゴシック" charset="-128"/>
            </a:endParaRP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Only one root element allowed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No other </a:t>
            </a:r>
            <a:r>
              <a:rPr lang="en-US" altLang="en-US" i="1" smtClean="0">
                <a:ea typeface="ＭＳ Ｐゴシック" charset="-128"/>
              </a:rPr>
              <a:t>elements</a:t>
            </a:r>
            <a:r>
              <a:rPr lang="en-US" altLang="en-US" smtClean="0">
                <a:ea typeface="ＭＳ Ｐゴシック" charset="-128"/>
              </a:rPr>
              <a:t> before it</a:t>
            </a:r>
          </a:p>
          <a:p>
            <a:pPr lvl="2" eaLnBrk="1" hangingPunct="1"/>
            <a:r>
              <a:rPr lang="en-US" altLang="en-US" smtClean="0">
                <a:ea typeface="ＭＳ Ｐゴシック" charset="-128"/>
              </a:rPr>
              <a:t>May have “processing” instructions however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No other elements after the ending tag </a:t>
            </a:r>
          </a:p>
          <a:p>
            <a:pPr lvl="2" eaLnBrk="1" hangingPunct="1"/>
            <a:r>
              <a:rPr lang="en-US" altLang="en-US" sz="20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&lt;/html&gt;</a:t>
            </a:r>
            <a:endParaRPr lang="en-US" altLang="en-US" smtClean="0">
              <a:ea typeface="ＭＳ Ｐゴシック" charset="-128"/>
            </a:endParaRP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Lower case tags only (XML is case sensitive)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XHTML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Attribute values </a:t>
            </a:r>
            <a:r>
              <a:rPr lang="en-US" altLang="en-US" i="1" smtClean="0">
                <a:ea typeface="ＭＳ Ｐゴシック" charset="-128"/>
              </a:rPr>
              <a:t>must</a:t>
            </a:r>
            <a:r>
              <a:rPr lang="en-US" altLang="en-US" smtClean="0">
                <a:ea typeface="ＭＳ Ｐゴシック" charset="-128"/>
              </a:rPr>
              <a:t> be encased in quotes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HTML: </a:t>
            </a: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&lt;img … width=72&gt;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XHTML:   </a:t>
            </a: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&lt;img … width=“72”&gt;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Attribute values must not be minimized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That is, the name must have a value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That’s why </a:t>
            </a: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selected=“selected”</a:t>
            </a:r>
            <a:endParaRPr lang="en-US" altLang="en-US" smtClean="0">
              <a:ea typeface="ＭＳ Ｐゴシック" charset="-128"/>
            </a:endParaRPr>
          </a:p>
          <a:p>
            <a:pPr eaLnBrk="1" hangingPunct="1"/>
            <a:r>
              <a:rPr lang="en-US" altLang="en-US" sz="2800" smtClean="0">
                <a:ea typeface="ＭＳ Ｐゴシック" charset="-128"/>
              </a:rPr>
              <a:t>Spaces in attribute values will be removed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Why is XML so popular?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It’s flexible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It enables you to create your own documents with elements (tags) that you define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HTML example: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endParaRPr lang="en-US" altLang="en-US" sz="1200" dirty="0" smtClean="0">
              <a:ea typeface="ＭＳ Ｐゴシック" charset="-128"/>
            </a:endParaRPr>
          </a:p>
          <a:p>
            <a:pPr algn="ctr"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2400" b="1" dirty="0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&lt;p&gt;This is a paragraph of text&lt;/p&gt;</a:t>
            </a:r>
          </a:p>
          <a:p>
            <a:pPr algn="ctr" eaLnBrk="1" hangingPunct="1">
              <a:lnSpc>
                <a:spcPct val="90000"/>
              </a:lnSpc>
              <a:buFont typeface="Wingdings" charset="2"/>
              <a:buNone/>
            </a:pPr>
            <a:endParaRPr lang="en-US" altLang="en-US" sz="1200" b="1" dirty="0" smtClean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What does this tell you?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What does it tell a program?</a:t>
            </a:r>
            <a:endParaRPr lang="en-US" altLang="en-US" sz="2400" dirty="0" smtClean="0">
              <a:solidFill>
                <a:srgbClr val="3366FF"/>
              </a:solidFill>
              <a:latin typeface="Courier New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XHTML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charset="-128"/>
              </a:rPr>
              <a:t>Only the </a:t>
            </a: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id</a:t>
            </a:r>
            <a:r>
              <a:rPr lang="en-US" altLang="en-US" smtClean="0">
                <a:ea typeface="ＭＳ Ｐゴシック" charset="-128"/>
              </a:rPr>
              <a:t> attribute is used to uniquely identify an element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ea typeface="ＭＳ Ｐゴシック" charset="-128"/>
              </a:rPr>
              <a:t>The </a:t>
            </a: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name</a:t>
            </a:r>
            <a:r>
              <a:rPr lang="en-US" altLang="en-US" smtClean="0">
                <a:ea typeface="ＭＳ Ｐゴシック" charset="-128"/>
              </a:rPr>
              <a:t> element is not recognized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charset="-128"/>
              </a:rPr>
              <a:t>Each starting tag must have a matching ending tag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ea typeface="ＭＳ Ｐゴシック" charset="-128"/>
              </a:rPr>
              <a:t>HTML:  </a:t>
            </a: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&lt;br&gt;</a:t>
            </a:r>
            <a:r>
              <a:rPr lang="en-US" altLang="en-US" smtClean="0">
                <a:ea typeface="ＭＳ Ｐゴシック" charset="-128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ea typeface="ＭＳ Ｐゴシック" charset="-128"/>
              </a:rPr>
              <a:t>XHTML:    </a:t>
            </a: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&lt;br/&gt;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XML “shorthand” for non-enclosing tags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ea typeface="ＭＳ Ｐゴシック" charset="-128"/>
              </a:rPr>
              <a:t>Elements must be nested, </a:t>
            </a:r>
            <a:r>
              <a:rPr lang="en-US" altLang="en-US" u="sng" smtClean="0">
                <a:ea typeface="ＭＳ Ｐゴシック" charset="-128"/>
              </a:rPr>
              <a:t>not</a:t>
            </a:r>
            <a:r>
              <a:rPr lang="en-US" altLang="en-US" smtClean="0">
                <a:ea typeface="ＭＳ Ｐゴシック" charset="-128"/>
              </a:rPr>
              <a:t> overlapping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ea typeface="ＭＳ Ｐゴシック" charset="-128"/>
              </a:rPr>
              <a:t>HTML will “allow” but may do strange things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XHTML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&lt;script&gt;</a:t>
            </a:r>
            <a:r>
              <a:rPr lang="en-US" altLang="en-US" smtClean="0">
                <a:ea typeface="ＭＳ Ｐゴシック" charset="-128"/>
              </a:rPr>
              <a:t> and </a:t>
            </a: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&lt;style&gt;</a:t>
            </a:r>
            <a:r>
              <a:rPr lang="en-US" altLang="en-US" smtClean="0">
                <a:ea typeface="ＭＳ Ｐゴシック" charset="-128"/>
              </a:rPr>
              <a:t>  types of elements must be marked as CDATA areas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&lt;script language=”Javascript”&gt;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</a:t>
            </a:r>
            <a:r>
              <a:rPr lang="en-US" altLang="en-US" sz="2400" b="1" smtClean="0">
                <a:solidFill>
                  <a:schemeClr val="folHlink"/>
                </a:solidFill>
                <a:latin typeface="Courier New" charset="0"/>
                <a:ea typeface="ＭＳ Ｐゴシック" charset="-128"/>
              </a:rPr>
              <a:t>&lt;![CDATA[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function clickalert() {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	alert(“VSNET is cool!”)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}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</a:t>
            </a:r>
            <a:r>
              <a:rPr lang="en-US" altLang="en-US" sz="2400" b="1" smtClean="0">
                <a:solidFill>
                  <a:schemeClr val="folHlink"/>
                </a:solidFill>
                <a:latin typeface="Courier New" charset="0"/>
                <a:ea typeface="ＭＳ Ｐゴシック" charset="-128"/>
              </a:rPr>
              <a:t>]]&gt;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&lt;/script&gt;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office Docs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XML in action!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3616572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Office 2007 and later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documents are compressed xml files</a:t>
            </a:r>
          </a:p>
          <a:p>
            <a:r>
              <a:rPr lang="en-US" dirty="0" smtClean="0"/>
              <a:t>Try this:</a:t>
            </a:r>
          </a:p>
          <a:p>
            <a:pPr lvl="1"/>
            <a:r>
              <a:rPr lang="en-US" dirty="0" smtClean="0"/>
              <a:t>Make a copy of the file name to file.zip</a:t>
            </a:r>
          </a:p>
          <a:p>
            <a:pPr lvl="1"/>
            <a:r>
              <a:rPr lang="en-US" dirty="0" smtClean="0"/>
              <a:t>Extract the contents of file.zip</a:t>
            </a:r>
          </a:p>
          <a:p>
            <a:pPr lvl="1"/>
            <a:r>
              <a:rPr lang="en-US" dirty="0" smtClean="0"/>
              <a:t>Open the directory of file</a:t>
            </a:r>
          </a:p>
          <a:p>
            <a:pPr lvl="2"/>
            <a:r>
              <a:rPr lang="en-US" dirty="0" smtClean="0"/>
              <a:t>Find a several directories</a:t>
            </a:r>
          </a:p>
          <a:p>
            <a:pPr lvl="2"/>
            <a:r>
              <a:rPr lang="en-US" dirty="0" smtClean="0"/>
              <a:t>Most of the files are XML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6784182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XML Recap</a:t>
            </a:r>
            <a:endParaRPr lang="en-US" dirty="0"/>
          </a:p>
        </p:txBody>
      </p:sp>
      <p:sp>
        <p:nvSpPr>
          <p:cNvPr id="63491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mtClean="0">
              <a:ea typeface="ＭＳ Ｐゴシック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defRPr sz="2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defRPr sz="2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Verdana" charset="0"/>
              </a:rPr>
              <a:t>http://courses.coreservlets.com</a:t>
            </a:r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Introduction to DTD</a:t>
            </a:r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074025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smtClean="0">
                <a:ea typeface="ＭＳ Ｐゴシック" charset="-128"/>
              </a:rPr>
              <a:t>The purpose of a Document Type Definition is to define the legal building blocks of an XML document.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 smtClean="0">
                <a:ea typeface="ＭＳ Ｐゴシック" charset="-128"/>
              </a:rPr>
              <a:t>A DTD defines the document structure with a list of legal elements.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 smtClean="0">
                <a:ea typeface="ＭＳ Ｐゴシック" charset="-128"/>
              </a:rPr>
              <a:t>From DTD’s point of view, all XML documents (and HTML documents) are made up by the following simple building blocks: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Elements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Attributes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Entities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PCDATA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smtClean="0">
                <a:ea typeface="ＭＳ Ｐゴシック" charset="-128"/>
              </a:rPr>
              <a:t>CDATA</a:t>
            </a:r>
            <a:endParaRPr lang="en-US" altLang="en-US" sz="1800" smtClean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>
                <a:ea typeface="ＭＳ Ｐゴシック" charset="-128"/>
              </a:rPr>
              <a:t>A DTD can be declared inline in your XML document or as an external reference.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>
                <a:ea typeface="ＭＳ Ｐゴシック" charset="-128"/>
              </a:rPr>
              <a:t>If a DTD is included in your XML document, it should be wrapped in a DOCTYPE definition: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700" smtClean="0">
                <a:ea typeface="ＭＳ Ｐゴシック" charset="-128"/>
              </a:rPr>
              <a:t>&lt;!DOCTYPE root-element [element-declarations]&gt; - Inline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1800" smtClean="0">
                <a:ea typeface="ＭＳ Ｐゴシック" charset="-128"/>
              </a:rPr>
              <a:t>	 </a:t>
            </a:r>
            <a:r>
              <a:rPr lang="en-US" altLang="en-US" sz="1600" smtClean="0">
                <a:ea typeface="ＭＳ Ｐゴシック" charset="-128"/>
              </a:rPr>
              <a:t>&lt;!DOCTYPE note SYSTEM “Outside.dtd"&gt; - External Reference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defRPr sz="2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defRPr sz="2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Verdana" charset="0"/>
              </a:rPr>
              <a:t>http://courses.coreservlets.com</a:t>
            </a:r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Inline DTD Example</a:t>
            </a:r>
          </a:p>
        </p:txBody>
      </p:sp>
      <p:sp>
        <p:nvSpPr>
          <p:cNvPr id="6554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752600"/>
            <a:ext cx="4992688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b="1" smtClean="0">
                <a:ea typeface="ＭＳ Ｐゴシック" charset="-128"/>
              </a:rPr>
              <a:t>	1: </a:t>
            </a:r>
            <a:r>
              <a:rPr lang="en-US" altLang="en-US" sz="1400" b="1" smtClean="0">
                <a:latin typeface="Courier New" charset="0"/>
                <a:ea typeface="ＭＳ Ｐゴシック" charset="-128"/>
                <a:cs typeface="Courier New" charset="0"/>
              </a:rPr>
              <a:t>&lt;?xml version="1.0"?&gt;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b="1" smtClean="0">
                <a:latin typeface="Courier New" charset="0"/>
                <a:ea typeface="ＭＳ Ｐゴシック" charset="-128"/>
                <a:cs typeface="Courier New" charset="0"/>
              </a:rPr>
              <a:t>	2: 	&lt;!DOCTYPE note [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b="1" smtClean="0">
                <a:latin typeface="Courier New" charset="0"/>
                <a:ea typeface="ＭＳ Ｐゴシック" charset="-128"/>
                <a:cs typeface="Courier New" charset="0"/>
              </a:rPr>
              <a:t>	3:      &lt;!ELEMENT note </a:t>
            </a:r>
            <a:br>
              <a:rPr lang="en-US" altLang="en-US" sz="1400" b="1" smtClean="0">
                <a:latin typeface="Courier New" charset="0"/>
                <a:ea typeface="ＭＳ Ｐゴシック" charset="-128"/>
                <a:cs typeface="Courier New" charset="0"/>
              </a:rPr>
            </a:br>
            <a:r>
              <a:rPr lang="en-US" altLang="en-US" sz="1400" b="1" smtClean="0">
                <a:latin typeface="Courier New" charset="0"/>
                <a:ea typeface="ＭＳ Ｐゴシック" charset="-128"/>
                <a:cs typeface="Courier New" charset="0"/>
              </a:rPr>
              <a:t>                 (to,from,heading,body)&gt;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b="1" smtClean="0">
                <a:latin typeface="Courier New" charset="0"/>
                <a:ea typeface="ＭＳ Ｐゴシック" charset="-128"/>
                <a:cs typeface="Courier New" charset="0"/>
              </a:rPr>
              <a:t>	4: 	  &lt;!ELEMENT to      (#PCDATA)&gt;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b="1" smtClean="0">
                <a:latin typeface="Courier New" charset="0"/>
                <a:ea typeface="ＭＳ Ｐゴシック" charset="-128"/>
                <a:cs typeface="Courier New" charset="0"/>
              </a:rPr>
              <a:t>	5: 	  &lt;!ELEMENT from    (#PCDATA)&gt;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b="1" smtClean="0">
                <a:latin typeface="Courier New" charset="0"/>
                <a:ea typeface="ＭＳ Ｐゴシック" charset="-128"/>
                <a:cs typeface="Courier New" charset="0"/>
              </a:rPr>
              <a:t>	6: 	  &lt;!ELEMENT heading (#PCDATA)&gt;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b="1" smtClean="0">
                <a:latin typeface="Courier New" charset="0"/>
                <a:ea typeface="ＭＳ Ｐゴシック" charset="-128"/>
                <a:cs typeface="Courier New" charset="0"/>
              </a:rPr>
              <a:t>	7: 	  &lt;!ELEMENT body    (#PCDATA)&gt;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b="1" smtClean="0">
                <a:latin typeface="Courier New" charset="0"/>
                <a:ea typeface="ＭＳ Ｐゴシック" charset="-128"/>
                <a:cs typeface="Courier New" charset="0"/>
              </a:rPr>
              <a:t>	8: 	]&gt;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b="1" smtClean="0">
                <a:latin typeface="Courier New" charset="0"/>
                <a:ea typeface="ＭＳ Ｐゴシック" charset="-128"/>
                <a:cs typeface="Courier New" charset="0"/>
              </a:rPr>
              <a:t>	9: 	&lt;note&gt;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b="1" smtClean="0">
                <a:latin typeface="Courier New" charset="0"/>
                <a:ea typeface="ＭＳ Ｐゴシック" charset="-128"/>
                <a:cs typeface="Courier New" charset="0"/>
              </a:rPr>
              <a:t>   10: 	  &lt;to&gt; Tom &lt;/to&gt;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b="1" smtClean="0">
                <a:latin typeface="Courier New" charset="0"/>
                <a:ea typeface="ＭＳ Ｐゴシック" charset="-128"/>
                <a:cs typeface="Courier New" charset="0"/>
              </a:rPr>
              <a:t>	11:    &lt;from&gt; Jane &lt;/from&gt;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b="1" smtClean="0">
                <a:latin typeface="Courier New" charset="0"/>
                <a:ea typeface="ＭＳ Ｐゴシック" charset="-128"/>
                <a:cs typeface="Courier New" charset="0"/>
              </a:rPr>
              <a:t>	12:    &lt;heading&gt;Reminder&lt;/heading&gt;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b="1" smtClean="0">
                <a:latin typeface="Courier New" charset="0"/>
                <a:ea typeface="ＭＳ Ｐゴシック" charset="-128"/>
                <a:cs typeface="Courier New" charset="0"/>
              </a:rPr>
              <a:t>	13:    &lt;body&gt;Don't forget to water the plants this weekend!&lt;/body&gt;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b="1" smtClean="0">
                <a:latin typeface="Courier New" charset="0"/>
                <a:ea typeface="ＭＳ Ｐゴシック" charset="-128"/>
                <a:cs typeface="Courier New" charset="0"/>
              </a:rPr>
              <a:t>     14:	&lt;/note&gt;</a:t>
            </a:r>
            <a:endParaRPr lang="en-US" altLang="en-US" sz="1200" b="1" smtClean="0">
              <a:latin typeface="Courier New" charset="0"/>
              <a:ea typeface="ＭＳ Ｐゴシック" charset="-128"/>
              <a:cs typeface="Courier New" charset="0"/>
            </a:endParaRPr>
          </a:p>
        </p:txBody>
      </p:sp>
      <p:sp>
        <p:nvSpPr>
          <p:cNvPr id="6554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99050" y="1827213"/>
            <a:ext cx="3584575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400" b="1" smtClean="0">
                <a:ea typeface="ＭＳ Ｐゴシック" charset="-128"/>
              </a:rPr>
              <a:t>!DOCTYPE note (in line 2) defines that this is a document of type note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400" b="1" smtClean="0">
                <a:ea typeface="ＭＳ Ｐゴシック" charset="-128"/>
              </a:rPr>
              <a:t>!ELEMENT note (in line 3) defines the note element as having four elements: "to,from,heading,body"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400" b="1" smtClean="0">
                <a:ea typeface="ＭＳ Ｐゴシック" charset="-128"/>
              </a:rPr>
              <a:t>!ELEMENT to (in line 4) is defined to be of type "#PCDATA".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400" b="1" smtClean="0">
                <a:ea typeface="ＭＳ Ｐゴシック" charset="-128"/>
              </a:rPr>
              <a:t>!ELEMENT from (in line 5) is defined to be of type "#PCDATA"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400" b="1" smtClean="0">
                <a:ea typeface="ＭＳ Ｐゴシック" charset="-128"/>
              </a:rPr>
              <a:t>...</a:t>
            </a:r>
            <a:endParaRPr lang="en-US" altLang="en-US" sz="140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defRPr sz="2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defRPr sz="2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Verdana" charset="0"/>
              </a:rPr>
              <a:t>http://courses.coreservlets.com</a:t>
            </a:r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External Reference DTD</a:t>
            </a:r>
          </a:p>
        </p:txBody>
      </p:sp>
      <p:sp>
        <p:nvSpPr>
          <p:cNvPr id="66564" name="Text Box 3"/>
          <p:cNvSpPr txBox="1">
            <a:spLocks noChangeArrowheads="1"/>
          </p:cNvSpPr>
          <p:nvPr/>
        </p:nvSpPr>
        <p:spPr bwMode="auto">
          <a:xfrm>
            <a:off x="457200" y="4038600"/>
            <a:ext cx="512445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defRPr sz="2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defRPr sz="2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Courier New" charset="0"/>
                <a:cs typeface="Courier New" charset="0"/>
              </a:rPr>
              <a:t>&lt;?xml version="1.0"?&gt;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Courier New" charset="0"/>
                <a:cs typeface="Courier New" charset="0"/>
              </a:rPr>
              <a:t>&lt;!DOCTYPE note SYSTEM "note.dtd"&gt;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Courier New" charset="0"/>
                <a:cs typeface="Courier New" charset="0"/>
              </a:rPr>
              <a:t>&lt;note&gt;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Courier New" charset="0"/>
                <a:cs typeface="Courier New" charset="0"/>
              </a:rPr>
              <a:t>  &lt;to&gt; Tom &lt;/to&gt;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Courier New" charset="0"/>
                <a:cs typeface="Courier New" charset="0"/>
              </a:rPr>
              <a:t>  &lt;from&gt; Jane &lt;/from&gt;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Courier New" charset="0"/>
                <a:cs typeface="Courier New" charset="0"/>
              </a:rPr>
              <a:t>  &lt;heading&gt;Reminder&lt;/heading&gt;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Courier New" charset="0"/>
                <a:cs typeface="Courier New" charset="0"/>
              </a:rPr>
              <a:t>  &lt;body&gt;Don't forget to water the plants this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Courier New" charset="0"/>
                <a:cs typeface="Courier New" charset="0"/>
              </a:rPr>
              <a:t>weekend!&lt;/body&gt;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Courier New" charset="0"/>
                <a:cs typeface="Courier New" charset="0"/>
              </a:rPr>
              <a:t>&lt;/note&gt; </a:t>
            </a:r>
          </a:p>
        </p:txBody>
      </p:sp>
      <p:sp>
        <p:nvSpPr>
          <p:cNvPr id="66565" name="Text Box 4"/>
          <p:cNvSpPr txBox="1">
            <a:spLocks noChangeArrowheads="1"/>
          </p:cNvSpPr>
          <p:nvPr/>
        </p:nvSpPr>
        <p:spPr bwMode="auto">
          <a:xfrm>
            <a:off x="4416425" y="2819400"/>
            <a:ext cx="4727575" cy="1169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defRPr sz="2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defRPr sz="2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lvl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Courier New" charset="0"/>
                <a:cs typeface="Courier New" charset="0"/>
              </a:rPr>
              <a:t>&lt;!ELEMENT note (to,from,heading,body)&gt;</a:t>
            </a:r>
          </a:p>
          <a:p>
            <a:pPr lvl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Courier New" charset="0"/>
                <a:cs typeface="Courier New" charset="0"/>
              </a:rPr>
              <a:t>&lt;!ELEMENT to (#PCDATA)&gt;</a:t>
            </a:r>
          </a:p>
          <a:p>
            <a:pPr lvl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Courier New" charset="0"/>
                <a:cs typeface="Courier New" charset="0"/>
              </a:rPr>
              <a:t>&lt;!ELEMENT from (#PCDATA)&gt;</a:t>
            </a:r>
          </a:p>
          <a:p>
            <a:pPr lvl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Courier New" charset="0"/>
                <a:cs typeface="Courier New" charset="0"/>
              </a:rPr>
              <a:t>&lt;!ELEMENT heading (#PCDATA)&gt;</a:t>
            </a:r>
          </a:p>
          <a:p>
            <a:pPr lvl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Courier New" charset="0"/>
                <a:cs typeface="Courier New" charset="0"/>
              </a:rPr>
              <a:t>&lt;!ELEMENT body (#PCDATA)&gt;</a:t>
            </a:r>
          </a:p>
        </p:txBody>
      </p:sp>
      <p:sp>
        <p:nvSpPr>
          <p:cNvPr id="66566" name="Text Box 5"/>
          <p:cNvSpPr txBox="1">
            <a:spLocks noChangeArrowheads="1"/>
          </p:cNvSpPr>
          <p:nvPr/>
        </p:nvSpPr>
        <p:spPr bwMode="auto">
          <a:xfrm>
            <a:off x="4532313" y="2362200"/>
            <a:ext cx="10302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defRPr sz="2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defRPr sz="2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ahoma" pitchFamily="-108" charset="0"/>
              </a:rPr>
              <a:t>note.dtd</a:t>
            </a:r>
          </a:p>
        </p:txBody>
      </p:sp>
      <p:cxnSp>
        <p:nvCxnSpPr>
          <p:cNvPr id="66567" name="Straight Arrow Connector 7"/>
          <p:cNvCxnSpPr>
            <a:cxnSpLocks noChangeShapeType="1"/>
          </p:cNvCxnSpPr>
          <p:nvPr/>
        </p:nvCxnSpPr>
        <p:spPr bwMode="auto">
          <a:xfrm rot="5400000" flipH="1" flipV="1">
            <a:off x="3581400" y="3581400"/>
            <a:ext cx="838200" cy="685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defRPr sz="2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defRPr sz="2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Verdana" charset="0"/>
              </a:rPr>
              <a:t>http://courses.coreservlets.com</a:t>
            </a:r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Character Data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500" smtClean="0">
                <a:ea typeface="ＭＳ Ｐゴシック" charset="-128"/>
              </a:rPr>
              <a:t>PCDATA:</a:t>
            </a:r>
          </a:p>
          <a:p>
            <a:pPr lvl="1" eaLnBrk="1" hangingPunct="1"/>
            <a:r>
              <a:rPr lang="en-US" altLang="en-US" sz="2100" smtClean="0">
                <a:ea typeface="ＭＳ Ｐゴシック" charset="-128"/>
              </a:rPr>
              <a:t> PCDATA is text that will be parsed by a parser</a:t>
            </a:r>
          </a:p>
          <a:p>
            <a:pPr lvl="1" eaLnBrk="1" hangingPunct="1"/>
            <a:r>
              <a:rPr lang="en-US" altLang="en-US" sz="2100" smtClean="0">
                <a:ea typeface="ＭＳ Ｐゴシック" charset="-128"/>
              </a:rPr>
              <a:t>Tags inside the text will be treated as markup and entities will be expanded</a:t>
            </a:r>
          </a:p>
          <a:p>
            <a:pPr eaLnBrk="1" hangingPunct="1"/>
            <a:r>
              <a:rPr lang="en-US" altLang="en-US" sz="2500" smtClean="0">
                <a:ea typeface="ＭＳ Ｐゴシック" charset="-128"/>
              </a:rPr>
              <a:t>CDATA:</a:t>
            </a:r>
          </a:p>
          <a:p>
            <a:pPr lvl="1" eaLnBrk="1" hangingPunct="1"/>
            <a:r>
              <a:rPr lang="en-US" altLang="en-US" sz="2100" smtClean="0">
                <a:ea typeface="ＭＳ Ｐゴシック" charset="-128"/>
              </a:rPr>
              <a:t>CDATA is text that will NOT be parsed by a parser</a:t>
            </a:r>
          </a:p>
          <a:p>
            <a:pPr lvl="1" eaLnBrk="1" hangingPunct="1"/>
            <a:r>
              <a:rPr lang="en-US" altLang="en-US" sz="2100" smtClean="0">
                <a:ea typeface="ＭＳ Ｐゴシック" charset="-128"/>
              </a:rPr>
              <a:t>Tags inside the text will NOT be treated as markup and entities will not be expanded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defRPr sz="2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defRPr sz="2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Verdana" charset="0"/>
              </a:rPr>
              <a:t>http://courses.coreservlets.com</a:t>
            </a: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Declaring a DTD Element</a:t>
            </a:r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7213"/>
            <a:ext cx="8074025" cy="4268787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In the DTD, XML elements are declared with an element declaration: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dirty="0" smtClean="0">
                <a:ea typeface="ＭＳ Ｐゴシック" charset="-128"/>
              </a:rPr>
              <a:t>		</a:t>
            </a:r>
            <a:r>
              <a:rPr lang="en-US" altLang="en-US" sz="2000" dirty="0" smtClean="0">
                <a:ea typeface="ＭＳ Ｐゴシック" charset="-128"/>
              </a:rPr>
              <a:t>&lt;!ELEMENT </a:t>
            </a:r>
            <a:r>
              <a:rPr lang="en-US" altLang="en-US" sz="2000" dirty="0" err="1" smtClean="0">
                <a:ea typeface="ＭＳ Ｐゴシック" charset="-128"/>
              </a:rPr>
              <a:t>element</a:t>
            </a:r>
            <a:r>
              <a:rPr lang="en-US" altLang="en-US" sz="2000" dirty="0" smtClean="0">
                <a:ea typeface="ＭＳ Ｐゴシック" charset="-128"/>
              </a:rPr>
              <a:t>-name category&gt;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dirty="0" smtClean="0">
                <a:ea typeface="ＭＳ Ｐゴシック" charset="-128"/>
              </a:rPr>
              <a:t>   </a:t>
            </a:r>
            <a:r>
              <a:rPr lang="en-US" altLang="en-US" dirty="0" smtClean="0">
                <a:solidFill>
                  <a:srgbClr val="FF0000"/>
                </a:solidFill>
                <a:ea typeface="ＭＳ Ｐゴシック" charset="-128"/>
              </a:rPr>
              <a:t>- or -</a:t>
            </a:r>
          </a:p>
          <a:p>
            <a:pPr lvl="2" eaLnBrk="1" hangingPunct="1">
              <a:buFont typeface="Wingdings" charset="2"/>
              <a:buNone/>
            </a:pPr>
            <a:r>
              <a:rPr lang="en-US" altLang="en-US" sz="2000" dirty="0" smtClean="0">
                <a:ea typeface="ＭＳ Ｐゴシック" charset="-128"/>
              </a:rPr>
              <a:t>&lt;!ELEMENT </a:t>
            </a:r>
            <a:r>
              <a:rPr lang="en-US" altLang="en-US" sz="2000" dirty="0" err="1" smtClean="0">
                <a:ea typeface="ＭＳ Ｐゴシック" charset="-128"/>
              </a:rPr>
              <a:t>element</a:t>
            </a:r>
            <a:r>
              <a:rPr lang="en-US" altLang="en-US" sz="2000" dirty="0" smtClean="0">
                <a:ea typeface="ＭＳ Ｐゴシック" charset="-128"/>
              </a:rPr>
              <a:t>-name (element-content)&gt;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There are various types of elements that we can declare in a DTD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What does the browser see?</a:t>
            </a:r>
          </a:p>
          <a:p>
            <a:pPr eaLnBrk="1" hangingPunct="1">
              <a:buFont typeface="Wingdings" charset="2"/>
              <a:buNone/>
            </a:pPr>
            <a:endParaRPr lang="en-US" altLang="en-US" dirty="0" smtClean="0">
              <a:ea typeface="ＭＳ Ｐゴシック" charset="-128"/>
            </a:endParaRPr>
          </a:p>
          <a:p>
            <a:pPr eaLnBrk="1" hangingPunct="1">
              <a:buFont typeface="Wingdings" charset="2"/>
              <a:buNone/>
            </a:pPr>
            <a:endParaRPr lang="en-US" altLang="en-US" dirty="0" smtClean="0">
              <a:ea typeface="ＭＳ Ｐゴシック" charset="-128"/>
            </a:endParaRPr>
          </a:p>
          <a:p>
            <a:pPr algn="ctr" eaLnBrk="1" hangingPunct="1">
              <a:buFont typeface="Wingdings" charset="2"/>
              <a:buNone/>
            </a:pPr>
            <a:r>
              <a:rPr lang="en-US" altLang="en-US" sz="4000" b="1" dirty="0" smtClean="0">
                <a:solidFill>
                  <a:srgbClr val="FF0000"/>
                </a:solidFill>
                <a:latin typeface="Courier New" charset="0"/>
                <a:ea typeface="ＭＳ Ｐゴシック" charset="-128"/>
              </a:rPr>
              <a:t>&lt;p&gt;</a:t>
            </a:r>
            <a:r>
              <a:rPr lang="en-US" altLang="en-US" sz="4000" b="1" i="1" dirty="0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blah, blah, blah</a:t>
            </a:r>
            <a:r>
              <a:rPr lang="en-US" altLang="en-US" sz="4000" b="1" dirty="0" smtClean="0">
                <a:solidFill>
                  <a:srgbClr val="FF0000"/>
                </a:solidFill>
                <a:latin typeface="Courier New" charset="0"/>
                <a:ea typeface="ＭＳ Ｐゴシック" charset="-128"/>
              </a:rPr>
              <a:t>&lt;/p&gt;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defRPr sz="2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defRPr sz="2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Verdana" charset="0"/>
              </a:rPr>
              <a:t>http://courses.coreservlets.com</a:t>
            </a:r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DTD Content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7213"/>
            <a:ext cx="8686800" cy="4040187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Declaring either/or content: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&lt;!ELEMENT note (to,from,header,(message|body))&gt;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Declaring mixed content: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&lt;!ELEMENT note (#PCDATA|to|from|header|message)*&gt;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DTD attributes are declared with an ATTLIST declaration.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defRPr sz="2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defRPr sz="2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Verdana" charset="0"/>
              </a:rPr>
              <a:t>http://courses.coreservlets.com</a:t>
            </a:r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Why use a DTD?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7213"/>
            <a:ext cx="8150225" cy="41925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500" smtClean="0">
                <a:ea typeface="ＭＳ Ｐゴシック" charset="-128"/>
              </a:rPr>
              <a:t>Each XML file can carry a description of its own format with it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smtClean="0">
                <a:ea typeface="ＭＳ Ｐゴシック" charset="-128"/>
              </a:rPr>
              <a:t>With a DTD, independent groups of people can agree to use a common DTD for interchanging data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smtClean="0">
                <a:ea typeface="ＭＳ Ｐゴシック" charset="-128"/>
              </a:rPr>
              <a:t>A standard DTD can be used to verify that the data one receives from the outside world is valid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00" smtClean="0">
                <a:ea typeface="ＭＳ Ｐゴシック" charset="-128"/>
              </a:rPr>
              <a:t>We can also use a DTD to verify our own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defRPr sz="2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defRPr sz="2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smtClean="0">
                <a:latin typeface="Verdana" charset="0"/>
              </a:rPr>
              <a:t>http://courses.coreservlets.com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DTD Validation</a:t>
            </a:r>
          </a:p>
        </p:txBody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7213"/>
            <a:ext cx="8074025" cy="3963987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A variety of tools are available for validating XML documents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An ill-formed or illegal XML document will generate an error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XML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72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XML example:</a:t>
            </a:r>
          </a:p>
          <a:p>
            <a:pPr eaLnBrk="1" hangingPunct="1">
              <a:buFont typeface="Wingdings" charset="2"/>
              <a:buNone/>
            </a:pPr>
            <a:endParaRPr lang="en-US" altLang="en-US" sz="1400" dirty="0" smtClean="0">
              <a:ea typeface="ＭＳ Ｐゴシック" charset="-128"/>
            </a:endParaRPr>
          </a:p>
          <a:p>
            <a:pPr eaLnBrk="1" hangingPunct="1">
              <a:buFont typeface="Wingdings" charset="2"/>
              <a:buNone/>
            </a:pPr>
            <a:r>
              <a:rPr lang="en-US" altLang="en-US" sz="2400" b="1" dirty="0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&lt;pets&gt;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sz="2400" b="1" dirty="0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&lt;pet&gt;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sz="2400" b="1" dirty="0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	&lt;type&gt;</a:t>
            </a:r>
            <a:r>
              <a:rPr lang="en-US" altLang="en-US" sz="2400" b="1" dirty="0" smtClean="0">
                <a:solidFill>
                  <a:srgbClr val="339933"/>
                </a:solidFill>
                <a:latin typeface="Courier New" charset="0"/>
                <a:ea typeface="ＭＳ Ｐゴシック" charset="-128"/>
              </a:rPr>
              <a:t>Dog</a:t>
            </a:r>
            <a:r>
              <a:rPr lang="en-US" altLang="en-US" sz="2400" b="1" dirty="0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&lt;/type&gt;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sz="2400" b="1" dirty="0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	&lt;name&gt;</a:t>
            </a:r>
            <a:r>
              <a:rPr lang="en-US" altLang="en-US" sz="2400" b="1" dirty="0" smtClean="0">
                <a:solidFill>
                  <a:srgbClr val="339933"/>
                </a:solidFill>
                <a:latin typeface="Courier New" charset="0"/>
                <a:ea typeface="ＭＳ Ｐゴシック" charset="-128"/>
              </a:rPr>
              <a:t>Rover</a:t>
            </a:r>
            <a:r>
              <a:rPr lang="en-US" altLang="en-US" sz="2400" b="1" dirty="0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&lt;/name&gt;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sz="2400" b="1" dirty="0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	&lt;age&gt;</a:t>
            </a:r>
            <a:r>
              <a:rPr lang="en-US" altLang="en-US" sz="2400" b="1" dirty="0" smtClean="0">
                <a:solidFill>
                  <a:srgbClr val="339933"/>
                </a:solidFill>
                <a:latin typeface="Courier New" charset="0"/>
                <a:ea typeface="ＭＳ Ｐゴシック" charset="-128"/>
              </a:rPr>
              <a:t>12</a:t>
            </a:r>
            <a:r>
              <a:rPr lang="en-US" altLang="en-US" sz="2400" b="1" dirty="0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&lt;/age&gt;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sz="2400" b="1" dirty="0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	&lt;owner&gt;</a:t>
            </a:r>
            <a:r>
              <a:rPr lang="en-US" altLang="en-US" sz="2400" b="1" dirty="0" smtClean="0">
                <a:solidFill>
                  <a:srgbClr val="339933"/>
                </a:solidFill>
                <a:latin typeface="Courier New" charset="0"/>
                <a:ea typeface="ＭＳ Ｐゴシック" charset="-128"/>
              </a:rPr>
              <a:t>Dave</a:t>
            </a:r>
            <a:r>
              <a:rPr lang="en-US" altLang="en-US" sz="2400" b="1" dirty="0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&lt;/owner&gt;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sz="2400" b="1" dirty="0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&lt;/pet&gt;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sz="2400" b="1" dirty="0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&lt;/pets&gt;</a:t>
            </a:r>
          </a:p>
        </p:txBody>
      </p:sp>
      <p:sp>
        <p:nvSpPr>
          <p:cNvPr id="257028" name="Text Box 4"/>
          <p:cNvSpPr txBox="1">
            <a:spLocks noChangeArrowheads="1"/>
          </p:cNvSpPr>
          <p:nvPr/>
        </p:nvSpPr>
        <p:spPr bwMode="auto">
          <a:xfrm>
            <a:off x="5106988" y="2654300"/>
            <a:ext cx="3874779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defRPr sz="2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5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defRPr sz="2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solidFill>
                  <a:srgbClr val="7030A0"/>
                </a:solidFill>
                <a:latin typeface="Courier New" charset="0"/>
              </a:rPr>
              <a:t>&lt;html&gt;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solidFill>
                  <a:srgbClr val="7030A0"/>
                </a:solidFill>
                <a:latin typeface="Courier New" charset="0"/>
              </a:rPr>
              <a:t>	&lt;body&gt;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solidFill>
                  <a:srgbClr val="7030A0"/>
                </a:solidFill>
                <a:latin typeface="Courier New" charset="0"/>
              </a:rPr>
              <a:t>		&lt;p&gt;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solidFill>
                  <a:srgbClr val="7030A0"/>
                </a:solidFill>
                <a:latin typeface="Courier New" charset="0"/>
              </a:rPr>
              <a:t>		&lt;</a:t>
            </a:r>
            <a:r>
              <a:rPr lang="en-US" altLang="en-US" sz="2400" b="1" dirty="0" err="1">
                <a:solidFill>
                  <a:srgbClr val="7030A0"/>
                </a:solidFill>
                <a:latin typeface="Courier New" charset="0"/>
              </a:rPr>
              <a:t>img</a:t>
            </a:r>
            <a:r>
              <a:rPr lang="en-US" altLang="en-US" sz="2400" b="1" dirty="0">
                <a:solidFill>
                  <a:srgbClr val="7030A0"/>
                </a:solidFill>
                <a:latin typeface="Courier New" charset="0"/>
              </a:rPr>
              <a:t>…&gt;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solidFill>
                  <a:srgbClr val="7030A0"/>
                </a:solidFill>
                <a:latin typeface="Courier New" charset="0"/>
              </a:rPr>
              <a:t>		&lt;a </a:t>
            </a:r>
            <a:r>
              <a:rPr lang="en-US" altLang="en-US" sz="2400" b="1" dirty="0" err="1">
                <a:solidFill>
                  <a:srgbClr val="7030A0"/>
                </a:solidFill>
                <a:latin typeface="Courier New" charset="0"/>
              </a:rPr>
              <a:t>href</a:t>
            </a:r>
            <a:r>
              <a:rPr lang="en-US" altLang="en-US" sz="2400" b="1" dirty="0">
                <a:solidFill>
                  <a:srgbClr val="7030A0"/>
                </a:solidFill>
                <a:latin typeface="Courier New" charset="0"/>
              </a:rPr>
              <a:t>=…&gt;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solidFill>
                  <a:srgbClr val="7030A0"/>
                </a:solidFill>
                <a:latin typeface="Courier New" charset="0"/>
              </a:rPr>
              <a:t>		&lt;script…&gt;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solidFill>
                  <a:srgbClr val="7030A0"/>
                </a:solidFill>
                <a:latin typeface="Courier New" charset="0"/>
              </a:rPr>
              <a:t>		&lt;form…&gt;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solidFill>
                  <a:srgbClr val="7030A0"/>
                </a:solidFill>
                <a:latin typeface="Courier New" charset="0"/>
              </a:rPr>
              <a:t>	&lt;/body&gt;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solidFill>
                  <a:srgbClr val="7030A0"/>
                </a:solidFill>
                <a:latin typeface="Courier New" charset="0"/>
              </a:rPr>
              <a:t>&lt;/html&gt;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106988" y="2305288"/>
            <a:ext cx="2383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HTML Comparison: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7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57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57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57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XML tags provide meaning or context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Programs can interpret these meanings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XML is ideal for sharing data between programs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One user can encode data using XML and share it with others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A different user can interpret that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5307</TotalTime>
  <Words>2599</Words>
  <Application>Microsoft Office PowerPoint</Application>
  <PresentationFormat>On-screen Show (4:3)</PresentationFormat>
  <Paragraphs>601</Paragraphs>
  <Slides>72</Slides>
  <Notes>9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3" baseType="lpstr">
      <vt:lpstr>Eclipse</vt:lpstr>
      <vt:lpstr>Network Based Application Development</vt:lpstr>
      <vt:lpstr>XML Overview</vt:lpstr>
      <vt:lpstr>XML Basics</vt:lpstr>
      <vt:lpstr>XML</vt:lpstr>
      <vt:lpstr>XML</vt:lpstr>
      <vt:lpstr>XML</vt:lpstr>
      <vt:lpstr>XML</vt:lpstr>
      <vt:lpstr>XML</vt:lpstr>
      <vt:lpstr>XML</vt:lpstr>
      <vt:lpstr>XML</vt:lpstr>
      <vt:lpstr>XML</vt:lpstr>
      <vt:lpstr>XML</vt:lpstr>
      <vt:lpstr>XML</vt:lpstr>
      <vt:lpstr>XML Basics</vt:lpstr>
      <vt:lpstr>XML DTD  and Schemas</vt:lpstr>
      <vt:lpstr>XML Basics</vt:lpstr>
      <vt:lpstr>XML Basics</vt:lpstr>
      <vt:lpstr>XML Basics</vt:lpstr>
      <vt:lpstr>XML Basics</vt:lpstr>
      <vt:lpstr>XML Basics</vt:lpstr>
      <vt:lpstr>XML Basics</vt:lpstr>
      <vt:lpstr>XML Basics</vt:lpstr>
      <vt:lpstr>XML Basics</vt:lpstr>
      <vt:lpstr>XML Basics</vt:lpstr>
      <vt:lpstr>XML Basics</vt:lpstr>
      <vt:lpstr>XML Basics</vt:lpstr>
      <vt:lpstr>XML Basics</vt:lpstr>
      <vt:lpstr>XML Basics</vt:lpstr>
      <vt:lpstr>XML Document Prolog</vt:lpstr>
      <vt:lpstr>XML Document Prolog</vt:lpstr>
      <vt:lpstr>XML Document Prolog</vt:lpstr>
      <vt:lpstr>XML Document Prolog</vt:lpstr>
      <vt:lpstr>XML Document Prolog</vt:lpstr>
      <vt:lpstr>XML Document Prolog</vt:lpstr>
      <vt:lpstr>XML Document Prolog</vt:lpstr>
      <vt:lpstr>XML Document Prolog</vt:lpstr>
      <vt:lpstr>XML Document Prolog</vt:lpstr>
      <vt:lpstr>XML Document Prolog</vt:lpstr>
      <vt:lpstr>XML Document Prolog</vt:lpstr>
      <vt:lpstr>Writing Document Type Definitions</vt:lpstr>
      <vt:lpstr>Writing Document Type Definitions</vt:lpstr>
      <vt:lpstr>Writing Document Type Definitions</vt:lpstr>
      <vt:lpstr>Writing Document Type Definitions</vt:lpstr>
      <vt:lpstr>Examples</vt:lpstr>
      <vt:lpstr>Writing Document Type Definitions</vt:lpstr>
      <vt:lpstr>Example</vt:lpstr>
      <vt:lpstr>Extra References</vt:lpstr>
      <vt:lpstr>XML Schemas</vt:lpstr>
      <vt:lpstr>XML Schema</vt:lpstr>
      <vt:lpstr>XML Schema</vt:lpstr>
      <vt:lpstr>XML Schema</vt:lpstr>
      <vt:lpstr>XML Schema</vt:lpstr>
      <vt:lpstr>XML Schema</vt:lpstr>
      <vt:lpstr>XML Schema</vt:lpstr>
      <vt:lpstr>Closing Quotes</vt:lpstr>
      <vt:lpstr>XHTML</vt:lpstr>
      <vt:lpstr>XHTML</vt:lpstr>
      <vt:lpstr>XHTML</vt:lpstr>
      <vt:lpstr>XHTML</vt:lpstr>
      <vt:lpstr>XHTML</vt:lpstr>
      <vt:lpstr>XHTML</vt:lpstr>
      <vt:lpstr>Current office Docs</vt:lpstr>
      <vt:lpstr>Office 2007 and later</vt:lpstr>
      <vt:lpstr>XML Recap</vt:lpstr>
      <vt:lpstr>Introduction to DTD</vt:lpstr>
      <vt:lpstr>Inline DTD Example</vt:lpstr>
      <vt:lpstr>External Reference DTD</vt:lpstr>
      <vt:lpstr>Character Data</vt:lpstr>
      <vt:lpstr>Declaring a DTD Element</vt:lpstr>
      <vt:lpstr>DTD Content</vt:lpstr>
      <vt:lpstr>Why use a DTD?</vt:lpstr>
      <vt:lpstr>DTD Validation</vt:lpstr>
    </vt:vector>
  </TitlesOfParts>
  <Company>COAS UNCC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ITIS 4166/5166 Network Based Application Development</dc:title>
  <dc:creator>COAS UNCC</dc:creator>
  <cp:lastModifiedBy>ajkombol</cp:lastModifiedBy>
  <cp:revision>153</cp:revision>
  <cp:lastPrinted>2008-02-05T19:30:24Z</cp:lastPrinted>
  <dcterms:created xsi:type="dcterms:W3CDTF">2009-11-10T18:10:59Z</dcterms:created>
  <dcterms:modified xsi:type="dcterms:W3CDTF">2017-10-16T22:28:01Z</dcterms:modified>
</cp:coreProperties>
</file>