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7" r:id="rId2"/>
    <p:sldId id="997" r:id="rId3"/>
    <p:sldId id="920" r:id="rId4"/>
    <p:sldId id="921" r:id="rId5"/>
    <p:sldId id="922" r:id="rId6"/>
    <p:sldId id="923" r:id="rId7"/>
    <p:sldId id="924" r:id="rId8"/>
    <p:sldId id="925" r:id="rId9"/>
    <p:sldId id="1028" r:id="rId10"/>
    <p:sldId id="926" r:id="rId11"/>
    <p:sldId id="927" r:id="rId12"/>
    <p:sldId id="928" r:id="rId13"/>
    <p:sldId id="929" r:id="rId14"/>
    <p:sldId id="930" r:id="rId15"/>
    <p:sldId id="931" r:id="rId16"/>
    <p:sldId id="932" r:id="rId17"/>
    <p:sldId id="933" r:id="rId18"/>
    <p:sldId id="934" r:id="rId19"/>
    <p:sldId id="935" r:id="rId20"/>
    <p:sldId id="939" r:id="rId21"/>
    <p:sldId id="940" r:id="rId22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53A11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pPr>
              <a:defRPr/>
            </a:pPr>
            <a:fld id="{FAEA749F-D9C7-4B60-A1FD-F612EA9A4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662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342AC62-B962-4FF5-9104-FB3428C6F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027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408D1F-AD18-4620-BBAF-43D8B365784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21CFE-89B3-467C-874B-711FA09B37C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9FF19-400F-469C-A79B-21EEDC3B60B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5417E7-50C2-4130-BF74-B222CA05A32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8F8EA-5EFC-48CA-8288-D29F2AFE231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0DC017-E024-42A9-BEC1-ABB3DF38C62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9243DE-2049-44D6-B64B-1D4FB181094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0CEEA8-51EC-4BA2-8587-4125D91523A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281F3C-9ABA-41DF-940C-A5596FE3E9C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5EF6E-6BDD-43A0-A7C5-D93D5C4CA48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8FAAA9-078F-4BAD-B6BF-22AD90B25D6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65DD02-20EF-4CB9-8B9D-6BDB61ED6ED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FA44AB-47C3-4A09-A8D9-59C483AB3C9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9E5BA-FEEB-4950-BBC0-BD514BA38C8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EE936-9E80-45B4-8746-FC93DAF6454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A4C13-8B59-4174-818E-D79CC29EA62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C010A-8C30-4E56-8908-A7EDC496457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BCAA4-BA54-4CF8-B63F-37558F20846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05D031-E779-4462-8EF6-A42AEFA0989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-112" charset="0"/>
                <a:ea typeface="+mn-ea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charset="0"/>
                <a:ea typeface="+mn-ea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</p:grpSp>
      <p:sp>
        <p:nvSpPr>
          <p:cNvPr id="849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ECB4-596C-4F9E-AABD-2E59E5DE2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64B2A-C19D-4909-822B-1E8F37B14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20D04-5A2F-4707-BD2D-66F870FA0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302D4-10D1-4FD8-B8B8-597B995DF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09475-1C1B-4DA6-9240-A4D83890B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C7B68-236E-442F-A70D-7447B0F31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CE3FC-DB4D-48FB-80B0-58AA36626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C0677-5AB3-4560-9836-905B8C25A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0C6AF-ACFE-4381-8CAE-BD7493F82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432BB-756D-4D95-A09F-13D8CA055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BC728-B9FC-482A-9A28-3297B425B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397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charset="0"/>
                <a:ea typeface="+mn-ea"/>
              </a:endParaRPr>
            </a:p>
          </p:txBody>
        </p:sp>
        <p:sp>
          <p:nvSpPr>
            <p:cNvPr id="8397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8397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-112" charset="0"/>
                <a:ea typeface="+mn-ea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839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charset="0"/>
              </a:defRPr>
            </a:lvl1pPr>
          </a:lstStyle>
          <a:p>
            <a:pPr>
              <a:defRPr/>
            </a:pPr>
            <a:fld id="{4930DE74-A5FC-458F-AD8C-D99C1EE0E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¡"/>
        <a:defRPr sz="29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l"/>
        <a:defRPr sz="25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¡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l"/>
        <a:defRPr sz="19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696200" cy="2438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ITIS 3105  Server Side Applications and Data Management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4038600"/>
            <a:ext cx="6248400" cy="19050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dirty="0" smtClean="0">
                <a:ea typeface="ＭＳ Ｐゴシック" charset="-128"/>
              </a:rPr>
              <a:t>Tony Kombol</a:t>
            </a:r>
          </a:p>
          <a:p>
            <a:pPr eaLnBrk="1" hangingPunct="1">
              <a:buFont typeface="Wingdings" charset="2"/>
              <a:buNone/>
            </a:pPr>
            <a:r>
              <a:rPr lang="en-US" dirty="0" smtClean="0">
                <a:ea typeface="ＭＳ Ｐゴシック" charset="-128"/>
              </a:rPr>
              <a:t>AJAX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512763" y="2884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XMLHttpRequest Object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JavaScript has an object </a:t>
            </a:r>
          </a:p>
          <a:p>
            <a:pPr lvl="1" eaLnBrk="1" hangingPunct="1"/>
            <a:r>
              <a:rPr lang="en-US" i="1" dirty="0" err="1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XMLHttpRequest</a:t>
            </a:r>
            <a:r>
              <a:rPr lang="en-US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 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This is the heart and soul of AJAX: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This object is responsible for the actual sending and receiving of data between client and server</a:t>
            </a:r>
          </a:p>
          <a:p>
            <a:pPr lvl="2" eaLnBrk="1" hangingPunct="1"/>
            <a:r>
              <a:rPr lang="en-US" dirty="0" smtClean="0">
                <a:ea typeface="ＭＳ Ｐゴシック" charset="-128"/>
              </a:rPr>
              <a:t>Send method allows parameters to be sent to other web application or scripts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Has methods to receive data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Upon receiving data the JavaScript can parse the data and use it</a:t>
            </a:r>
          </a:p>
          <a:p>
            <a:pPr lvl="1" eaLnBrk="1" hangingPunct="1"/>
            <a:endParaRPr lang="en-US" dirty="0" smtClean="0">
              <a:solidFill>
                <a:schemeClr val="accent2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jax_interac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838200"/>
            <a:ext cx="6477000" cy="556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62000" y="3810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 charset="0"/>
              </a:rPr>
              <a:t>AJAX and XMLHttpRequest Object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95400" y="6369050"/>
            <a:ext cx="6164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http://www.javareference.com/jrexamples/printexample.jsp?id=111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191000" y="2895600"/>
            <a:ext cx="12954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Arial" charset="0"/>
              </a:rPr>
              <a:t>Can handle multiple Requests at a time</a:t>
            </a:r>
          </a:p>
          <a:p>
            <a:pPr algn="ctr">
              <a:spcBef>
                <a:spcPct val="50000"/>
              </a:spcBef>
            </a:pPr>
            <a:r>
              <a:rPr lang="en-US" sz="1200">
                <a:latin typeface="Arial" charset="0"/>
              </a:rPr>
              <a:t>(asynchronous)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XMLHttpReqeust Object 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776922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XMLHttpRequest methods: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ea typeface="ＭＳ Ｐゴシック" charset="-128"/>
              </a:rPr>
              <a:t>The open() method.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smtClean="0">
                <a:latin typeface="Verdana" charset="0"/>
                <a:ea typeface="ＭＳ Ｐゴシック" charset="-128"/>
              </a:rPr>
              <a:t>The open() method sets up a request to a web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ea typeface="ＭＳ Ｐゴシック" charset="-128"/>
              </a:rPr>
              <a:t>The send() method.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smtClean="0">
                <a:latin typeface="Verdana" charset="0"/>
                <a:ea typeface="ＭＳ Ｐゴシック" charset="-128"/>
              </a:rPr>
              <a:t>The send() method sends a request to the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ea typeface="ＭＳ Ｐゴシック" charset="-128"/>
              </a:rPr>
              <a:t>The abort() method.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smtClean="0">
                <a:latin typeface="Verdana" charset="0"/>
                <a:ea typeface="ＭＳ Ｐゴシック" charset="-128"/>
              </a:rPr>
              <a:t>The abort() method aborts the current server 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Creating XMLHttpRequest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33588"/>
            <a:ext cx="7766050" cy="3741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Creating the </a:t>
            </a:r>
            <a:r>
              <a:rPr lang="en-US" dirty="0" err="1" smtClean="0">
                <a:ea typeface="ＭＳ Ｐゴシック" charset="-128"/>
              </a:rPr>
              <a:t>XMLHttpRequest</a:t>
            </a:r>
            <a:r>
              <a:rPr lang="en-US" dirty="0" smtClean="0">
                <a:ea typeface="ＭＳ Ｐゴシック" charset="-128"/>
              </a:rPr>
              <a:t> object depends on the browser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Since you never know what browser a user is using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You have to check for each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Microsoft uses </a:t>
            </a:r>
            <a:r>
              <a:rPr lang="en-US" dirty="0" err="1" smtClean="0">
                <a:ea typeface="ＭＳ Ｐゴシック" charset="-128"/>
              </a:rPr>
              <a:t>ActiveXObject</a:t>
            </a:r>
            <a:endParaRPr lang="en-US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Other browsers may use a standard </a:t>
            </a:r>
            <a:r>
              <a:rPr lang="en-US" dirty="0" err="1" smtClean="0">
                <a:ea typeface="ＭＳ Ｐゴシック" charset="-128"/>
              </a:rPr>
              <a:t>XMLHttpRequest</a:t>
            </a:r>
            <a:r>
              <a:rPr lang="en-US" dirty="0" smtClean="0">
                <a:ea typeface="ＭＳ Ｐゴシック" charset="-128"/>
              </a:rPr>
              <a:t>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Creating 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534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charset="-128"/>
              </a:rPr>
              <a:t>First create a variable </a:t>
            </a:r>
            <a:r>
              <a:rPr lang="en-US" sz="2800" b="1" dirty="0" err="1" smtClean="0">
                <a:ea typeface="ＭＳ Ｐゴシック" charset="-128"/>
              </a:rPr>
              <a:t>XMLHttp</a:t>
            </a:r>
            <a:r>
              <a:rPr lang="en-US" sz="2800" b="1" dirty="0" smtClean="0">
                <a:ea typeface="ＭＳ Ｐゴシック" charset="-128"/>
              </a:rPr>
              <a:t> </a:t>
            </a:r>
            <a:r>
              <a:rPr lang="en-US" sz="2800" dirty="0" smtClean="0">
                <a:ea typeface="ＭＳ Ｐゴシック" charset="-128"/>
              </a:rPr>
              <a:t>to use as your </a:t>
            </a:r>
            <a:r>
              <a:rPr lang="en-US" sz="2800" dirty="0" err="1" smtClean="0">
                <a:ea typeface="ＭＳ Ｐゴシック" charset="-128"/>
              </a:rPr>
              <a:t>XMLHttpRequest</a:t>
            </a:r>
            <a:r>
              <a:rPr lang="en-US" sz="2800" dirty="0" smtClean="0">
                <a:ea typeface="ＭＳ Ｐゴシック" charset="-128"/>
              </a:rPr>
              <a:t> object: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charset="-128"/>
              </a:rPr>
              <a:t>Set the value to null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charset="-128"/>
              </a:rPr>
              <a:t>Then try to create the object the Microsoft way: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charset="-128"/>
              </a:rPr>
              <a:t>Available in IE 6 and later: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XMLHttp</a:t>
            </a:r>
            <a:r>
              <a:rPr lang="en-US" sz="2000" b="1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=new </a:t>
            </a:r>
            <a:r>
              <a:rPr lang="en-US" sz="2000" b="1" dirty="0" err="1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ActiveXObject</a:t>
            </a:r>
            <a:r>
              <a:rPr lang="en-US" sz="2000" b="1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("Msxml2.XMLHTTP")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charset="-128"/>
              </a:rPr>
              <a:t>If this catches an error, try the older (Internet Explorer 5.5) way: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XMLHttp</a:t>
            </a:r>
            <a:r>
              <a:rPr lang="en-US" sz="2000" b="1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=new </a:t>
            </a:r>
            <a:r>
              <a:rPr lang="en-US" sz="2000" b="1" dirty="0" err="1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ActiveXObject</a:t>
            </a:r>
            <a:r>
              <a:rPr lang="en-US" sz="2000" b="1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("</a:t>
            </a:r>
            <a:r>
              <a:rPr lang="en-US" sz="2000" b="1" dirty="0" err="1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Microsoft.XMLHTTP</a:t>
            </a:r>
            <a:r>
              <a:rPr lang="en-US" sz="2000" b="1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")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charset="-128"/>
              </a:rPr>
              <a:t>If </a:t>
            </a:r>
            <a:r>
              <a:rPr lang="en-US" sz="2400" dirty="0" err="1" smtClean="0">
                <a:ea typeface="ＭＳ Ｐゴシック" charset="-128"/>
              </a:rPr>
              <a:t>XMLHttp</a:t>
            </a:r>
            <a:r>
              <a:rPr lang="en-US" sz="2400" dirty="0" smtClean="0">
                <a:ea typeface="ＭＳ Ｐゴシック" charset="-128"/>
              </a:rPr>
              <a:t> still has a null value, try to create the object the "standard" way: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XMLHttp</a:t>
            </a:r>
            <a:r>
              <a:rPr lang="en-US" sz="2000" b="1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=new </a:t>
            </a:r>
            <a:r>
              <a:rPr lang="en-US" sz="2000" b="1" dirty="0" err="1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XMLHttpRequest</a:t>
            </a:r>
            <a:r>
              <a:rPr lang="en-US" sz="2000" b="1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XMLHttpRequest ReadyState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The </a:t>
            </a:r>
            <a:r>
              <a:rPr lang="en-US" i="1" smtClean="0">
                <a:ea typeface="ＭＳ Ｐゴシック" charset="-128"/>
              </a:rPr>
              <a:t>readystate</a:t>
            </a:r>
            <a:r>
              <a:rPr lang="en-US" smtClean="0">
                <a:ea typeface="ＭＳ Ｐゴシック" charset="-128"/>
              </a:rPr>
              <a:t> of an XMLHttpRequest object allows the browser to stay informed of the current state of the request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Upon completion, the “</a:t>
            </a:r>
            <a:r>
              <a:rPr lang="en-US" b="1" smtClean="0">
                <a:ea typeface="ＭＳ Ｐゴシック" charset="-128"/>
              </a:rPr>
              <a:t>onreadystatechange</a:t>
            </a:r>
            <a:r>
              <a:rPr lang="en-US" smtClean="0">
                <a:ea typeface="ＭＳ Ｐゴシック" charset="-128"/>
              </a:rPr>
              <a:t>” property allows a function to be called to further process the returned data (more later)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XMLHttpReqest ReadyState</a:t>
            </a:r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609600" y="16764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3886200" y="17526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6781800" y="28194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4495800" y="43434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1143000" y="46482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133600" y="2057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5410200" y="22098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5791200" y="33528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2667000" y="47244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28600" y="2667000"/>
            <a:ext cx="2057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Create XMLHttpRequest Object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362200" y="16002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Open()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096000" y="22860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Send()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S0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419600" y="1905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S1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S2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029200" y="4495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S3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600200" y="4800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S4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6172200" y="38862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Established Communication w/ server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V="1">
            <a:off x="12954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743200" y="5029200"/>
            <a:ext cx="2547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Completed (HTTP 200)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XMLHttpRequest ReadyState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1828800"/>
            <a:ext cx="8226425" cy="44180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ＭＳ Ｐゴシック" charset="-128"/>
              </a:rPr>
              <a:t>readyState=0</a:t>
            </a:r>
            <a:r>
              <a:rPr lang="en-US" sz="190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>
                <a:latin typeface="Verdana" charset="0"/>
                <a:ea typeface="ＭＳ Ｐゴシック" charset="-128"/>
              </a:rPr>
              <a:t>after you have created the XMLHttpRequest object, but before you have called the open() method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ＭＳ Ｐゴシック" charset="-128"/>
              </a:rPr>
              <a:t>readyState=1</a:t>
            </a:r>
            <a:r>
              <a:rPr lang="en-US" sz="190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>
                <a:latin typeface="Verdana" charset="0"/>
                <a:ea typeface="ＭＳ Ｐゴシック" charset="-128"/>
              </a:rPr>
              <a:t>after you have called the open() method, but before you have called send()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ＭＳ Ｐゴシック" charset="-128"/>
              </a:rPr>
              <a:t>readyState=2</a:t>
            </a:r>
            <a:r>
              <a:rPr lang="en-US" sz="190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>
                <a:latin typeface="Verdana" charset="0"/>
                <a:ea typeface="ＭＳ Ｐゴシック" charset="-128"/>
              </a:rPr>
              <a:t>after you have called send()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ＭＳ Ｐゴシック" charset="-128"/>
              </a:rPr>
              <a:t>readyState=3</a:t>
            </a:r>
            <a:r>
              <a:rPr lang="en-US" sz="190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>
                <a:latin typeface="Verdana" charset="0"/>
                <a:ea typeface="ＭＳ Ｐゴシック" charset="-128"/>
              </a:rPr>
              <a:t>after the browser has established a communication with the server, but before the server has completed the response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b="1" smtClean="0">
                <a:ea typeface="ＭＳ Ｐゴシック" charset="-128"/>
              </a:rPr>
              <a:t>readyState=4</a:t>
            </a:r>
            <a:r>
              <a:rPr lang="en-US" sz="190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>
                <a:latin typeface="Verdana" charset="0"/>
                <a:ea typeface="ＭＳ Ｐゴシック" charset="-128"/>
              </a:rPr>
              <a:t>after the request has been completed, and the response data have been completely received from the server. This is the final state, similar to a HTTP 200</a:t>
            </a:r>
            <a:endParaRPr lang="en-US" smtClean="0">
              <a:latin typeface="Verdana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Callback Function	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305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Once the </a:t>
            </a:r>
            <a:r>
              <a:rPr lang="en-US" i="1" dirty="0" err="1" smtClean="0">
                <a:ea typeface="ＭＳ Ｐゴシック" charset="-128"/>
              </a:rPr>
              <a:t>readystate</a:t>
            </a:r>
            <a:r>
              <a:rPr lang="en-US" dirty="0" smtClean="0">
                <a:ea typeface="ＭＳ Ｐゴシック" charset="-128"/>
              </a:rPr>
              <a:t> hits 4, the </a:t>
            </a:r>
            <a:r>
              <a:rPr lang="en-US" i="1" dirty="0" err="1" smtClean="0">
                <a:ea typeface="ＭＳ Ｐゴシック" charset="-128"/>
              </a:rPr>
              <a:t>onreadystatechange</a:t>
            </a:r>
            <a:r>
              <a:rPr lang="en-US" dirty="0" smtClean="0">
                <a:ea typeface="ＭＳ Ｐゴシック" charset="-128"/>
              </a:rPr>
              <a:t> property allows the </a:t>
            </a:r>
            <a:r>
              <a:rPr lang="en-US" dirty="0" err="1" smtClean="0">
                <a:ea typeface="ＭＳ Ｐゴシック" charset="-128"/>
              </a:rPr>
              <a:t>XMLHttpRequest</a:t>
            </a:r>
            <a:r>
              <a:rPr lang="en-US" dirty="0" smtClean="0">
                <a:ea typeface="ＭＳ Ｐゴシック" charset="-128"/>
              </a:rPr>
              <a:t> object to call a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This function is called the “callback function”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Allows the JavaScript to obtain the returned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Performs any type of processing that needs to be done on the data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Will contain some sort of check such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if(</a:t>
            </a:r>
            <a:r>
              <a:rPr lang="en-US" dirty="0" err="1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XMLHttpRequest.readyState</a:t>
            </a:r>
            <a:r>
              <a:rPr lang="en-US" dirty="0" smtClean="0">
                <a:latin typeface="Courier New" pitchFamily="49" charset="0"/>
                <a:ea typeface="ＭＳ Ｐゴシック" charset="-128"/>
                <a:cs typeface="Courier New" pitchFamily="49" charset="0"/>
              </a:rPr>
              <a:t> == 4)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Checks the state for processing</a:t>
            </a:r>
            <a:endParaRPr lang="en-US" i="1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Processing Data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5425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Data can be returned in the form of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Plaintext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XML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JSON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or …</a:t>
            </a:r>
          </a:p>
          <a:p>
            <a:pPr eaLnBrk="1" hangingPunct="1"/>
            <a:r>
              <a:rPr lang="en-US" dirty="0" err="1" smtClean="0">
                <a:ea typeface="ＭＳ Ｐゴシック" charset="-128"/>
              </a:rPr>
              <a:t>XMLHttpRequest</a:t>
            </a:r>
            <a:r>
              <a:rPr lang="en-US" dirty="0" smtClean="0">
                <a:ea typeface="ＭＳ Ｐゴシック" charset="-128"/>
              </a:rPr>
              <a:t> has functions to handle both types:</a:t>
            </a: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XMLHttpRequest.responseText</a:t>
            </a:r>
            <a:r>
              <a:rPr lang="en-US" dirty="0" smtClean="0">
                <a:ea typeface="ＭＳ Ｐゴシック" charset="-128"/>
              </a:rPr>
              <a:t>;</a:t>
            </a:r>
          </a:p>
          <a:p>
            <a:pPr lvl="2" eaLnBrk="1" hangingPunct="1"/>
            <a:r>
              <a:rPr lang="en-US" dirty="0" smtClean="0">
                <a:ea typeface="ＭＳ Ｐゴシック" charset="-128"/>
              </a:rPr>
              <a:t>Returns the text in a “string” fashion</a:t>
            </a: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XMLHttpRequest.responseXML</a:t>
            </a:r>
            <a:r>
              <a:rPr lang="en-US" dirty="0" smtClean="0">
                <a:ea typeface="ＭＳ Ｐゴシック" charset="-128"/>
              </a:rPr>
              <a:t>;</a:t>
            </a:r>
          </a:p>
          <a:p>
            <a:pPr lvl="2" eaLnBrk="1" hangingPunct="1"/>
            <a:r>
              <a:rPr lang="en-US" dirty="0" smtClean="0">
                <a:ea typeface="ＭＳ Ｐゴシック" charset="-128"/>
              </a:rPr>
              <a:t>Returns the XML data in parse-able format.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-128"/>
              </a:rPr>
              <a:t>AJAX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Parsing XML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When the XML is returned to JavaScript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JavaScript  does the parsing of the XML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JavaScript has access to the DOM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(Document Object Model)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With the DOM, you have access to elements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Can call them by tag name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Can get their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Parsing XML Cont.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smtClean="0">
                <a:ea typeface="ＭＳ Ｐゴシック" charset="-128"/>
              </a:rPr>
              <a:t>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>
                <a:ea typeface="ＭＳ Ｐゴシック" charset="-128"/>
              </a:rPr>
              <a:t>Say we have the following XML: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1900" smtClean="0">
                <a:ea typeface="ＭＳ Ｐゴシック" charset="-128"/>
              </a:rPr>
              <a:t>&lt;customer&gt;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1900" smtClean="0">
                <a:ea typeface="ＭＳ Ｐゴシック" charset="-128"/>
              </a:rPr>
              <a:t>	&lt;storeID&gt;1234&lt;/storeID&gt;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1900" smtClean="0">
                <a:ea typeface="ＭＳ Ｐゴシック" charset="-128"/>
              </a:rPr>
              <a:t>&lt;/customer&gt;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>
                <a:ea typeface="ＭＳ Ｐゴシック" charset="-128"/>
              </a:rPr>
              <a:t>If we wanted to get the value of the &lt;storeID&gt; element we simply call it by its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smtClean="0">
                <a:ea typeface="ＭＳ Ｐゴシック" charset="-128"/>
              </a:rPr>
              <a:t>getElementsByTagName(”storeID")[0].childNodes[0].nodeValue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smtClean="0">
                <a:ea typeface="ＭＳ Ｐゴシック" charset="-128"/>
              </a:rPr>
              <a:t>This will return the value of &lt;storeID&gt;: 1234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smtClean="0">
                <a:ea typeface="ＭＳ Ｐゴシック" charset="-128"/>
              </a:rPr>
              <a:t>childNodes[0] is the first childNode, in this example the only node, and that happens to be the value.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700" smtClean="0">
                <a:ea typeface="ＭＳ Ｐゴシック" charset="-128"/>
              </a:rPr>
              <a:t>Therefore we can obtain the value “nodeValue.”</a:t>
            </a:r>
            <a:endParaRPr lang="en-US" sz="190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sz="19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AJAX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6425" cy="4494213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Way to create interactive Web applications: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Click map and drag it in the direction you want and the map view moves as you drag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Update a single field of information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“No waiting”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User is “in control”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Allows for creation of Web-based apps with the kind of user experience found on a traditional desktop application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Applications Examples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921625" cy="4265613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Google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Gmail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Google calendar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Google Suggest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Google maps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Google </a:t>
            </a:r>
            <a:r>
              <a:rPr lang="en-US" dirty="0" err="1" smtClean="0">
                <a:ea typeface="ＭＳ Ｐゴシック" charset="-128"/>
              </a:rPr>
              <a:t>mashups</a:t>
            </a:r>
            <a:r>
              <a:rPr lang="en-US" dirty="0" smtClean="0">
                <a:ea typeface="ＭＳ Ｐゴシック" charset="-128"/>
              </a:rPr>
              <a:t>: googlemapsmania.blogspot.com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Yahoo!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My Yahoo! Portal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Yahoo! Front page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Yahoo! Mail</a:t>
            </a:r>
          </a:p>
          <a:p>
            <a:pPr lvl="1" eaLnBrk="1" hangingPunct="1"/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AJAX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89850" cy="5181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>
                <a:ea typeface="ＭＳ Ｐゴシック" charset="-128"/>
              </a:rPr>
              <a:t>Used </a:t>
            </a:r>
            <a:r>
              <a:rPr lang="en-US" dirty="0" smtClean="0">
                <a:ea typeface="ＭＳ Ｐゴシック" charset="-128"/>
              </a:rPr>
              <a:t>to stand for: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synchronous </a:t>
            </a:r>
            <a:r>
              <a:rPr lang="en-US" b="1" dirty="0" err="1" smtClean="0">
                <a:ea typeface="ＭＳ Ｐゴシック" charset="-128"/>
              </a:rPr>
              <a:t>J</a:t>
            </a:r>
            <a:r>
              <a:rPr lang="en-US" dirty="0" err="1" smtClean="0">
                <a:ea typeface="ＭＳ Ｐゴシック" charset="-128"/>
              </a:rPr>
              <a:t>avascript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b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nd </a:t>
            </a:r>
            <a:r>
              <a:rPr lang="en-US" b="1" dirty="0" smtClean="0">
                <a:ea typeface="ＭＳ Ｐゴシック" charset="-128"/>
              </a:rPr>
              <a:t>X</a:t>
            </a:r>
            <a:r>
              <a:rPr lang="en-US" dirty="0" smtClean="0">
                <a:ea typeface="ＭＳ Ｐゴシック" charset="-128"/>
              </a:rPr>
              <a:t>ML.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Now it is just the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XML part may be done by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XML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JSON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text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u="sng" dirty="0" smtClean="0">
                <a:ea typeface="ＭＳ Ｐゴシック" charset="-128"/>
              </a:rPr>
              <a:t>Not</a:t>
            </a:r>
            <a:r>
              <a:rPr lang="en-US" dirty="0" smtClean="0">
                <a:ea typeface="ＭＳ Ｐゴシック" charset="-128"/>
              </a:rPr>
              <a:t> a new programming language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A new way to send and receive data between a Web browser and a Web server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Asynchronous means that the requests happen independent of other requests: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Makes web applications smaller and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AJAX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153400" cy="5334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ea typeface="ＭＳ Ｐゴシック" charset="-128"/>
              </a:rPr>
              <a:t>Main parts:</a:t>
            </a:r>
          </a:p>
          <a:p>
            <a:pPr lvl="1" eaLnBrk="1" hangingPunct="1"/>
            <a:r>
              <a:rPr lang="en-US" sz="2400" dirty="0" smtClean="0">
                <a:ea typeface="ＭＳ Ｐゴシック" charset="-128"/>
              </a:rPr>
              <a:t>(X)HTML (or </a:t>
            </a:r>
            <a:r>
              <a:rPr lang="en-US" sz="2400" dirty="0" err="1" smtClean="0">
                <a:ea typeface="ＭＳ Ｐゴシック" charset="-128"/>
              </a:rPr>
              <a:t>php</a:t>
            </a:r>
            <a:r>
              <a:rPr lang="en-US" sz="2400" dirty="0" smtClean="0">
                <a:ea typeface="ＭＳ Ｐゴシック" charset="-128"/>
              </a:rPr>
              <a:t>, servlets…)</a:t>
            </a:r>
          </a:p>
          <a:p>
            <a:pPr lvl="2" eaLnBrk="1" hangingPunct="1"/>
            <a:r>
              <a:rPr lang="en-US" sz="2000" dirty="0" smtClean="0">
                <a:ea typeface="ＭＳ Ｐゴシック" charset="-128"/>
              </a:rPr>
              <a:t>Displayed web page</a:t>
            </a:r>
          </a:p>
          <a:p>
            <a:pPr lvl="1" eaLnBrk="1" hangingPunct="1"/>
            <a:r>
              <a:rPr lang="en-US" sz="2400" dirty="0" smtClean="0">
                <a:ea typeface="ＭＳ Ｐゴシック" charset="-128"/>
              </a:rPr>
              <a:t>CSS (Cascading style sheets)</a:t>
            </a:r>
          </a:p>
          <a:p>
            <a:pPr lvl="2" eaLnBrk="1" hangingPunct="1"/>
            <a:r>
              <a:rPr lang="en-US" sz="2000" dirty="0" smtClean="0">
                <a:ea typeface="ＭＳ Ｐゴシック" charset="-128"/>
              </a:rPr>
              <a:t>Makes the web page “pretty”</a:t>
            </a:r>
          </a:p>
          <a:p>
            <a:pPr lvl="1" eaLnBrk="1" hangingPunct="1"/>
            <a:r>
              <a:rPr lang="en-US" sz="2400" dirty="0" smtClean="0">
                <a:ea typeface="ＭＳ Ｐゴシック" charset="-128"/>
              </a:rPr>
              <a:t>The DOM (Document Object Model) </a:t>
            </a:r>
          </a:p>
          <a:p>
            <a:pPr lvl="2" eaLnBrk="1" hangingPunct="1"/>
            <a:r>
              <a:rPr lang="en-US" sz="2000" dirty="0" smtClean="0">
                <a:ea typeface="ＭＳ Ｐゴシック" charset="-128"/>
              </a:rPr>
              <a:t>Representation of objects within the document</a:t>
            </a:r>
          </a:p>
          <a:p>
            <a:pPr lvl="2" eaLnBrk="1" hangingPunct="1"/>
            <a:r>
              <a:rPr lang="en-US" sz="2000" dirty="0" smtClean="0">
                <a:ea typeface="ＭＳ Ｐゴシック" charset="-128"/>
              </a:rPr>
              <a:t>Accessed using JavaScript (where main functionality lies)</a:t>
            </a:r>
          </a:p>
          <a:p>
            <a:pPr lvl="1" eaLnBrk="1" hangingPunct="1"/>
            <a:r>
              <a:rPr lang="en-US" sz="2400" dirty="0" smtClean="0">
                <a:ea typeface="ＭＳ Ｐゴシック" charset="-128"/>
              </a:rPr>
              <a:t>XML or other data format (for data transfer):</a:t>
            </a:r>
          </a:p>
          <a:p>
            <a:pPr lvl="2" eaLnBrk="1" hangingPunct="1"/>
            <a:r>
              <a:rPr lang="en-US" sz="2000" dirty="0" smtClean="0">
                <a:ea typeface="ＭＳ Ｐゴシック" charset="-128"/>
              </a:rPr>
              <a:t>XML is just a method of transferring data</a:t>
            </a:r>
          </a:p>
          <a:p>
            <a:pPr lvl="3" eaLnBrk="1" hangingPunct="1"/>
            <a:r>
              <a:rPr lang="en-US" sz="1800" dirty="0" smtClean="0">
                <a:ea typeface="ＭＳ Ｐゴシック" charset="-128"/>
              </a:rPr>
              <a:t>Any type of transfer, including plaintext or JSON, can be used</a:t>
            </a:r>
          </a:p>
          <a:p>
            <a:pPr lvl="1" eaLnBrk="1" hangingPunct="1"/>
            <a:r>
              <a:rPr lang="en-US" sz="2400" dirty="0" err="1" smtClean="0">
                <a:ea typeface="ＭＳ Ｐゴシック" charset="-128"/>
              </a:rPr>
              <a:t>XMLHttpRequest</a:t>
            </a:r>
            <a:r>
              <a:rPr lang="en-US" sz="2400" dirty="0" smtClean="0">
                <a:ea typeface="ＭＳ Ｐゴシック" charset="-128"/>
              </a:rPr>
              <a:t> is used to retrieve data from the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AJAX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35175"/>
            <a:ext cx="7842250" cy="3756025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AJAX lets a web front end (client) make a function call to client side JavaScript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html, </a:t>
            </a:r>
            <a:r>
              <a:rPr lang="en-US" dirty="0" err="1" smtClean="0">
                <a:ea typeface="ＭＳ Ｐゴシック" charset="-128"/>
              </a:rPr>
              <a:t>php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n-US" dirty="0" err="1" smtClean="0">
                <a:ea typeface="ＭＳ Ｐゴシック" charset="-128"/>
              </a:rPr>
              <a:t>jsp</a:t>
            </a:r>
            <a:r>
              <a:rPr lang="en-US" dirty="0" smtClean="0">
                <a:ea typeface="ＭＳ Ｐゴシック" charset="-128"/>
              </a:rPr>
              <a:t>, servlets…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JavaScript, in turn, calls a server side application or script to return the desired results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Server side application can be php, </a:t>
            </a:r>
            <a:r>
              <a:rPr lang="en-US" dirty="0" err="1" smtClean="0">
                <a:ea typeface="ＭＳ Ｐゴシック" charset="-128"/>
              </a:rPr>
              <a:t>perl</a:t>
            </a:r>
            <a:r>
              <a:rPr lang="en-US" dirty="0" smtClean="0">
                <a:ea typeface="ＭＳ Ｐゴシック" charset="-128"/>
              </a:rPr>
              <a:t>, servlet, etc…</a:t>
            </a:r>
            <a:endParaRPr lang="en-US" dirty="0" smtClean="0">
              <a:solidFill>
                <a:schemeClr val="accent2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AJAX (cont.)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842250" cy="39465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Synchronous vs. Asynchronous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Traditional HTTP requests happen </a:t>
            </a:r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synchronously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Pages are loaded one at a time</a:t>
            </a:r>
          </a:p>
          <a:p>
            <a:pPr lvl="3" eaLnBrk="1" hangingPunct="1"/>
            <a:r>
              <a:rPr lang="en-US" smtClean="0">
                <a:ea typeface="ＭＳ Ｐゴシック" charset="-128"/>
              </a:rPr>
              <a:t>A new request requires the browser to reload the returned webpage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AJAX allows these requests to be asynchronous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Allows new “requests” without having to reload entire web pages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AJAX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143000" y="2133600"/>
            <a:ext cx="838200" cy="3581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038600" y="2133600"/>
            <a:ext cx="838200" cy="3581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5105400" y="2133600"/>
            <a:ext cx="838200" cy="3581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8001000" y="2133600"/>
            <a:ext cx="838200" cy="3581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1272" name="Straight Arrow Connector 8"/>
          <p:cNvCxnSpPr>
            <a:cxnSpLocks noChangeShapeType="1"/>
          </p:cNvCxnSpPr>
          <p:nvPr/>
        </p:nvCxnSpPr>
        <p:spPr bwMode="auto">
          <a:xfrm>
            <a:off x="1981200" y="2286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2438400" y="2057400"/>
            <a:ext cx="11620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Initial Request</a:t>
            </a:r>
          </a:p>
        </p:txBody>
      </p:sp>
      <p:cxnSp>
        <p:nvCxnSpPr>
          <p:cNvPr id="11274" name="Straight Arrow Connector 11"/>
          <p:cNvCxnSpPr>
            <a:cxnSpLocks noChangeShapeType="1"/>
          </p:cNvCxnSpPr>
          <p:nvPr/>
        </p:nvCxnSpPr>
        <p:spPr bwMode="auto">
          <a:xfrm>
            <a:off x="5943600" y="2286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" name="TextBox 12"/>
          <p:cNvSpPr txBox="1"/>
          <p:nvPr/>
        </p:nvSpPr>
        <p:spPr>
          <a:xfrm>
            <a:off x="6324600" y="2057400"/>
            <a:ext cx="11620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Initial Request</a:t>
            </a:r>
          </a:p>
        </p:txBody>
      </p:sp>
      <p:grpSp>
        <p:nvGrpSpPr>
          <p:cNvPr id="11276" name="Group 21"/>
          <p:cNvGrpSpPr>
            <a:grpSpLocks/>
          </p:cNvGrpSpPr>
          <p:nvPr/>
        </p:nvGrpSpPr>
        <p:grpSpPr bwMode="auto">
          <a:xfrm>
            <a:off x="1981200" y="2514600"/>
            <a:ext cx="2057400" cy="304800"/>
            <a:chOff x="1981200" y="2514600"/>
            <a:chExt cx="2057400" cy="304800"/>
          </a:xfrm>
        </p:grpSpPr>
        <p:sp>
          <p:nvSpPr>
            <p:cNvPr id="11333" name="Rectangle 13"/>
            <p:cNvSpPr>
              <a:spLocks noChangeArrowheads="1"/>
            </p:cNvSpPr>
            <p:nvPr/>
          </p:nvSpPr>
          <p:spPr bwMode="auto">
            <a:xfrm>
              <a:off x="2590800" y="2514600"/>
              <a:ext cx="685800" cy="304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600"/>
                <a:t>Page</a:t>
              </a:r>
            </a:p>
          </p:txBody>
        </p:sp>
        <p:cxnSp>
          <p:nvCxnSpPr>
            <p:cNvPr id="11334" name="Straight Connector 17"/>
            <p:cNvCxnSpPr>
              <a:cxnSpLocks noChangeShapeType="1"/>
              <a:endCxn id="11333" idx="3"/>
            </p:cNvCxnSpPr>
            <p:nvPr/>
          </p:nvCxnSpPr>
          <p:spPr bwMode="auto">
            <a:xfrm flipH="1">
              <a:off x="3276600" y="2667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35" name="Straight Arrow Connector 20"/>
            <p:cNvCxnSpPr>
              <a:cxnSpLocks noChangeShapeType="1"/>
              <a:stCxn id="11333" idx="1"/>
            </p:cNvCxnSpPr>
            <p:nvPr/>
          </p:nvCxnSpPr>
          <p:spPr bwMode="auto">
            <a:xfrm flipH="1">
              <a:off x="1981200" y="26670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77" name="Group 22"/>
          <p:cNvGrpSpPr>
            <a:grpSpLocks/>
          </p:cNvGrpSpPr>
          <p:nvPr/>
        </p:nvGrpSpPr>
        <p:grpSpPr bwMode="auto">
          <a:xfrm>
            <a:off x="1981200" y="3733800"/>
            <a:ext cx="2057400" cy="304800"/>
            <a:chOff x="1981200" y="2514600"/>
            <a:chExt cx="2057400" cy="304800"/>
          </a:xfrm>
        </p:grpSpPr>
        <p:sp>
          <p:nvSpPr>
            <p:cNvPr id="11330" name="Rectangle 23"/>
            <p:cNvSpPr>
              <a:spLocks noChangeArrowheads="1"/>
            </p:cNvSpPr>
            <p:nvPr/>
          </p:nvSpPr>
          <p:spPr bwMode="auto">
            <a:xfrm>
              <a:off x="2590800" y="2514600"/>
              <a:ext cx="685800" cy="304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600"/>
                <a:t>Page</a:t>
              </a:r>
            </a:p>
          </p:txBody>
        </p:sp>
        <p:cxnSp>
          <p:nvCxnSpPr>
            <p:cNvPr id="11331" name="Straight Connector 24"/>
            <p:cNvCxnSpPr>
              <a:cxnSpLocks noChangeShapeType="1"/>
              <a:endCxn id="11330" idx="3"/>
            </p:cNvCxnSpPr>
            <p:nvPr/>
          </p:nvCxnSpPr>
          <p:spPr bwMode="auto">
            <a:xfrm flipH="1">
              <a:off x="3276600" y="2667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32" name="Straight Arrow Connector 25"/>
            <p:cNvCxnSpPr>
              <a:cxnSpLocks noChangeShapeType="1"/>
              <a:stCxn id="11330" idx="1"/>
            </p:cNvCxnSpPr>
            <p:nvPr/>
          </p:nvCxnSpPr>
          <p:spPr bwMode="auto">
            <a:xfrm flipH="1">
              <a:off x="1981200" y="26670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78" name="Group 26"/>
          <p:cNvGrpSpPr>
            <a:grpSpLocks/>
          </p:cNvGrpSpPr>
          <p:nvPr/>
        </p:nvGrpSpPr>
        <p:grpSpPr bwMode="auto">
          <a:xfrm>
            <a:off x="5943600" y="2590800"/>
            <a:ext cx="2057400" cy="304800"/>
            <a:chOff x="1981200" y="2514600"/>
            <a:chExt cx="2057400" cy="304800"/>
          </a:xfrm>
        </p:grpSpPr>
        <p:sp>
          <p:nvSpPr>
            <p:cNvPr id="11327" name="Rectangle 27"/>
            <p:cNvSpPr>
              <a:spLocks noChangeArrowheads="1"/>
            </p:cNvSpPr>
            <p:nvPr/>
          </p:nvSpPr>
          <p:spPr bwMode="auto">
            <a:xfrm>
              <a:off x="2590800" y="2514600"/>
              <a:ext cx="685800" cy="304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600"/>
                <a:t>Page</a:t>
              </a:r>
            </a:p>
          </p:txBody>
        </p:sp>
        <p:cxnSp>
          <p:nvCxnSpPr>
            <p:cNvPr id="11328" name="Straight Connector 28"/>
            <p:cNvCxnSpPr>
              <a:cxnSpLocks noChangeShapeType="1"/>
              <a:endCxn id="11327" idx="3"/>
            </p:cNvCxnSpPr>
            <p:nvPr/>
          </p:nvCxnSpPr>
          <p:spPr bwMode="auto">
            <a:xfrm flipH="1">
              <a:off x="3276600" y="2667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29" name="Straight Arrow Connector 29"/>
            <p:cNvCxnSpPr>
              <a:cxnSpLocks noChangeShapeType="1"/>
              <a:stCxn id="11327" idx="1"/>
            </p:cNvCxnSpPr>
            <p:nvPr/>
          </p:nvCxnSpPr>
          <p:spPr bwMode="auto">
            <a:xfrm flipH="1">
              <a:off x="1981200" y="26670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79" name="Group 30"/>
          <p:cNvGrpSpPr>
            <a:grpSpLocks/>
          </p:cNvGrpSpPr>
          <p:nvPr/>
        </p:nvGrpSpPr>
        <p:grpSpPr bwMode="auto">
          <a:xfrm>
            <a:off x="1981200" y="5181600"/>
            <a:ext cx="2057400" cy="304800"/>
            <a:chOff x="1981200" y="2514600"/>
            <a:chExt cx="2057400" cy="304800"/>
          </a:xfrm>
        </p:grpSpPr>
        <p:sp>
          <p:nvSpPr>
            <p:cNvPr id="11324" name="Rectangle 31"/>
            <p:cNvSpPr>
              <a:spLocks noChangeArrowheads="1"/>
            </p:cNvSpPr>
            <p:nvPr/>
          </p:nvSpPr>
          <p:spPr bwMode="auto">
            <a:xfrm>
              <a:off x="2590800" y="2514600"/>
              <a:ext cx="685800" cy="304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600"/>
                <a:t>Page</a:t>
              </a:r>
            </a:p>
          </p:txBody>
        </p:sp>
        <p:cxnSp>
          <p:nvCxnSpPr>
            <p:cNvPr id="11325" name="Straight Connector 32"/>
            <p:cNvCxnSpPr>
              <a:cxnSpLocks noChangeShapeType="1"/>
              <a:endCxn id="11324" idx="3"/>
            </p:cNvCxnSpPr>
            <p:nvPr/>
          </p:nvCxnSpPr>
          <p:spPr bwMode="auto">
            <a:xfrm flipH="1">
              <a:off x="3276600" y="2667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26" name="Straight Arrow Connector 33"/>
            <p:cNvCxnSpPr>
              <a:cxnSpLocks noChangeShapeType="1"/>
              <a:stCxn id="11324" idx="1"/>
            </p:cNvCxnSpPr>
            <p:nvPr/>
          </p:nvCxnSpPr>
          <p:spPr bwMode="auto">
            <a:xfrm flipH="1">
              <a:off x="1981200" y="26670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cxnSp>
        <p:nvCxnSpPr>
          <p:cNvPr id="11280" name="Straight Arrow Connector 34"/>
          <p:cNvCxnSpPr>
            <a:cxnSpLocks noChangeShapeType="1"/>
          </p:cNvCxnSpPr>
          <p:nvPr/>
        </p:nvCxnSpPr>
        <p:spPr bwMode="auto">
          <a:xfrm>
            <a:off x="1981200" y="35814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281" name="Straight Arrow Connector 35"/>
          <p:cNvCxnSpPr>
            <a:cxnSpLocks noChangeShapeType="1"/>
          </p:cNvCxnSpPr>
          <p:nvPr/>
        </p:nvCxnSpPr>
        <p:spPr bwMode="auto">
          <a:xfrm>
            <a:off x="1981200" y="51054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282" name="Straight Arrow Connector 36"/>
          <p:cNvCxnSpPr>
            <a:cxnSpLocks noChangeShapeType="1"/>
          </p:cNvCxnSpPr>
          <p:nvPr/>
        </p:nvCxnSpPr>
        <p:spPr bwMode="auto">
          <a:xfrm>
            <a:off x="5943600" y="3429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11283" name="Group 49"/>
          <p:cNvGrpSpPr>
            <a:grpSpLocks/>
          </p:cNvGrpSpPr>
          <p:nvPr/>
        </p:nvGrpSpPr>
        <p:grpSpPr bwMode="auto">
          <a:xfrm>
            <a:off x="5943600" y="3505200"/>
            <a:ext cx="2057400" cy="152400"/>
            <a:chOff x="5943600" y="3505200"/>
            <a:chExt cx="2057400" cy="152400"/>
          </a:xfrm>
        </p:grpSpPr>
        <p:sp>
          <p:nvSpPr>
            <p:cNvPr id="11321" name="Rectangle 38"/>
            <p:cNvSpPr>
              <a:spLocks noChangeArrowheads="1"/>
            </p:cNvSpPr>
            <p:nvPr/>
          </p:nvSpPr>
          <p:spPr bwMode="auto">
            <a:xfrm>
              <a:off x="6553200" y="3505200"/>
              <a:ext cx="4572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600"/>
                <a:t>partial</a:t>
              </a:r>
            </a:p>
          </p:txBody>
        </p:sp>
        <p:cxnSp>
          <p:nvCxnSpPr>
            <p:cNvPr id="11322" name="Straight Connector 39"/>
            <p:cNvCxnSpPr>
              <a:cxnSpLocks noChangeShapeType="1"/>
              <a:endCxn id="11321" idx="3"/>
            </p:cNvCxnSpPr>
            <p:nvPr/>
          </p:nvCxnSpPr>
          <p:spPr bwMode="auto">
            <a:xfrm flipH="1">
              <a:off x="7010400" y="3581400"/>
              <a:ext cx="990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23" name="Straight Arrow Connector 40"/>
            <p:cNvCxnSpPr>
              <a:cxnSpLocks noChangeShapeType="1"/>
              <a:stCxn id="11321" idx="1"/>
            </p:cNvCxnSpPr>
            <p:nvPr/>
          </p:nvCxnSpPr>
          <p:spPr bwMode="auto">
            <a:xfrm flipH="1">
              <a:off x="5943600" y="35814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84" name="Group 50"/>
          <p:cNvGrpSpPr>
            <a:grpSpLocks/>
          </p:cNvGrpSpPr>
          <p:nvPr/>
        </p:nvGrpSpPr>
        <p:grpSpPr bwMode="auto">
          <a:xfrm>
            <a:off x="5943600" y="4343400"/>
            <a:ext cx="2057400" cy="152400"/>
            <a:chOff x="5943600" y="3505200"/>
            <a:chExt cx="2057400" cy="152400"/>
          </a:xfrm>
        </p:grpSpPr>
        <p:sp>
          <p:nvSpPr>
            <p:cNvPr id="11318" name="Rectangle 51"/>
            <p:cNvSpPr>
              <a:spLocks noChangeArrowheads="1"/>
            </p:cNvSpPr>
            <p:nvPr/>
          </p:nvSpPr>
          <p:spPr bwMode="auto">
            <a:xfrm>
              <a:off x="6553200" y="3505200"/>
              <a:ext cx="4572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600"/>
                <a:t>partial</a:t>
              </a:r>
            </a:p>
          </p:txBody>
        </p:sp>
        <p:cxnSp>
          <p:nvCxnSpPr>
            <p:cNvPr id="11319" name="Straight Connector 52"/>
            <p:cNvCxnSpPr>
              <a:cxnSpLocks noChangeShapeType="1"/>
              <a:endCxn id="11318" idx="3"/>
            </p:cNvCxnSpPr>
            <p:nvPr/>
          </p:nvCxnSpPr>
          <p:spPr bwMode="auto">
            <a:xfrm flipH="1">
              <a:off x="7010400" y="3581400"/>
              <a:ext cx="990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20" name="Straight Arrow Connector 53"/>
            <p:cNvCxnSpPr>
              <a:cxnSpLocks noChangeShapeType="1"/>
              <a:stCxn id="11318" idx="1"/>
            </p:cNvCxnSpPr>
            <p:nvPr/>
          </p:nvCxnSpPr>
          <p:spPr bwMode="auto">
            <a:xfrm flipH="1">
              <a:off x="5943600" y="35814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85" name="Group 54"/>
          <p:cNvGrpSpPr>
            <a:grpSpLocks/>
          </p:cNvGrpSpPr>
          <p:nvPr/>
        </p:nvGrpSpPr>
        <p:grpSpPr bwMode="auto">
          <a:xfrm>
            <a:off x="5943600" y="5029200"/>
            <a:ext cx="2057400" cy="152400"/>
            <a:chOff x="5943600" y="3505200"/>
            <a:chExt cx="2057400" cy="152400"/>
          </a:xfrm>
        </p:grpSpPr>
        <p:sp>
          <p:nvSpPr>
            <p:cNvPr id="11315" name="Rectangle 55"/>
            <p:cNvSpPr>
              <a:spLocks noChangeArrowheads="1"/>
            </p:cNvSpPr>
            <p:nvPr/>
          </p:nvSpPr>
          <p:spPr bwMode="auto">
            <a:xfrm>
              <a:off x="6553200" y="3505200"/>
              <a:ext cx="4572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600"/>
                <a:t>partial</a:t>
              </a:r>
            </a:p>
          </p:txBody>
        </p:sp>
        <p:cxnSp>
          <p:nvCxnSpPr>
            <p:cNvPr id="11316" name="Straight Connector 56"/>
            <p:cNvCxnSpPr>
              <a:cxnSpLocks noChangeShapeType="1"/>
              <a:endCxn id="11315" idx="3"/>
            </p:cNvCxnSpPr>
            <p:nvPr/>
          </p:nvCxnSpPr>
          <p:spPr bwMode="auto">
            <a:xfrm flipH="1">
              <a:off x="7010400" y="3581400"/>
              <a:ext cx="990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17" name="Straight Arrow Connector 57"/>
            <p:cNvCxnSpPr>
              <a:cxnSpLocks noChangeShapeType="1"/>
              <a:stCxn id="11315" idx="1"/>
            </p:cNvCxnSpPr>
            <p:nvPr/>
          </p:nvCxnSpPr>
          <p:spPr bwMode="auto">
            <a:xfrm flipH="1">
              <a:off x="5943600" y="35814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cxnSp>
        <p:nvCxnSpPr>
          <p:cNvPr id="11286" name="Straight Arrow Connector 58"/>
          <p:cNvCxnSpPr>
            <a:cxnSpLocks noChangeShapeType="1"/>
          </p:cNvCxnSpPr>
          <p:nvPr/>
        </p:nvCxnSpPr>
        <p:spPr bwMode="auto">
          <a:xfrm>
            <a:off x="5943600" y="4191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287" name="Straight Arrow Connector 59"/>
          <p:cNvCxnSpPr>
            <a:cxnSpLocks noChangeShapeType="1"/>
          </p:cNvCxnSpPr>
          <p:nvPr/>
        </p:nvCxnSpPr>
        <p:spPr bwMode="auto">
          <a:xfrm>
            <a:off x="5943600" y="4953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288" name="TextBox 60"/>
          <p:cNvSpPr txBox="1">
            <a:spLocks noChangeArrowheads="1"/>
          </p:cNvSpPr>
          <p:nvPr/>
        </p:nvSpPr>
        <p:spPr bwMode="auto">
          <a:xfrm>
            <a:off x="1371600" y="2743200"/>
            <a:ext cx="638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/>
              <a:t>Render </a:t>
            </a:r>
            <a:br>
              <a:rPr lang="en-US" sz="900"/>
            </a:br>
            <a:r>
              <a:rPr lang="en-US" sz="900"/>
              <a:t>Page</a:t>
            </a:r>
          </a:p>
        </p:txBody>
      </p:sp>
      <p:sp>
        <p:nvSpPr>
          <p:cNvPr id="11289" name="TextBox 61"/>
          <p:cNvSpPr txBox="1">
            <a:spLocks noChangeArrowheads="1"/>
          </p:cNvSpPr>
          <p:nvPr/>
        </p:nvSpPr>
        <p:spPr bwMode="auto">
          <a:xfrm>
            <a:off x="1371600" y="5334000"/>
            <a:ext cx="638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/>
              <a:t>Render </a:t>
            </a:r>
            <a:br>
              <a:rPr lang="en-US" sz="900"/>
            </a:br>
            <a:r>
              <a:rPr lang="en-US" sz="900"/>
              <a:t>Page</a:t>
            </a:r>
          </a:p>
        </p:txBody>
      </p:sp>
      <p:sp>
        <p:nvSpPr>
          <p:cNvPr id="11290" name="TextBox 62"/>
          <p:cNvSpPr txBox="1">
            <a:spLocks noChangeArrowheads="1"/>
          </p:cNvSpPr>
          <p:nvPr/>
        </p:nvSpPr>
        <p:spPr bwMode="auto">
          <a:xfrm>
            <a:off x="1371600" y="3810000"/>
            <a:ext cx="638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/>
              <a:t>Render </a:t>
            </a:r>
            <a:br>
              <a:rPr lang="en-US" sz="900"/>
            </a:br>
            <a:r>
              <a:rPr lang="en-US" sz="900"/>
              <a:t>Page</a:t>
            </a:r>
          </a:p>
        </p:txBody>
      </p:sp>
      <p:sp>
        <p:nvSpPr>
          <p:cNvPr id="11291" name="TextBox 63"/>
          <p:cNvSpPr txBox="1">
            <a:spLocks noChangeArrowheads="1"/>
          </p:cNvSpPr>
          <p:nvPr/>
        </p:nvSpPr>
        <p:spPr bwMode="auto">
          <a:xfrm>
            <a:off x="5410200" y="2667000"/>
            <a:ext cx="638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/>
              <a:t>Render </a:t>
            </a:r>
            <a:br>
              <a:rPr lang="en-US" sz="900"/>
            </a:br>
            <a:r>
              <a:rPr lang="en-US" sz="900"/>
              <a:t>Page</a:t>
            </a:r>
          </a:p>
        </p:txBody>
      </p:sp>
      <p:sp>
        <p:nvSpPr>
          <p:cNvPr id="11292" name="TextBox 64"/>
          <p:cNvSpPr txBox="1">
            <a:spLocks noChangeArrowheads="1"/>
          </p:cNvSpPr>
          <p:nvPr/>
        </p:nvSpPr>
        <p:spPr bwMode="auto">
          <a:xfrm>
            <a:off x="5410200" y="3581400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update</a:t>
            </a:r>
          </a:p>
        </p:txBody>
      </p:sp>
      <p:sp>
        <p:nvSpPr>
          <p:cNvPr id="11293" name="TextBox 65"/>
          <p:cNvSpPr txBox="1">
            <a:spLocks noChangeArrowheads="1"/>
          </p:cNvSpPr>
          <p:nvPr/>
        </p:nvSpPr>
        <p:spPr bwMode="auto">
          <a:xfrm>
            <a:off x="5410200" y="5105400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update</a:t>
            </a:r>
          </a:p>
        </p:txBody>
      </p:sp>
      <p:sp>
        <p:nvSpPr>
          <p:cNvPr id="11294" name="TextBox 66"/>
          <p:cNvSpPr txBox="1">
            <a:spLocks noChangeArrowheads="1"/>
          </p:cNvSpPr>
          <p:nvPr/>
        </p:nvSpPr>
        <p:spPr bwMode="auto">
          <a:xfrm>
            <a:off x="5410200" y="4419600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update</a:t>
            </a:r>
          </a:p>
        </p:txBody>
      </p:sp>
      <p:sp>
        <p:nvSpPr>
          <p:cNvPr id="11295" name="Left Brace 67"/>
          <p:cNvSpPr>
            <a:spLocks/>
          </p:cNvSpPr>
          <p:nvPr/>
        </p:nvSpPr>
        <p:spPr bwMode="auto">
          <a:xfrm>
            <a:off x="1524000" y="4953000"/>
            <a:ext cx="304800" cy="457200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Left Brace 68"/>
          <p:cNvSpPr>
            <a:spLocks/>
          </p:cNvSpPr>
          <p:nvPr/>
        </p:nvSpPr>
        <p:spPr bwMode="auto">
          <a:xfrm>
            <a:off x="1600200" y="2362200"/>
            <a:ext cx="304800" cy="457200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7" name="Left Brace 69"/>
          <p:cNvSpPr>
            <a:spLocks/>
          </p:cNvSpPr>
          <p:nvPr/>
        </p:nvSpPr>
        <p:spPr bwMode="auto">
          <a:xfrm>
            <a:off x="5486400" y="2286000"/>
            <a:ext cx="304800" cy="457200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8" name="Left Brace 70"/>
          <p:cNvSpPr>
            <a:spLocks/>
          </p:cNvSpPr>
          <p:nvPr/>
        </p:nvSpPr>
        <p:spPr bwMode="auto">
          <a:xfrm>
            <a:off x="1600200" y="3429000"/>
            <a:ext cx="304800" cy="457200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9" name="TextBox 72"/>
          <p:cNvSpPr txBox="1">
            <a:spLocks noChangeArrowheads="1"/>
          </p:cNvSpPr>
          <p:nvPr/>
        </p:nvSpPr>
        <p:spPr bwMode="auto">
          <a:xfrm>
            <a:off x="2514600" y="3352800"/>
            <a:ext cx="9239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Interaction</a:t>
            </a:r>
          </a:p>
        </p:txBody>
      </p:sp>
      <p:sp>
        <p:nvSpPr>
          <p:cNvPr id="11300" name="TextBox 73"/>
          <p:cNvSpPr txBox="1">
            <a:spLocks noChangeArrowheads="1"/>
          </p:cNvSpPr>
          <p:nvPr/>
        </p:nvSpPr>
        <p:spPr bwMode="auto">
          <a:xfrm>
            <a:off x="2362200" y="4876800"/>
            <a:ext cx="9239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Interaction</a:t>
            </a:r>
          </a:p>
        </p:txBody>
      </p:sp>
      <p:sp>
        <p:nvSpPr>
          <p:cNvPr id="11301" name="TextBox 74"/>
          <p:cNvSpPr txBox="1">
            <a:spLocks noChangeArrowheads="1"/>
          </p:cNvSpPr>
          <p:nvPr/>
        </p:nvSpPr>
        <p:spPr bwMode="auto">
          <a:xfrm>
            <a:off x="6400800" y="3200400"/>
            <a:ext cx="9239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Interaction</a:t>
            </a:r>
          </a:p>
        </p:txBody>
      </p:sp>
      <p:sp>
        <p:nvSpPr>
          <p:cNvPr id="11302" name="TextBox 75"/>
          <p:cNvSpPr txBox="1">
            <a:spLocks noChangeArrowheads="1"/>
          </p:cNvSpPr>
          <p:nvPr/>
        </p:nvSpPr>
        <p:spPr bwMode="auto">
          <a:xfrm>
            <a:off x="6400800" y="3962400"/>
            <a:ext cx="9239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Interaction</a:t>
            </a:r>
          </a:p>
        </p:txBody>
      </p:sp>
      <p:sp>
        <p:nvSpPr>
          <p:cNvPr id="11303" name="TextBox 76"/>
          <p:cNvSpPr txBox="1">
            <a:spLocks noChangeArrowheads="1"/>
          </p:cNvSpPr>
          <p:nvPr/>
        </p:nvSpPr>
        <p:spPr bwMode="auto">
          <a:xfrm>
            <a:off x="6324600" y="4724400"/>
            <a:ext cx="9239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Interaction</a:t>
            </a:r>
          </a:p>
        </p:txBody>
      </p:sp>
      <p:sp>
        <p:nvSpPr>
          <p:cNvPr id="11304" name="TextBox 77"/>
          <p:cNvSpPr txBox="1">
            <a:spLocks noChangeArrowheads="1"/>
          </p:cNvSpPr>
          <p:nvPr/>
        </p:nvSpPr>
        <p:spPr bwMode="auto">
          <a:xfrm>
            <a:off x="914400" y="5029200"/>
            <a:ext cx="601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Browser</a:t>
            </a:r>
          </a:p>
          <a:p>
            <a:r>
              <a:rPr lang="en-US" sz="800"/>
              <a:t>Blocked</a:t>
            </a:r>
          </a:p>
        </p:txBody>
      </p:sp>
      <p:sp>
        <p:nvSpPr>
          <p:cNvPr id="11305" name="TextBox 78"/>
          <p:cNvSpPr txBox="1">
            <a:spLocks noChangeArrowheads="1"/>
          </p:cNvSpPr>
          <p:nvPr/>
        </p:nvSpPr>
        <p:spPr bwMode="auto">
          <a:xfrm>
            <a:off x="990600" y="3505200"/>
            <a:ext cx="601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Browser</a:t>
            </a:r>
          </a:p>
          <a:p>
            <a:r>
              <a:rPr lang="en-US" sz="800"/>
              <a:t>Blocked</a:t>
            </a:r>
          </a:p>
        </p:txBody>
      </p:sp>
      <p:sp>
        <p:nvSpPr>
          <p:cNvPr id="11306" name="TextBox 79"/>
          <p:cNvSpPr txBox="1">
            <a:spLocks noChangeArrowheads="1"/>
          </p:cNvSpPr>
          <p:nvPr/>
        </p:nvSpPr>
        <p:spPr bwMode="auto">
          <a:xfrm>
            <a:off x="990600" y="2438400"/>
            <a:ext cx="601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Browser</a:t>
            </a:r>
          </a:p>
          <a:p>
            <a:r>
              <a:rPr lang="en-US" sz="800"/>
              <a:t>Blocked</a:t>
            </a:r>
          </a:p>
        </p:txBody>
      </p:sp>
      <p:sp>
        <p:nvSpPr>
          <p:cNvPr id="11307" name="TextBox 80"/>
          <p:cNvSpPr txBox="1">
            <a:spLocks noChangeArrowheads="1"/>
          </p:cNvSpPr>
          <p:nvPr/>
        </p:nvSpPr>
        <p:spPr bwMode="auto">
          <a:xfrm>
            <a:off x="4953000" y="2362200"/>
            <a:ext cx="601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Browser</a:t>
            </a:r>
          </a:p>
          <a:p>
            <a:r>
              <a:rPr lang="en-US" sz="800"/>
              <a:t>Blocked</a:t>
            </a:r>
          </a:p>
        </p:txBody>
      </p:sp>
      <p:sp>
        <p:nvSpPr>
          <p:cNvPr id="11308" name="TextBox 81"/>
          <p:cNvSpPr txBox="1">
            <a:spLocks noChangeArrowheads="1"/>
          </p:cNvSpPr>
          <p:nvPr/>
        </p:nvSpPr>
        <p:spPr bwMode="auto">
          <a:xfrm>
            <a:off x="6172200" y="5867400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AJAX Session</a:t>
            </a:r>
          </a:p>
        </p:txBody>
      </p:sp>
      <p:sp>
        <p:nvSpPr>
          <p:cNvPr id="11309" name="TextBox 82"/>
          <p:cNvSpPr txBox="1">
            <a:spLocks noChangeArrowheads="1"/>
          </p:cNvSpPr>
          <p:nvPr/>
        </p:nvSpPr>
        <p:spPr bwMode="auto">
          <a:xfrm>
            <a:off x="1981200" y="5867400"/>
            <a:ext cx="2284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Non-AJAX Session</a:t>
            </a:r>
          </a:p>
        </p:txBody>
      </p:sp>
      <p:sp>
        <p:nvSpPr>
          <p:cNvPr id="11310" name="TextBox 83"/>
          <p:cNvSpPr txBox="1">
            <a:spLocks noChangeArrowheads="1"/>
          </p:cNvSpPr>
          <p:nvPr/>
        </p:nvSpPr>
        <p:spPr bwMode="auto">
          <a:xfrm>
            <a:off x="1143000" y="1828800"/>
            <a:ext cx="7000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Client</a:t>
            </a:r>
          </a:p>
        </p:txBody>
      </p:sp>
      <p:sp>
        <p:nvSpPr>
          <p:cNvPr id="11311" name="TextBox 84"/>
          <p:cNvSpPr txBox="1">
            <a:spLocks noChangeArrowheads="1"/>
          </p:cNvSpPr>
          <p:nvPr/>
        </p:nvSpPr>
        <p:spPr bwMode="auto">
          <a:xfrm>
            <a:off x="5181600" y="1828800"/>
            <a:ext cx="7000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Client</a:t>
            </a:r>
          </a:p>
        </p:txBody>
      </p:sp>
      <p:sp>
        <p:nvSpPr>
          <p:cNvPr id="11312" name="TextBox 85"/>
          <p:cNvSpPr txBox="1">
            <a:spLocks noChangeArrowheads="1"/>
          </p:cNvSpPr>
          <p:nvPr/>
        </p:nvSpPr>
        <p:spPr bwMode="auto">
          <a:xfrm>
            <a:off x="4038600" y="1828800"/>
            <a:ext cx="781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Server</a:t>
            </a:r>
          </a:p>
        </p:txBody>
      </p:sp>
      <p:sp>
        <p:nvSpPr>
          <p:cNvPr id="11313" name="TextBox 86"/>
          <p:cNvSpPr txBox="1">
            <a:spLocks noChangeArrowheads="1"/>
          </p:cNvSpPr>
          <p:nvPr/>
        </p:nvSpPr>
        <p:spPr bwMode="auto">
          <a:xfrm>
            <a:off x="8001000" y="1828800"/>
            <a:ext cx="781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Server</a:t>
            </a:r>
          </a:p>
        </p:txBody>
      </p:sp>
      <p:cxnSp>
        <p:nvCxnSpPr>
          <p:cNvPr id="11314" name="Straight Connector 88"/>
          <p:cNvCxnSpPr>
            <a:cxnSpLocks noChangeShapeType="1"/>
          </p:cNvCxnSpPr>
          <p:nvPr/>
        </p:nvCxnSpPr>
        <p:spPr bwMode="auto">
          <a:xfrm>
            <a:off x="5029200" y="1600200"/>
            <a:ext cx="0" cy="464820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5208</TotalTime>
  <Words>1026</Words>
  <Application>Microsoft Office PowerPoint</Application>
  <PresentationFormat>On-screen Show (4:3)</PresentationFormat>
  <Paragraphs>216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Eclipse</vt:lpstr>
      <vt:lpstr>ITIS 3105  Server Side Applications and Data Management</vt:lpstr>
      <vt:lpstr>AJAX</vt:lpstr>
      <vt:lpstr>AJAX </vt:lpstr>
      <vt:lpstr>Applications Examples</vt:lpstr>
      <vt:lpstr>AJAX</vt:lpstr>
      <vt:lpstr>AJAX (cont.)</vt:lpstr>
      <vt:lpstr>AJAX (cont.)</vt:lpstr>
      <vt:lpstr>AJAX (cont.)</vt:lpstr>
      <vt:lpstr>AJAX</vt:lpstr>
      <vt:lpstr>XMLHttpRequest Object</vt:lpstr>
      <vt:lpstr>Slide 11</vt:lpstr>
      <vt:lpstr>XMLHttpReqeust Object (cont.)</vt:lpstr>
      <vt:lpstr>Creating XMLHttpRequest</vt:lpstr>
      <vt:lpstr>Creating (cont.)</vt:lpstr>
      <vt:lpstr>XMLHttpRequest ReadyState</vt:lpstr>
      <vt:lpstr>XMLHttpReqest ReadyState</vt:lpstr>
      <vt:lpstr>XMLHttpRequest ReadyState</vt:lpstr>
      <vt:lpstr>Callback Function </vt:lpstr>
      <vt:lpstr>Processing Data</vt:lpstr>
      <vt:lpstr>Parsing XML</vt:lpstr>
      <vt:lpstr>Parsing XML Cont.</vt:lpstr>
    </vt:vector>
  </TitlesOfParts>
  <Company>COAS UNCC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4166/5166 Network Based Application Development</dc:title>
  <dc:creator>COAS UNCC</dc:creator>
  <cp:lastModifiedBy>tkombol</cp:lastModifiedBy>
  <cp:revision>151</cp:revision>
  <cp:lastPrinted>2008-02-05T19:30:24Z</cp:lastPrinted>
  <dcterms:created xsi:type="dcterms:W3CDTF">2009-11-10T18:10:59Z</dcterms:created>
  <dcterms:modified xsi:type="dcterms:W3CDTF">2013-11-20T15:27:49Z</dcterms:modified>
</cp:coreProperties>
</file>