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72" r:id="rId4"/>
    <p:sldId id="273" r:id="rId5"/>
    <p:sldId id="274" r:id="rId6"/>
    <p:sldId id="275" r:id="rId7"/>
    <p:sldId id="276" r:id="rId8"/>
    <p:sldId id="294" r:id="rId9"/>
    <p:sldId id="289" r:id="rId10"/>
    <p:sldId id="290" r:id="rId11"/>
    <p:sldId id="291" r:id="rId12"/>
    <p:sldId id="295" r:id="rId13"/>
    <p:sldId id="301" r:id="rId14"/>
    <p:sldId id="302" r:id="rId15"/>
    <p:sldId id="296" r:id="rId16"/>
    <p:sldId id="297" r:id="rId17"/>
    <p:sldId id="292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93" r:id="rId27"/>
    <p:sldId id="285" r:id="rId28"/>
    <p:sldId id="286" r:id="rId29"/>
    <p:sldId id="298" r:id="rId30"/>
    <p:sldId id="299" r:id="rId31"/>
    <p:sldId id="300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>
      <p:cViewPr>
        <p:scale>
          <a:sx n="75" d="100"/>
          <a:sy n="75" d="100"/>
        </p:scale>
        <p:origin x="-1392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3937B9-2169-49B9-87D2-FA2FE5F6E00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7A35E-FDD2-4E62-802C-FEE7A7220941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69D5BF56-B117-48F0-B8AD-C703A2ED32F1}" type="parTrans" cxnId="{A862910F-F556-4306-8523-CA37A35F51E2}">
      <dgm:prSet/>
      <dgm:spPr/>
      <dgm:t>
        <a:bodyPr/>
        <a:lstStyle/>
        <a:p>
          <a:endParaRPr lang="en-US"/>
        </a:p>
      </dgm:t>
    </dgm:pt>
    <dgm:pt modelId="{BF4085CF-A3AB-4C45-8942-292418D3483B}" type="sibTrans" cxnId="{A862910F-F556-4306-8523-CA37A35F51E2}">
      <dgm:prSet/>
      <dgm:spPr/>
      <dgm:t>
        <a:bodyPr/>
        <a:lstStyle/>
        <a:p>
          <a:endParaRPr lang="en-US"/>
        </a:p>
      </dgm:t>
    </dgm:pt>
    <dgm:pt modelId="{6545B61F-5FEA-4476-A25F-0CC052E956CD}">
      <dgm:prSet phldrT="[Text]"/>
      <dgm:spPr/>
      <dgm:t>
        <a:bodyPr/>
        <a:lstStyle/>
        <a:p>
          <a:r>
            <a:rPr lang="en-US" dirty="0" smtClean="0"/>
            <a:t>Prepare the REST URL ($</a:t>
          </a:r>
          <a:r>
            <a:rPr lang="en-US" dirty="0" err="1" smtClean="0"/>
            <a:t>url</a:t>
          </a:r>
          <a:r>
            <a:rPr lang="en-US" dirty="0" smtClean="0"/>
            <a:t>)</a:t>
          </a:r>
          <a:endParaRPr lang="en-US" dirty="0"/>
        </a:p>
      </dgm:t>
    </dgm:pt>
    <dgm:pt modelId="{01486F0F-72F1-487E-9FAF-903188AE7C5B}" type="parTrans" cxnId="{BA78E65B-02DA-45BD-81C8-9AEA20AC3A4E}">
      <dgm:prSet/>
      <dgm:spPr/>
      <dgm:t>
        <a:bodyPr/>
        <a:lstStyle/>
        <a:p>
          <a:endParaRPr lang="en-US"/>
        </a:p>
      </dgm:t>
    </dgm:pt>
    <dgm:pt modelId="{F5B186D2-5A2C-4469-8D5F-574BC9821581}" type="sibTrans" cxnId="{BA78E65B-02DA-45BD-81C8-9AEA20AC3A4E}">
      <dgm:prSet/>
      <dgm:spPr/>
      <dgm:t>
        <a:bodyPr/>
        <a:lstStyle/>
        <a:p>
          <a:endParaRPr lang="en-US"/>
        </a:p>
      </dgm:t>
    </dgm:pt>
    <dgm:pt modelId="{5A1A46A4-5F32-483E-938B-27F36CD52816}">
      <dgm:prSet phldrT="[Text]"/>
      <dgm:spPr/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026AE2E7-D6D1-4719-8675-1FFEDC09ACCF}" type="parTrans" cxnId="{1BC37AF5-1779-4E20-884B-DC61295F76CD}">
      <dgm:prSet/>
      <dgm:spPr/>
      <dgm:t>
        <a:bodyPr/>
        <a:lstStyle/>
        <a:p>
          <a:endParaRPr lang="en-US"/>
        </a:p>
      </dgm:t>
    </dgm:pt>
    <dgm:pt modelId="{99E0F848-EF2E-4966-83E1-9E829B2DD0F4}" type="sibTrans" cxnId="{1BC37AF5-1779-4E20-884B-DC61295F76CD}">
      <dgm:prSet/>
      <dgm:spPr/>
      <dgm:t>
        <a:bodyPr/>
        <a:lstStyle/>
        <a:p>
          <a:endParaRPr lang="en-US"/>
        </a:p>
      </dgm:t>
    </dgm:pt>
    <dgm:pt modelId="{345166E8-A460-48E0-9B9A-B76ACC1CE9E7}">
      <dgm:prSet phldrT="[Text]"/>
      <dgm:spPr/>
      <dgm:t>
        <a:bodyPr/>
        <a:lstStyle/>
        <a:p>
          <a:r>
            <a:rPr lang="en-US" dirty="0" smtClean="0"/>
            <a:t>Get the prepared URL using </a:t>
          </a:r>
          <a:r>
            <a:rPr lang="en-US" dirty="0" err="1" smtClean="0"/>
            <a:t>simplexml_loadfile</a:t>
          </a:r>
          <a:r>
            <a:rPr lang="en-US" dirty="0" smtClean="0"/>
            <a:t>($</a:t>
          </a:r>
          <a:r>
            <a:rPr lang="en-US" dirty="0" err="1" smtClean="0"/>
            <a:t>url</a:t>
          </a:r>
          <a:r>
            <a:rPr lang="en-US" dirty="0" smtClean="0"/>
            <a:t>)</a:t>
          </a:r>
          <a:endParaRPr lang="en-US" dirty="0"/>
        </a:p>
      </dgm:t>
    </dgm:pt>
    <dgm:pt modelId="{82109383-DFD7-45E1-85EC-02F2F772B8C0}" type="parTrans" cxnId="{8851D8DA-DB8A-4A21-B38E-05353BB5DF94}">
      <dgm:prSet/>
      <dgm:spPr/>
      <dgm:t>
        <a:bodyPr/>
        <a:lstStyle/>
        <a:p>
          <a:endParaRPr lang="en-US"/>
        </a:p>
      </dgm:t>
    </dgm:pt>
    <dgm:pt modelId="{FAF8CE19-3343-4FE9-BFDF-52E9C17F1C03}" type="sibTrans" cxnId="{8851D8DA-DB8A-4A21-B38E-05353BB5DF94}">
      <dgm:prSet/>
      <dgm:spPr/>
      <dgm:t>
        <a:bodyPr/>
        <a:lstStyle/>
        <a:p>
          <a:endParaRPr lang="en-US"/>
        </a:p>
      </dgm:t>
    </dgm:pt>
    <dgm:pt modelId="{A4E8ADA3-2345-49FA-8502-629EDDD94652}">
      <dgm:prSet phldrT="[Text]"/>
      <dgm:spPr/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F0FC5B0A-2FE6-47F7-B8BC-299370D84396}" type="parTrans" cxnId="{59F46452-1EAD-4A54-8A0A-31F25D17507F}">
      <dgm:prSet/>
      <dgm:spPr/>
      <dgm:t>
        <a:bodyPr/>
        <a:lstStyle/>
        <a:p>
          <a:endParaRPr lang="en-US"/>
        </a:p>
      </dgm:t>
    </dgm:pt>
    <dgm:pt modelId="{312A2B16-B293-46C2-B549-71ADE494E5D2}" type="sibTrans" cxnId="{59F46452-1EAD-4A54-8A0A-31F25D17507F}">
      <dgm:prSet/>
      <dgm:spPr/>
      <dgm:t>
        <a:bodyPr/>
        <a:lstStyle/>
        <a:p>
          <a:endParaRPr lang="en-US"/>
        </a:p>
      </dgm:t>
    </dgm:pt>
    <dgm:pt modelId="{7E716F25-CB96-4DBE-ADDC-94E480358511}">
      <dgm:prSet phldrT="[Text]"/>
      <dgm:spPr/>
      <dgm:t>
        <a:bodyPr/>
        <a:lstStyle/>
        <a:p>
          <a:r>
            <a:rPr lang="en-US" dirty="0" smtClean="0"/>
            <a:t>Parse the received XML file.</a:t>
          </a:r>
          <a:endParaRPr lang="en-US" dirty="0"/>
        </a:p>
      </dgm:t>
    </dgm:pt>
    <dgm:pt modelId="{2168BE9C-E89C-4C8A-8CEE-B797934434FD}" type="parTrans" cxnId="{DDC0F77A-8251-40C8-8DC2-A8C293D8549D}">
      <dgm:prSet/>
      <dgm:spPr/>
      <dgm:t>
        <a:bodyPr/>
        <a:lstStyle/>
        <a:p>
          <a:endParaRPr lang="en-US"/>
        </a:p>
      </dgm:t>
    </dgm:pt>
    <dgm:pt modelId="{9E11C53C-D9A1-41CC-8124-8343B12F38ED}" type="sibTrans" cxnId="{DDC0F77A-8251-40C8-8DC2-A8C293D8549D}">
      <dgm:prSet/>
      <dgm:spPr/>
      <dgm:t>
        <a:bodyPr/>
        <a:lstStyle/>
        <a:p>
          <a:endParaRPr lang="en-US"/>
        </a:p>
      </dgm:t>
    </dgm:pt>
    <dgm:pt modelId="{374470E1-3C33-4CE5-94B6-7138E95CA5BE}" type="pres">
      <dgm:prSet presAssocID="{EB3937B9-2169-49B9-87D2-FA2FE5F6E0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E76CCD-7F38-48B9-9D13-DFAD5A2B1F5A}" type="pres">
      <dgm:prSet presAssocID="{4057A35E-FDD2-4E62-802C-FEE7A7220941}" presName="composite" presStyleCnt="0"/>
      <dgm:spPr/>
    </dgm:pt>
    <dgm:pt modelId="{4C2A438A-9989-406B-9D16-F93F06DD338D}" type="pres">
      <dgm:prSet presAssocID="{4057A35E-FDD2-4E62-802C-FEE7A722094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C5E65-74A8-4150-AAE0-56E37FE745A8}" type="pres">
      <dgm:prSet presAssocID="{4057A35E-FDD2-4E62-802C-FEE7A722094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F65A12-6A73-4F68-8408-51C38D121289}" type="pres">
      <dgm:prSet presAssocID="{BF4085CF-A3AB-4C45-8942-292418D3483B}" presName="sp" presStyleCnt="0"/>
      <dgm:spPr/>
    </dgm:pt>
    <dgm:pt modelId="{1C95FB6C-A471-41B8-9520-AB14EBA1A393}" type="pres">
      <dgm:prSet presAssocID="{5A1A46A4-5F32-483E-938B-27F36CD52816}" presName="composite" presStyleCnt="0"/>
      <dgm:spPr/>
    </dgm:pt>
    <dgm:pt modelId="{F21CCD31-0661-4FB7-A1EE-843266D3C82B}" type="pres">
      <dgm:prSet presAssocID="{5A1A46A4-5F32-483E-938B-27F36CD5281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E9DD9-1522-4D26-8A04-2A0EEDB9BBB6}" type="pres">
      <dgm:prSet presAssocID="{5A1A46A4-5F32-483E-938B-27F36CD5281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2C82A-AE41-45B3-A78B-E94CDB288EFF}" type="pres">
      <dgm:prSet presAssocID="{99E0F848-EF2E-4966-83E1-9E829B2DD0F4}" presName="sp" presStyleCnt="0"/>
      <dgm:spPr/>
    </dgm:pt>
    <dgm:pt modelId="{93BDB036-331B-4F12-89BF-D264EC76D74A}" type="pres">
      <dgm:prSet presAssocID="{A4E8ADA3-2345-49FA-8502-629EDDD94652}" presName="composite" presStyleCnt="0"/>
      <dgm:spPr/>
    </dgm:pt>
    <dgm:pt modelId="{430AE0F8-FC38-445A-A037-9438B5DF9EC2}" type="pres">
      <dgm:prSet presAssocID="{A4E8ADA3-2345-49FA-8502-629EDDD9465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5C715-56ED-422B-9C65-41A8D4E22197}" type="pres">
      <dgm:prSet presAssocID="{A4E8ADA3-2345-49FA-8502-629EDDD9465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51D8DA-DB8A-4A21-B38E-05353BB5DF94}" srcId="{5A1A46A4-5F32-483E-938B-27F36CD52816}" destId="{345166E8-A460-48E0-9B9A-B76ACC1CE9E7}" srcOrd="0" destOrd="0" parTransId="{82109383-DFD7-45E1-85EC-02F2F772B8C0}" sibTransId="{FAF8CE19-3343-4FE9-BFDF-52E9C17F1C03}"/>
    <dgm:cxn modelId="{B6B4151C-AAA9-4452-96C3-836E19CE8AD5}" type="presOf" srcId="{6545B61F-5FEA-4476-A25F-0CC052E956CD}" destId="{9E3C5E65-74A8-4150-AAE0-56E37FE745A8}" srcOrd="0" destOrd="0" presId="urn:microsoft.com/office/officeart/2005/8/layout/chevron2"/>
    <dgm:cxn modelId="{DDC0F77A-8251-40C8-8DC2-A8C293D8549D}" srcId="{A4E8ADA3-2345-49FA-8502-629EDDD94652}" destId="{7E716F25-CB96-4DBE-ADDC-94E480358511}" srcOrd="0" destOrd="0" parTransId="{2168BE9C-E89C-4C8A-8CEE-B797934434FD}" sibTransId="{9E11C53C-D9A1-41CC-8124-8343B12F38ED}"/>
    <dgm:cxn modelId="{A862910F-F556-4306-8523-CA37A35F51E2}" srcId="{EB3937B9-2169-49B9-87D2-FA2FE5F6E003}" destId="{4057A35E-FDD2-4E62-802C-FEE7A7220941}" srcOrd="0" destOrd="0" parTransId="{69D5BF56-B117-48F0-B8AD-C703A2ED32F1}" sibTransId="{BF4085CF-A3AB-4C45-8942-292418D3483B}"/>
    <dgm:cxn modelId="{C94429D6-AB9E-412D-84E5-B6D65EE96DBC}" type="presOf" srcId="{7E716F25-CB96-4DBE-ADDC-94E480358511}" destId="{FA45C715-56ED-422B-9C65-41A8D4E22197}" srcOrd="0" destOrd="0" presId="urn:microsoft.com/office/officeart/2005/8/layout/chevron2"/>
    <dgm:cxn modelId="{BA78E65B-02DA-45BD-81C8-9AEA20AC3A4E}" srcId="{4057A35E-FDD2-4E62-802C-FEE7A7220941}" destId="{6545B61F-5FEA-4476-A25F-0CC052E956CD}" srcOrd="0" destOrd="0" parTransId="{01486F0F-72F1-487E-9FAF-903188AE7C5B}" sibTransId="{F5B186D2-5A2C-4469-8D5F-574BC9821581}"/>
    <dgm:cxn modelId="{3CBDE1C6-E964-4BFE-88A3-C19644CE02DE}" type="presOf" srcId="{A4E8ADA3-2345-49FA-8502-629EDDD94652}" destId="{430AE0F8-FC38-445A-A037-9438B5DF9EC2}" srcOrd="0" destOrd="0" presId="urn:microsoft.com/office/officeart/2005/8/layout/chevron2"/>
    <dgm:cxn modelId="{341D4D75-49EF-4145-A111-CA4B51E2127E}" type="presOf" srcId="{345166E8-A460-48E0-9B9A-B76ACC1CE9E7}" destId="{B97E9DD9-1522-4D26-8A04-2A0EEDB9BBB6}" srcOrd="0" destOrd="0" presId="urn:microsoft.com/office/officeart/2005/8/layout/chevron2"/>
    <dgm:cxn modelId="{1BC37AF5-1779-4E20-884B-DC61295F76CD}" srcId="{EB3937B9-2169-49B9-87D2-FA2FE5F6E003}" destId="{5A1A46A4-5F32-483E-938B-27F36CD52816}" srcOrd="1" destOrd="0" parTransId="{026AE2E7-D6D1-4719-8675-1FFEDC09ACCF}" sibTransId="{99E0F848-EF2E-4966-83E1-9E829B2DD0F4}"/>
    <dgm:cxn modelId="{59F46452-1EAD-4A54-8A0A-31F25D17507F}" srcId="{EB3937B9-2169-49B9-87D2-FA2FE5F6E003}" destId="{A4E8ADA3-2345-49FA-8502-629EDDD94652}" srcOrd="2" destOrd="0" parTransId="{F0FC5B0A-2FE6-47F7-B8BC-299370D84396}" sibTransId="{312A2B16-B293-46C2-B549-71ADE494E5D2}"/>
    <dgm:cxn modelId="{978D34C1-76AC-4E74-93E0-9AC3D447482E}" type="presOf" srcId="{4057A35E-FDD2-4E62-802C-FEE7A7220941}" destId="{4C2A438A-9989-406B-9D16-F93F06DD338D}" srcOrd="0" destOrd="0" presId="urn:microsoft.com/office/officeart/2005/8/layout/chevron2"/>
    <dgm:cxn modelId="{776EE06B-7E20-4A78-BFD9-FDC5CA46F1EA}" type="presOf" srcId="{5A1A46A4-5F32-483E-938B-27F36CD52816}" destId="{F21CCD31-0661-4FB7-A1EE-843266D3C82B}" srcOrd="0" destOrd="0" presId="urn:microsoft.com/office/officeart/2005/8/layout/chevron2"/>
    <dgm:cxn modelId="{F146F160-F5C1-4864-B454-D39622484E71}" type="presOf" srcId="{EB3937B9-2169-49B9-87D2-FA2FE5F6E003}" destId="{374470E1-3C33-4CE5-94B6-7138E95CA5BE}" srcOrd="0" destOrd="0" presId="urn:microsoft.com/office/officeart/2005/8/layout/chevron2"/>
    <dgm:cxn modelId="{CEE8C998-4403-4027-BA69-E11F7B4DFF16}" type="presParOf" srcId="{374470E1-3C33-4CE5-94B6-7138E95CA5BE}" destId="{18E76CCD-7F38-48B9-9D13-DFAD5A2B1F5A}" srcOrd="0" destOrd="0" presId="urn:microsoft.com/office/officeart/2005/8/layout/chevron2"/>
    <dgm:cxn modelId="{4A6767B1-C043-474E-B6E5-FF559E52C7DA}" type="presParOf" srcId="{18E76CCD-7F38-48B9-9D13-DFAD5A2B1F5A}" destId="{4C2A438A-9989-406B-9D16-F93F06DD338D}" srcOrd="0" destOrd="0" presId="urn:microsoft.com/office/officeart/2005/8/layout/chevron2"/>
    <dgm:cxn modelId="{FEFA2989-5488-400E-95D4-7920935FEE24}" type="presParOf" srcId="{18E76CCD-7F38-48B9-9D13-DFAD5A2B1F5A}" destId="{9E3C5E65-74A8-4150-AAE0-56E37FE745A8}" srcOrd="1" destOrd="0" presId="urn:microsoft.com/office/officeart/2005/8/layout/chevron2"/>
    <dgm:cxn modelId="{BBBFA9C0-0C18-4BE0-8858-3D4DB86F0255}" type="presParOf" srcId="{374470E1-3C33-4CE5-94B6-7138E95CA5BE}" destId="{85F65A12-6A73-4F68-8408-51C38D121289}" srcOrd="1" destOrd="0" presId="urn:microsoft.com/office/officeart/2005/8/layout/chevron2"/>
    <dgm:cxn modelId="{E43C6842-26C6-479A-A494-63F7845A43FA}" type="presParOf" srcId="{374470E1-3C33-4CE5-94B6-7138E95CA5BE}" destId="{1C95FB6C-A471-41B8-9520-AB14EBA1A393}" srcOrd="2" destOrd="0" presId="urn:microsoft.com/office/officeart/2005/8/layout/chevron2"/>
    <dgm:cxn modelId="{6B73684C-6842-4EC1-9827-26178988ACE8}" type="presParOf" srcId="{1C95FB6C-A471-41B8-9520-AB14EBA1A393}" destId="{F21CCD31-0661-4FB7-A1EE-843266D3C82B}" srcOrd="0" destOrd="0" presId="urn:microsoft.com/office/officeart/2005/8/layout/chevron2"/>
    <dgm:cxn modelId="{C7588FF5-11F1-4090-8AEC-695A4A8A9D57}" type="presParOf" srcId="{1C95FB6C-A471-41B8-9520-AB14EBA1A393}" destId="{B97E9DD9-1522-4D26-8A04-2A0EEDB9BBB6}" srcOrd="1" destOrd="0" presId="urn:microsoft.com/office/officeart/2005/8/layout/chevron2"/>
    <dgm:cxn modelId="{DD9A6DDA-F168-450F-8632-F21F74CE305D}" type="presParOf" srcId="{374470E1-3C33-4CE5-94B6-7138E95CA5BE}" destId="{8052C82A-AE41-45B3-A78B-E94CDB288EFF}" srcOrd="3" destOrd="0" presId="urn:microsoft.com/office/officeart/2005/8/layout/chevron2"/>
    <dgm:cxn modelId="{059FA18F-F8D9-41D8-9312-BE80375E1CE7}" type="presParOf" srcId="{374470E1-3C33-4CE5-94B6-7138E95CA5BE}" destId="{93BDB036-331B-4F12-89BF-D264EC76D74A}" srcOrd="4" destOrd="0" presId="urn:microsoft.com/office/officeart/2005/8/layout/chevron2"/>
    <dgm:cxn modelId="{2FE84F20-5016-4F08-AD3E-DCD5EFEA8B91}" type="presParOf" srcId="{93BDB036-331B-4F12-89BF-D264EC76D74A}" destId="{430AE0F8-FC38-445A-A037-9438B5DF9EC2}" srcOrd="0" destOrd="0" presId="urn:microsoft.com/office/officeart/2005/8/layout/chevron2"/>
    <dgm:cxn modelId="{CADA101B-AEFB-41C0-A9E5-F16696C598ED}" type="presParOf" srcId="{93BDB036-331B-4F12-89BF-D264EC76D74A}" destId="{FA45C715-56ED-422B-9C65-41A8D4E2219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2A438A-9989-406B-9D16-F93F06DD338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 1</a:t>
          </a:r>
          <a:endParaRPr lang="en-US" sz="2500" kern="1200" dirty="0"/>
        </a:p>
      </dsp:txBody>
      <dsp:txXfrm rot="5400000">
        <a:off x="-245635" y="246082"/>
        <a:ext cx="1637567" cy="1146297"/>
      </dsp:txXfrm>
    </dsp:sp>
    <dsp:sp modelId="{9E3C5E65-74A8-4150-AAE0-56E37FE745A8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Prepare the REST URL ($</a:t>
          </a:r>
          <a:r>
            <a:rPr lang="en-US" sz="2600" kern="1200" dirty="0" err="1" smtClean="0"/>
            <a:t>url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 rot="5400000">
        <a:off x="4155739" y="-3008994"/>
        <a:ext cx="1064418" cy="7083302"/>
      </dsp:txXfrm>
    </dsp:sp>
    <dsp:sp modelId="{F21CCD31-0661-4FB7-A1EE-843266D3C82B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 2</a:t>
          </a:r>
          <a:endParaRPr lang="en-US" sz="2500" kern="1200" dirty="0"/>
        </a:p>
      </dsp:txBody>
      <dsp:txXfrm rot="5400000">
        <a:off x="-245635" y="1689832"/>
        <a:ext cx="1637567" cy="1146297"/>
      </dsp:txXfrm>
    </dsp:sp>
    <dsp:sp modelId="{B97E9DD9-1522-4D26-8A04-2A0EEDB9BBB6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Get the prepared URL using </a:t>
          </a:r>
          <a:r>
            <a:rPr lang="en-US" sz="2600" kern="1200" dirty="0" err="1" smtClean="0"/>
            <a:t>simplexml_loadfile</a:t>
          </a:r>
          <a:r>
            <a:rPr lang="en-US" sz="2600" kern="1200" dirty="0" smtClean="0"/>
            <a:t>($</a:t>
          </a:r>
          <a:r>
            <a:rPr lang="en-US" sz="2600" kern="1200" dirty="0" err="1" smtClean="0"/>
            <a:t>url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 rot="5400000">
        <a:off x="4155739" y="-1565244"/>
        <a:ext cx="1064418" cy="7083302"/>
      </dsp:txXfrm>
    </dsp:sp>
    <dsp:sp modelId="{430AE0F8-FC38-445A-A037-9438B5DF9EC2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 3</a:t>
          </a:r>
          <a:endParaRPr lang="en-US" sz="2500" kern="1200" dirty="0"/>
        </a:p>
      </dsp:txBody>
      <dsp:txXfrm rot="5400000">
        <a:off x="-245635" y="3133582"/>
        <a:ext cx="1637567" cy="1146297"/>
      </dsp:txXfrm>
    </dsp:sp>
    <dsp:sp modelId="{FA45C715-56ED-422B-9C65-41A8D4E22197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Parse the received XML file.</a:t>
          </a:r>
          <a:endParaRPr lang="en-US" sz="2600" kern="1200" dirty="0"/>
        </a:p>
      </dsp:txBody>
      <dsp:txXfrm rot="5400000">
        <a:off x="4155739" y="-121494"/>
        <a:ext cx="1064418" cy="708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s.audioscrobbler.com/2.0/?method=artist.search&amp;artist=cher&amp;api_key=0c8f8e8a38124a50dbd243b3873cb4fa" TargetMode="External"/><Relationship Id="rId2" Type="http://schemas.openxmlformats.org/officeDocument/2006/relationships/hyperlink" Target="http://www.last.fm/api/show?service=27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workworld.com/news/2006/121806-web-20-apis.html" TargetMode="External"/><Relationship Id="rId2" Type="http://schemas.openxmlformats.org/officeDocument/2006/relationships/hyperlink" Target="http://www.programmableweb.com/apis/directo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unlightlabs.com/blog/2010/national-data-catalog-api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chblume.com/apis/rhyme?format=xml&amp;word=test" TargetMode="External"/><Relationship Id="rId2" Type="http://schemas.openxmlformats.org/officeDocument/2006/relationships/hyperlink" Target="http://www.programmableweb.com/apis/director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yahoo.com/search/boss/" TargetMode="External"/><Relationship Id="rId2" Type="http://schemas.openxmlformats.org/officeDocument/2006/relationships/hyperlink" Target="http://developer.yahoo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pps.yahoo.com/wsregapp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yahoo.com/search/boss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oss.yahooapis.com/ysearch/web/v1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us.lrd.yahoo.com/_ylc=X3oDMTJvc3Nk/SIG=10u3e8260/**http:/www.soccernet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apis/chart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dioscrobbler.net/" TargetMode="External"/><Relationship Id="rId2" Type="http://schemas.openxmlformats.org/officeDocument/2006/relationships/hyperlink" Target="http://www.last.f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st.fm/ap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Server-Side Application and Data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Documentation:</a:t>
            </a:r>
          </a:p>
          <a:p>
            <a:pPr lvl="1"/>
            <a:r>
              <a:rPr lang="en-US" dirty="0" smtClean="0">
                <a:hlinkClick r:id="rId2"/>
              </a:rPr>
              <a:t>http://www.last.fm/api/show?service=272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Artist search test URL: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http://ws.audioscrobbler.com/2.0/?method=artist.search&amp;artist=cher&amp;api_key=0c8f8e8a38124a50dbd243b3873cb4fa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Note: requires a key</a:t>
            </a:r>
          </a:p>
          <a:p>
            <a:r>
              <a:rPr lang="en-US" dirty="0" smtClean="0"/>
              <a:t>Returns an XML file</a:t>
            </a:r>
          </a:p>
          <a:p>
            <a:pPr lvl="1"/>
            <a:r>
              <a:rPr lang="en-US" dirty="0" smtClean="0"/>
              <a:t>List of Artists and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Artist Search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Sample Test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14400"/>
            <a:ext cx="1199879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http://ws.audioscrobbler.com/2.0/?method=artist.search&amp;artist=cher&amp;api_key=0c8f8e8a38124a50dbd243b3873cb4fa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$endpoint = "http://ws.audioscrobbler.com/2.0/";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$method = "method=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artist.search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$artist = 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cher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artist_request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"artist=".$artist;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$key = "0c8f8e8a38124a50dbd243b3873cb4fa";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$query = "?" . $method . "&amp;" . 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artist_request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. "&amp;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api_key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=" . $key;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$endpoint . $query;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echo 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. "&lt;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$xml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simplexml_load_file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echo "got load&lt;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($xml-&gt;results as $result)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echo "got results&lt;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($result-&gt;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artistmatches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as 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amatch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echo "got match&lt;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amatch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-&gt;artist as $artist)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$name = $artist-&gt;name;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$artist-&gt;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echo "$name is at 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?&gt;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5600" y="6488668"/>
            <a:ext cx="2818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fmArtistSearchTest.php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50690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&lt;head&gt;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&lt;title&gt;Artist Search&lt;/title&gt;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&lt;/head&gt;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&lt;h1&gt;Artist Search&lt;/h1&gt;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&lt;form name="AS" action="fmArtistSearch.php" id="AS" method="post"&gt;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Artist's Name: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&lt;input type="text" name="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aname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 id="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aname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&lt;input type="submit" value="Look up artist"&gt;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&lt;/form&gt;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3858" y="2333685"/>
            <a:ext cx="567014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$endpoint = "http://ws.audioscrobbler.com/2.0/";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$method = "method=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artist.search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$artist = $_POST["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aname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"];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artist_request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"artist=" . $artist;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$key = "0c8f8e8a38124a50dbd243b3873cb4fa";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$query = "?”.$method."&amp;”.$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artist_request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."&amp;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api_key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=“.$key;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$endpoint . $query;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echo "Search URL:" .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. "&lt;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$xml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simplexml_load_file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echo "&lt;table border=1&gt;\n";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($xml-&gt;results as $result)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($result-&gt;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artistmatches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as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amatch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amatch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-&gt;artist as $artist)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echo "&lt;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$name = $artist-&gt;name;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$artist-&gt;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echo "&lt;td&gt;$name&lt;/td&gt;&lt;td&gt;$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&lt;/td&gt;\n";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echo "&lt;/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echo "&lt;/table&gt;";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?&gt;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0"/>
            <a:ext cx="2924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fmArtistSearchForm.htm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200" y="6488668"/>
            <a:ext cx="234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fmArtistSearch.php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Catalog of Web APIs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programmableweb</a:t>
            </a:r>
            <a:r>
              <a:rPr lang="en-US" dirty="0" smtClean="0"/>
              <a:t> API Catalog</a:t>
            </a:r>
          </a:p>
          <a:p>
            <a:pPr lvl="1"/>
            <a:r>
              <a:rPr lang="en-US" dirty="0" smtClean="0">
                <a:hlinkClick r:id="rId2"/>
              </a:rPr>
              <a:t>http://www.programmableweb.com/apis/directory</a:t>
            </a:r>
            <a:r>
              <a:rPr lang="en-US" dirty="0" smtClean="0"/>
              <a:t> </a:t>
            </a:r>
          </a:p>
          <a:p>
            <a:r>
              <a:rPr lang="en-US" dirty="0" smtClean="0"/>
              <a:t>Network World’s list of top 10 (2006)</a:t>
            </a:r>
          </a:p>
          <a:p>
            <a:pPr lvl="1"/>
            <a:r>
              <a:rPr lang="en-US" dirty="0" smtClean="0">
                <a:hlinkClick r:id="rId3"/>
              </a:rPr>
              <a:t>http://www.networkworld.com/news/2006/121806-web-20-apis.html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National Data Catalog API (quality unknown)</a:t>
            </a:r>
          </a:p>
          <a:p>
            <a:pPr lvl="1"/>
            <a:r>
              <a:rPr lang="en-US" dirty="0" smtClean="0">
                <a:hlinkClick r:id="rId4"/>
              </a:rPr>
              <a:t>http://sunlightlabs.com/blog/2010/national-data-catalog-api/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Catalogs and Resources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API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programmableweb</a:t>
            </a:r>
            <a:r>
              <a:rPr lang="en-US" dirty="0" smtClean="0"/>
              <a:t> API Catalog</a:t>
            </a:r>
          </a:p>
          <a:p>
            <a:pPr lvl="1"/>
            <a:r>
              <a:rPr lang="en-US" dirty="0" smtClean="0">
                <a:hlinkClick r:id="rId2"/>
              </a:rPr>
              <a:t>http://www.programmableweb.com/apis/directory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Search for rhyming</a:t>
            </a:r>
          </a:p>
          <a:p>
            <a:pPr lvl="1"/>
            <a:r>
              <a:rPr lang="en-US" dirty="0" smtClean="0"/>
              <a:t>Rhyming Dictionary</a:t>
            </a:r>
          </a:p>
          <a:p>
            <a:pPr lvl="1"/>
            <a:r>
              <a:rPr lang="en-US" dirty="0" smtClean="0"/>
              <a:t>No authentication!</a:t>
            </a:r>
          </a:p>
          <a:p>
            <a:pPr lvl="1"/>
            <a:r>
              <a:rPr lang="en-US" dirty="0" smtClean="0"/>
              <a:t>Service endpoint</a:t>
            </a:r>
          </a:p>
          <a:p>
            <a:pPr lvl="2"/>
            <a:r>
              <a:rPr lang="en-US" dirty="0" smtClean="0"/>
              <a:t>http://www.zachblume.com/apis/rhyme</a:t>
            </a:r>
          </a:p>
          <a:p>
            <a:pPr lvl="1"/>
            <a:r>
              <a:rPr lang="en-US" dirty="0" smtClean="0"/>
              <a:t>Method</a:t>
            </a:r>
          </a:p>
          <a:p>
            <a:pPr lvl="2"/>
            <a:r>
              <a:rPr lang="en-US" dirty="0" smtClean="0"/>
              <a:t>?format=</a:t>
            </a:r>
            <a:r>
              <a:rPr lang="en-US" dirty="0" err="1" smtClean="0"/>
              <a:t>xml&amp;word</a:t>
            </a:r>
            <a:r>
              <a:rPr lang="en-US" dirty="0" smtClean="0"/>
              <a:t>=&lt;INSERT WORD HERE&gt;</a:t>
            </a:r>
          </a:p>
          <a:p>
            <a:pPr lvl="1"/>
            <a:r>
              <a:rPr lang="en-US" dirty="0" smtClean="0"/>
              <a:t>Complete URL example</a:t>
            </a:r>
          </a:p>
          <a:p>
            <a:pPr lvl="2"/>
            <a:r>
              <a:rPr lang="en-US" sz="1800" dirty="0" smtClean="0">
                <a:hlinkClick r:id="rId3"/>
              </a:rPr>
              <a:t>http://www.zachblume.com/apis/rhyme?format=xml&amp;word=test</a:t>
            </a:r>
            <a:r>
              <a:rPr lang="en-US" sz="1800" dirty="0" smtClean="0"/>
              <a:t> </a:t>
            </a:r>
          </a:p>
          <a:p>
            <a:pPr lvl="1"/>
            <a:r>
              <a:rPr lang="en-US" dirty="0" smtClean="0"/>
              <a:t>Results NOT a valid XML document</a:t>
            </a:r>
          </a:p>
          <a:p>
            <a:pPr lvl="2"/>
            <a:r>
              <a:rPr lang="en-US" dirty="0" smtClean="0"/>
              <a:t>What is it’s problem?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Rhyming API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Yahoo API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Yahoo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to find information about the Yahoo API’s?</a:t>
            </a:r>
          </a:p>
          <a:p>
            <a:pPr lvl="1"/>
            <a:r>
              <a:rPr lang="en-US" dirty="0" smtClean="0">
                <a:hlinkClick r:id="rId2"/>
              </a:rPr>
              <a:t>http://developer.yahoo.com/</a:t>
            </a:r>
            <a:endParaRPr lang="en-US" dirty="0" smtClean="0"/>
          </a:p>
          <a:p>
            <a:r>
              <a:rPr lang="en-US" dirty="0" smtClean="0"/>
              <a:t>We would like to design an application that uses the Yahoo Search API.  </a:t>
            </a:r>
          </a:p>
          <a:p>
            <a:pPr lvl="1"/>
            <a:r>
              <a:rPr lang="en-US" dirty="0" smtClean="0"/>
              <a:t>Documentation is available at:</a:t>
            </a:r>
          </a:p>
          <a:p>
            <a:pPr lvl="2"/>
            <a:r>
              <a:rPr lang="en-US" dirty="0" smtClean="0">
                <a:hlinkClick r:id="rId3"/>
              </a:rPr>
              <a:t>http://developer.yahoo.com/search/boss/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Yahoo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should use Yahoo search to query for a specific keyword and use XML/REST to interact with Yahoo.</a:t>
            </a:r>
          </a:p>
          <a:p>
            <a:r>
              <a:rPr lang="en-US" dirty="0" smtClean="0"/>
              <a:t>Step 1: </a:t>
            </a:r>
          </a:p>
          <a:p>
            <a:pPr lvl="1"/>
            <a:r>
              <a:rPr lang="en-US" dirty="0" smtClean="0"/>
              <a:t>Apply for an application key:</a:t>
            </a:r>
          </a:p>
          <a:p>
            <a:pPr lvl="1"/>
            <a:r>
              <a:rPr lang="en-US" dirty="0" smtClean="0">
                <a:hlinkClick r:id="rId2"/>
              </a:rPr>
              <a:t>https://developer.apps.yahoo.com/wsregapp/</a:t>
            </a:r>
            <a:endParaRPr lang="en-US" dirty="0" smtClean="0"/>
          </a:p>
          <a:p>
            <a:r>
              <a:rPr lang="en-US" dirty="0" smtClean="0"/>
              <a:t>Step 2: </a:t>
            </a:r>
          </a:p>
          <a:p>
            <a:pPr lvl="1"/>
            <a:r>
              <a:rPr lang="en-US" dirty="0" smtClean="0"/>
              <a:t>Find what are the details of the end point, action and parameters required to search Yahoo.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Yahoo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Located information: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http://boss.yahooapis.com/ysearch/web/v1/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{query}?appid={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yourBOSSappid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[&amp;param1=val1&amp;param2=val2&amp;etc]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http://boss.yahooapis.com/ysearch/web/v1/animals?appid=12345&amp;format=xml&amp;start=1&amp;count=3</a:t>
            </a:r>
            <a:endParaRPr lang="en-US" b="1" dirty="0" smtClean="0"/>
          </a:p>
          <a:p>
            <a:r>
              <a:rPr lang="en-US" dirty="0" smtClean="0"/>
              <a:t>More details are available at:</a:t>
            </a:r>
          </a:p>
          <a:p>
            <a:pPr lvl="1"/>
            <a:r>
              <a:rPr lang="en-US" dirty="0" smtClean="0">
                <a:hlinkClick r:id="rId2"/>
              </a:rPr>
              <a:t>http://developer.yahoo.com/search/boss/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Our first Yahoo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Endpoint for web search:</a:t>
            </a:r>
          </a:p>
          <a:p>
            <a:pPr lvl="1"/>
            <a:r>
              <a:rPr lang="en-US" dirty="0" smtClean="0">
                <a:hlinkClick r:id="rId2"/>
              </a:rPr>
              <a:t>http://boss.yahooapis.com/ysearch/web/v1/</a:t>
            </a:r>
            <a:endParaRPr lang="en-US" dirty="0" smtClean="0"/>
          </a:p>
          <a:p>
            <a:r>
              <a:rPr lang="en-US" dirty="0" smtClean="0"/>
              <a:t>Important parameters:</a:t>
            </a:r>
          </a:p>
          <a:p>
            <a:pPr lvl="1"/>
            <a:r>
              <a:rPr lang="en-US" dirty="0" smtClean="0"/>
              <a:t>query: describes the search query term.</a:t>
            </a:r>
          </a:p>
          <a:p>
            <a:pPr lvl="1"/>
            <a:r>
              <a:rPr lang="en-US" dirty="0" err="1" smtClean="0"/>
              <a:t>appid</a:t>
            </a:r>
            <a:r>
              <a:rPr lang="en-US" dirty="0" smtClean="0"/>
              <a:t>:  is the application id.</a:t>
            </a:r>
          </a:p>
          <a:p>
            <a:pPr lvl="1"/>
            <a:r>
              <a:rPr lang="en-US" dirty="0" smtClean="0"/>
              <a:t>format:  data format of the response.</a:t>
            </a:r>
          </a:p>
          <a:p>
            <a:pPr lvl="1"/>
            <a:r>
              <a:rPr lang="en-US" dirty="0" smtClean="0"/>
              <a:t>count: total number of results to return.</a:t>
            </a:r>
          </a:p>
          <a:p>
            <a:pPr lvl="1"/>
            <a:r>
              <a:rPr lang="en-US" dirty="0" smtClean="0"/>
              <a:t>start: ordinal position of first result where first position is 0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http://boss.yahooapis.com/ysearch/web/v1/animals?appid=12345&amp;format=xml&amp;start=1&amp;count=3</a:t>
            </a:r>
            <a:endParaRPr lang="en-US" b="1" dirty="0" smtClean="0"/>
          </a:p>
          <a:p>
            <a:pPr lvl="1"/>
            <a:r>
              <a:rPr lang="en-US" b="1" dirty="0" smtClean="0"/>
              <a:t>Searches for “animals”</a:t>
            </a:r>
          </a:p>
          <a:p>
            <a:pPr lvl="2"/>
            <a:r>
              <a:rPr lang="en-US" b="1" dirty="0" smtClean="0"/>
              <a:t>starting from result 1</a:t>
            </a:r>
          </a:p>
          <a:p>
            <a:pPr lvl="2"/>
            <a:r>
              <a:rPr lang="en-US" b="1" dirty="0" smtClean="0"/>
              <a:t>number of results 3</a:t>
            </a:r>
          </a:p>
          <a:p>
            <a:pPr lvl="2"/>
            <a:r>
              <a:rPr lang="en-US" b="1" dirty="0" smtClean="0"/>
              <a:t>format of the response is 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Yahoo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using PHP to communicate with XML REST services: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urlencode</a:t>
            </a:r>
            <a:r>
              <a:rPr lang="en-US" dirty="0" smtClean="0"/>
              <a:t>() function to correctly encode the parameters as part of the URL.  </a:t>
            </a:r>
          </a:p>
          <a:p>
            <a:pPr lvl="2"/>
            <a:r>
              <a:rPr lang="en-US" dirty="0" err="1" smtClean="0"/>
              <a:t>R</a:t>
            </a:r>
            <a:r>
              <a:rPr lang="en-US" smtClean="0"/>
              <a:t>eplaces </a:t>
            </a:r>
            <a:r>
              <a:rPr lang="en-US" dirty="0" smtClean="0"/>
              <a:t>spaces and other special characters with their correct URL encodings</a:t>
            </a:r>
          </a:p>
          <a:p>
            <a:r>
              <a:rPr lang="en-US" dirty="0" smtClean="0"/>
              <a:t>Find out what is the xml tags of the response?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Response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ysearchresponse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responsecode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="200"&gt;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resultset_web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count="10" start="0"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totalhits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="29440998“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deephits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="881000000"&gt;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&lt;result&gt;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&lt;abstract&gt;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&lt;![CDATA[World &lt;b&gt;soccer&lt;/b&gt; coverage from ESPN, including Premiership,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Serie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A, La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Liga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and Major League &lt;b&gt;Soccer&lt;/b&gt;. Get news headlines, live scores, stats, and tournament information.]]&gt;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&lt;/abstract&gt;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&lt;date&gt;2008/06/08&lt;/date&gt;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dispurl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&lt;![CDATA[www.&lt;b&gt;soccernet.com&lt;/b&gt;]]&gt;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dispurl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clickurl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2"/>
              </a:rPr>
              <a:t>http://us.lrd.yahoo.com/_ylc=X3oDMTJvc3Nk/SIG=10u3e8260/**http%3A//www.soccernet.com/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clickurl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&lt;size&gt;94650&lt;/size&gt;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&lt;title&gt;ESPN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Soccernet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&lt;/title&gt;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&gt;http://www.soccernet.com/&lt;/url&gt;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&lt;/result&gt;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resultset_web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ysearchresponse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Yahoo Application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90600"/>
          </a:xfrm>
        </p:spPr>
        <p:txBody>
          <a:bodyPr/>
          <a:lstStyle/>
          <a:p>
            <a:r>
              <a:rPr lang="en-US" dirty="0" smtClean="0"/>
              <a:t>Our first Yahoo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appid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“Insert here you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appid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$endpoint = “http://boss.yahooapis.com/ysearch/web/v1/”;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$query = “UNC Charlotte”;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$format = “xml”;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$count = “10”;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$endpoint 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urlencode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($query).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”?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appid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=“.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urlencode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appid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“&amp;format=“.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urlencode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($format).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”&amp;count=“.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urlencode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($count);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$xml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simplexml_load_file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resultweb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$xml-&gt;{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resultset_web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echo “Total number of hits = “ . 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resultweb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[‘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totalhits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’]. “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&gt;“;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resultweb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-&gt;result as $result)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echo $result-&gt;title . “($result-&gt;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echo “$result-&gt;date &lt;a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=‘$result-&gt;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clickurl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’&gt; $result-&gt;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dispurl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&lt;/a&gt;&lt;BR&gt;”;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?&gt;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Charts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Dynamically generate charts</a:t>
            </a:r>
          </a:p>
          <a:p>
            <a:r>
              <a:rPr lang="en-US" dirty="0" smtClean="0"/>
              <a:t>It is a REST API that you send the data</a:t>
            </a:r>
          </a:p>
          <a:p>
            <a:pPr lvl="1"/>
            <a:r>
              <a:rPr lang="en-US" dirty="0" smtClean="0"/>
              <a:t>Response is an image representing this data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http://chart.apis.google.com/chart?cht=p3&amp;chd=t:60,40&amp;chs=250x100&amp;chl=Hello|World</a:t>
            </a:r>
          </a:p>
        </p:txBody>
      </p:sp>
      <p:pic>
        <p:nvPicPr>
          <p:cNvPr id="1026" name="Picture 2" descr="C:\Documents and Settings\mshehab\Desktop\ch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5029200"/>
            <a:ext cx="4038600" cy="1615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Charts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10600" cy="4525963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600" dirty="0" smtClean="0"/>
              <a:t>Example:</a:t>
            </a:r>
          </a:p>
          <a:p>
            <a:pPr marL="580644" lvl="2" indent="-342900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http://chart.apis.google.com/chart</a:t>
            </a:r>
            <a:r>
              <a:rPr lang="en-US" sz="1800" dirty="0" smtClean="0"/>
              <a:t>?cht=p3</a:t>
            </a:r>
            <a:r>
              <a:rPr lang="en-US" sz="1800" dirty="0" smtClean="0">
                <a:solidFill>
                  <a:srgbClr val="00B0F0"/>
                </a:solidFill>
              </a:rPr>
              <a:t>&amp;</a:t>
            </a:r>
            <a:r>
              <a:rPr lang="en-US" sz="1800" dirty="0" smtClean="0"/>
              <a:t>chd=t:60,40</a:t>
            </a:r>
            <a:r>
              <a:rPr lang="en-US" sz="1800" dirty="0" smtClean="0">
                <a:solidFill>
                  <a:srgbClr val="00B0F0"/>
                </a:solidFill>
              </a:rPr>
              <a:t>&amp;</a:t>
            </a:r>
            <a:r>
              <a:rPr lang="en-US" sz="1800" dirty="0" smtClean="0"/>
              <a:t>chs=250x100</a:t>
            </a:r>
            <a:r>
              <a:rPr lang="en-US" sz="1800" dirty="0" smtClean="0">
                <a:solidFill>
                  <a:srgbClr val="00B0F0"/>
                </a:solidFill>
              </a:rPr>
              <a:t>&amp;</a:t>
            </a:r>
            <a:r>
              <a:rPr lang="en-US" sz="1800" dirty="0" smtClean="0"/>
              <a:t>chl=Hello|World</a:t>
            </a:r>
          </a:p>
          <a:p>
            <a:r>
              <a:rPr lang="en-US" sz="2600" dirty="0" smtClean="0"/>
              <a:t>Where: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http://chart.apis.google.com/chart</a:t>
            </a:r>
            <a:r>
              <a:rPr lang="en-US" dirty="0" smtClean="0"/>
              <a:t>? </a:t>
            </a:r>
          </a:p>
          <a:p>
            <a:pPr lvl="2"/>
            <a:r>
              <a:rPr lang="en-US" dirty="0" smtClean="0"/>
              <a:t>the Chart API's location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&amp;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separates parameters</a:t>
            </a:r>
          </a:p>
          <a:p>
            <a:pPr lvl="1"/>
            <a:r>
              <a:rPr lang="en-US" dirty="0" err="1" smtClean="0"/>
              <a:t>chs</a:t>
            </a:r>
            <a:r>
              <a:rPr lang="en-US" dirty="0" smtClean="0"/>
              <a:t>=250x100</a:t>
            </a:r>
          </a:p>
          <a:p>
            <a:pPr lvl="2"/>
            <a:r>
              <a:rPr lang="en-US" dirty="0" smtClean="0"/>
              <a:t>the chart's size in pixels</a:t>
            </a:r>
          </a:p>
          <a:p>
            <a:pPr lvl="1"/>
            <a:r>
              <a:rPr lang="en-US" dirty="0" err="1" smtClean="0"/>
              <a:t>chd</a:t>
            </a:r>
            <a:r>
              <a:rPr lang="en-US" dirty="0" smtClean="0"/>
              <a:t>=t:60,40</a:t>
            </a:r>
          </a:p>
          <a:p>
            <a:pPr lvl="2"/>
            <a:r>
              <a:rPr lang="en-US" dirty="0" smtClean="0"/>
              <a:t>the chart's data</a:t>
            </a:r>
          </a:p>
          <a:p>
            <a:pPr lvl="1"/>
            <a:r>
              <a:rPr lang="en-US" dirty="0" err="1" smtClean="0"/>
              <a:t>cht</a:t>
            </a:r>
            <a:r>
              <a:rPr lang="en-US" dirty="0" smtClean="0"/>
              <a:t>=p3</a:t>
            </a:r>
          </a:p>
          <a:p>
            <a:pPr lvl="2"/>
            <a:r>
              <a:rPr lang="en-US" dirty="0" smtClean="0"/>
              <a:t>the chart's type</a:t>
            </a:r>
          </a:p>
          <a:p>
            <a:pPr lvl="1"/>
            <a:r>
              <a:rPr lang="en-US" dirty="0" err="1" smtClean="0"/>
              <a:t>chl</a:t>
            </a:r>
            <a:r>
              <a:rPr lang="en-US" dirty="0" smtClean="0"/>
              <a:t>=</a:t>
            </a:r>
            <a:r>
              <a:rPr lang="en-US" dirty="0" err="1" smtClean="0"/>
              <a:t>Hello|World</a:t>
            </a:r>
            <a:endParaRPr lang="en-US" dirty="0" smtClean="0"/>
          </a:p>
          <a:p>
            <a:pPr lvl="2"/>
            <a:r>
              <a:rPr lang="en-US" dirty="0" smtClean="0"/>
              <a:t>the chart's label</a:t>
            </a:r>
          </a:p>
          <a:p>
            <a:r>
              <a:rPr lang="en-US" sz="2600" dirty="0" smtClean="0"/>
              <a:t>For more information about Google Charts API:</a:t>
            </a:r>
          </a:p>
          <a:p>
            <a:pPr lvl="1"/>
            <a:r>
              <a:rPr lang="en-US" dirty="0" smtClean="0">
                <a:hlinkClick r:id="rId2"/>
              </a:rPr>
              <a:t>http://code.google.com/apis/chart/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Google Charts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83183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$endpoint = "http://chart.apis.google.com/chart";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$query = "?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=p3&amp;chd=t:60,40&amp;chs=250x100&amp;chl=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Hello|World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$endpoint . $query;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"Google Charts URL:" .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 "&lt;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"&lt;h1&gt;Chart&lt;/h1&gt;\n";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"&lt;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='$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'&gt;";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55580" y="6488668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googleCharts.php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493222"/>
            <a:ext cx="4038601" cy="398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API: Application Programming Interfaces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Google provides a direct link to its powerful search engine via its API</a:t>
            </a:r>
          </a:p>
          <a:p>
            <a:pPr lvl="1"/>
            <a:r>
              <a:rPr lang="en-US" dirty="0" smtClean="0"/>
              <a:t>API gives developers access to services provided by Google’s search engine in an easy and standardized way</a:t>
            </a:r>
          </a:p>
          <a:p>
            <a:r>
              <a:rPr lang="en-US" dirty="0" smtClean="0"/>
              <a:t>There are several mechanisms to implement APIs, the two major mechanisms are:</a:t>
            </a:r>
          </a:p>
          <a:p>
            <a:pPr lvl="1"/>
            <a:r>
              <a:rPr lang="en-US" dirty="0" smtClean="0"/>
              <a:t>SOAP</a:t>
            </a:r>
          </a:p>
          <a:p>
            <a:pPr lvl="2"/>
            <a:r>
              <a:rPr lang="en-US" dirty="0" smtClean="0"/>
              <a:t>About 18%</a:t>
            </a:r>
          </a:p>
          <a:p>
            <a:pPr lvl="1"/>
            <a:r>
              <a:rPr lang="en-US" dirty="0" smtClean="0"/>
              <a:t>REST</a:t>
            </a:r>
          </a:p>
          <a:p>
            <a:pPr lvl="2"/>
            <a:r>
              <a:rPr lang="en-US" dirty="0" smtClean="0"/>
              <a:t>About 71%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2781" y="1225689"/>
            <a:ext cx="539121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&lt;head&gt;&lt;title&gt;Tri Pi&lt;/title&gt;&lt;/head&gt;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&lt;h1&gt;Tri Pi&lt;/h1&gt;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&lt;form method="POST" action="googleChart3.php"&gt;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&lt;table border="1"&gt;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nbsp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&lt;td&gt;V1&lt;/td&gt;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&lt;td&gt;V2&lt;/td&gt;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&lt;td&gt;V3&lt;/td&gt;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&lt;td&gt;Title&lt;/td&gt;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&lt;td&gt;&lt;input type="text" name="T1" size="20"&gt;&lt;/td&gt;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&lt;td&gt;&lt;input type="text" name="T2" size="20"&gt;&lt;/td&gt;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&lt;td&gt;&lt;input type="text" name="T3" size="20"&gt;&lt;/td&gt;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&lt;td&gt;Value&lt;/td&gt;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&lt;td&gt;&lt;input type="text" name="V1" size="20"&gt;&lt;/td&gt;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&lt;td&gt;&lt;input type="text" name="V2" size="20"&gt;&lt;/td&gt;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&lt;td&gt;&lt;input type="text" name="V3" size="20"&gt;&lt;/td&gt;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&lt;/table&gt;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&lt;input type="submit" value="Submit" name="B1"&gt;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&lt;input type="reset" value="Reset" name="B2"&gt;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&lt;/form&gt;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tri_piForm.htm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399"/>
            <a:ext cx="4191000" cy="296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3510" y="3124200"/>
            <a:ext cx="392049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914400"/>
            <a:ext cx="6227987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&lt;head&gt;&lt;title&gt;Display Tri Pi&lt;/title&gt;&lt;/head&gt;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$endpoint = "http://chart.apis.google.com/chart";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$t1 = $_POST["T1"];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$t2 = $_POST["T2"];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$t3 = $_POST["T3"];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$v1 = $_POST["V1"];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$v2 = $_POST["V2"];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$v3 = $_POST["V3"];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$query = "?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cht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=p3&amp;chd=t:$v1,$v2,$v3&amp;chs=250x100&amp;chl=$t1|$t2|$t3";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$endpoint . $query;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echo "Google Charts URL:" .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. "&lt;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echo "&lt;h1&gt;Chart&lt;/h1&gt;\n";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echo "&lt;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='$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'\n&gt;";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googleChart3.php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Google Chart API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7620000" cy="4525963"/>
          </a:xfrm>
        </p:spPr>
        <p:txBody>
          <a:bodyPr/>
          <a:lstStyle/>
          <a:p>
            <a:r>
              <a:rPr lang="en-US" dirty="0" smtClean="0"/>
              <a:t>Other types of charts:</a:t>
            </a:r>
          </a:p>
          <a:p>
            <a:pPr lvl="1"/>
            <a:r>
              <a:rPr lang="en-US" dirty="0" smtClean="0"/>
              <a:t>Line charts</a:t>
            </a:r>
          </a:p>
          <a:p>
            <a:pPr lvl="1"/>
            <a:r>
              <a:rPr lang="en-US" dirty="0" smtClean="0"/>
              <a:t>Bar charts</a:t>
            </a:r>
          </a:p>
          <a:p>
            <a:pPr lvl="1"/>
            <a:r>
              <a:rPr lang="en-US" dirty="0" smtClean="0"/>
              <a:t>Pie charts</a:t>
            </a:r>
          </a:p>
          <a:p>
            <a:pPr lvl="1"/>
            <a:r>
              <a:rPr lang="en-US" dirty="0" smtClean="0"/>
              <a:t>Venn diagrams</a:t>
            </a:r>
          </a:p>
          <a:p>
            <a:pPr lvl="1"/>
            <a:r>
              <a:rPr lang="en-US" dirty="0" smtClean="0"/>
              <a:t>Scatter plots</a:t>
            </a:r>
          </a:p>
          <a:p>
            <a:pPr lvl="1"/>
            <a:r>
              <a:rPr lang="en-US" dirty="0" smtClean="0"/>
              <a:t>Radar charts</a:t>
            </a:r>
          </a:p>
          <a:p>
            <a:pPr lvl="1"/>
            <a:r>
              <a:rPr lang="en-US" dirty="0" smtClean="0"/>
              <a:t>Maps </a:t>
            </a:r>
            <a:endParaRPr lang="en-US" dirty="0"/>
          </a:p>
        </p:txBody>
      </p:sp>
      <p:pic>
        <p:nvPicPr>
          <p:cNvPr id="1026" name="Picture 2" descr="C:\Documents and Settings\mshehab\Desktop\ch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295400"/>
            <a:ext cx="1905000" cy="1190625"/>
          </a:xfrm>
          <a:prstGeom prst="rect">
            <a:avLst/>
          </a:prstGeom>
          <a:noFill/>
        </p:spPr>
      </p:pic>
      <p:pic>
        <p:nvPicPr>
          <p:cNvPr id="1027" name="Picture 3" descr="C:\Documents and Settings\mshehab\Desktop\cha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990600"/>
            <a:ext cx="1905000" cy="1190625"/>
          </a:xfrm>
          <a:prstGeom prst="rect">
            <a:avLst/>
          </a:prstGeom>
          <a:noFill/>
        </p:spPr>
      </p:pic>
      <p:pic>
        <p:nvPicPr>
          <p:cNvPr id="1028" name="Picture 4" descr="C:\Documents and Settings\mshehab\Desktop\cha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2590800"/>
            <a:ext cx="2381250" cy="952500"/>
          </a:xfrm>
          <a:prstGeom prst="rect">
            <a:avLst/>
          </a:prstGeom>
          <a:noFill/>
        </p:spPr>
      </p:pic>
      <p:pic>
        <p:nvPicPr>
          <p:cNvPr id="1029" name="Picture 5" descr="C:\Documents and Settings\mshehab\Desktop\char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3733800"/>
            <a:ext cx="1905000" cy="952500"/>
          </a:xfrm>
          <a:prstGeom prst="rect">
            <a:avLst/>
          </a:prstGeom>
          <a:noFill/>
        </p:spPr>
      </p:pic>
      <p:pic>
        <p:nvPicPr>
          <p:cNvPr id="1030" name="Picture 6" descr="C:\Documents and Settings\mshehab\Desktop\char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2362200"/>
            <a:ext cx="1905000" cy="1190625"/>
          </a:xfrm>
          <a:prstGeom prst="rect">
            <a:avLst/>
          </a:prstGeom>
          <a:noFill/>
        </p:spPr>
      </p:pic>
      <p:pic>
        <p:nvPicPr>
          <p:cNvPr id="1031" name="Picture 7" descr="C:\Documents and Settings\mshehab\Desktop\char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3429000"/>
            <a:ext cx="1905000" cy="1905000"/>
          </a:xfrm>
          <a:prstGeom prst="rect">
            <a:avLst/>
          </a:prstGeom>
          <a:noFill/>
        </p:spPr>
      </p:pic>
      <p:pic>
        <p:nvPicPr>
          <p:cNvPr id="1032" name="Picture 8" descr="C:\Documents and Settings\mshehab\Desktop\char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3657600"/>
            <a:ext cx="1905000" cy="1905000"/>
          </a:xfrm>
          <a:prstGeom prst="rect">
            <a:avLst/>
          </a:prstGeom>
          <a:noFill/>
        </p:spPr>
      </p:pic>
      <p:pic>
        <p:nvPicPr>
          <p:cNvPr id="1033" name="Picture 9" descr="C:\Documents and Settings\mshehab\Desktop\char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90800" y="5181600"/>
            <a:ext cx="2911476" cy="1455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both Yahoo Search and Google Charts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r>
              <a:rPr lang="en-US" smtClean="0"/>
              <a:t>The neat feature of APIs </a:t>
            </a:r>
            <a:r>
              <a:rPr lang="en-US" dirty="0" smtClean="0"/>
              <a:t>is that that they can be combined to generate smart applications.</a:t>
            </a:r>
          </a:p>
          <a:p>
            <a:r>
              <a:rPr lang="en-US" dirty="0" smtClean="0"/>
              <a:t>For example, can we combine both Yahoo Search and Google Charts to generate a comparison between the hits of two keywords?</a:t>
            </a:r>
          </a:p>
          <a:p>
            <a:pPr lvl="1"/>
            <a:r>
              <a:rPr lang="en-US" dirty="0" smtClean="0"/>
              <a:t>YES WE CAN </a:t>
            </a:r>
            <a:r>
              <a:rPr lang="en-US" dirty="0" smtClean="0">
                <a:sym typeface="Wingdings" pitchFamily="2" charset="2"/>
              </a:rPr>
              <a:t>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commercial APIs require a registration before they can be used.</a:t>
            </a:r>
          </a:p>
          <a:p>
            <a:pPr lvl="1"/>
            <a:r>
              <a:rPr lang="en-US" dirty="0" smtClean="0"/>
              <a:t>This enables the API provider to track and control the API usage.  </a:t>
            </a:r>
          </a:p>
          <a:p>
            <a:pPr lvl="1"/>
            <a:r>
              <a:rPr lang="en-US" dirty="0" smtClean="0"/>
              <a:t>Google has a limit on the number of API calls you can perform per day.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SOAP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Simple Object Access Protocol (SOAP):</a:t>
            </a:r>
          </a:p>
          <a:p>
            <a:pPr lvl="1"/>
            <a:r>
              <a:rPr lang="en-US" dirty="0" smtClean="0"/>
              <a:t>An XML based messaging protocol that enables the communication with web services</a:t>
            </a:r>
          </a:p>
          <a:p>
            <a:r>
              <a:rPr lang="en-US" dirty="0" smtClean="0"/>
              <a:t>SOAP message also called a SOAP Envelope</a:t>
            </a:r>
          </a:p>
          <a:p>
            <a:pPr lvl="1"/>
            <a:r>
              <a:rPr lang="en-US" dirty="0" smtClean="0"/>
              <a:t>Composed of two parts:</a:t>
            </a:r>
          </a:p>
          <a:p>
            <a:pPr lvl="2"/>
            <a:r>
              <a:rPr lang="en-US" dirty="0" smtClean="0"/>
              <a:t>Header:</a:t>
            </a:r>
          </a:p>
          <a:p>
            <a:pPr lvl="2"/>
            <a:r>
              <a:rPr lang="en-US" dirty="0" smtClean="0"/>
              <a:t>Body:</a:t>
            </a:r>
          </a:p>
          <a:p>
            <a:r>
              <a:rPr lang="en-US" i="1" dirty="0" smtClean="0">
                <a:solidFill>
                  <a:srgbClr val="00B050"/>
                </a:solidFill>
              </a:rPr>
              <a:t>SOAP is a defined protocol</a:t>
            </a:r>
          </a:p>
          <a:p>
            <a:endParaRPr lang="en-US" dirty="0" smtClean="0"/>
          </a:p>
          <a:p>
            <a:r>
              <a:rPr lang="en-US" sz="2000" b="1" i="1" dirty="0" smtClean="0">
                <a:solidFill>
                  <a:srgbClr val="FF0000"/>
                </a:solidFill>
              </a:rPr>
              <a:t>Note: </a:t>
            </a:r>
            <a:r>
              <a:rPr lang="en-US" sz="2000" i="1" dirty="0" smtClean="0">
                <a:solidFill>
                  <a:srgbClr val="FF0000"/>
                </a:solidFill>
              </a:rPr>
              <a:t>SOAP is covered in ITIS4166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7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REpresentational</a:t>
            </a:r>
            <a:r>
              <a:rPr lang="en-US" dirty="0" smtClean="0"/>
              <a:t> State Transfer (REST) : </a:t>
            </a:r>
          </a:p>
          <a:p>
            <a:pPr lvl="1"/>
            <a:r>
              <a:rPr lang="en-US" dirty="0" smtClean="0"/>
              <a:t>Stateless method for applications to present requests to the required service</a:t>
            </a:r>
          </a:p>
          <a:p>
            <a:pPr lvl="1"/>
            <a:r>
              <a:rPr lang="en-US" i="1" dirty="0" smtClean="0">
                <a:solidFill>
                  <a:srgbClr val="00B050"/>
                </a:solidFill>
              </a:rPr>
              <a:t>REST is an architectural style</a:t>
            </a:r>
          </a:p>
          <a:p>
            <a:r>
              <a:rPr lang="en-US" dirty="0" smtClean="0"/>
              <a:t>Each request has three essential parts: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endpoint (usually a URL)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the message indicating the requested action or method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parameters required to perform the action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Example: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http://www.abc.com/api.php</a:t>
            </a:r>
            <a:r>
              <a:rPr lang="en-US" sz="1400" dirty="0" smtClean="0">
                <a:solidFill>
                  <a:srgbClr val="00B050"/>
                </a:solidFill>
              </a:rPr>
              <a:t>?action=search</a:t>
            </a:r>
            <a:r>
              <a:rPr lang="en-US" sz="1400" dirty="0" smtClean="0">
                <a:solidFill>
                  <a:srgbClr val="0000FF"/>
                </a:solidFill>
              </a:rPr>
              <a:t>&amp;devkey=123&amp;type=book&amp;keyword=style</a:t>
            </a:r>
          </a:p>
          <a:p>
            <a:pPr lvl="1"/>
            <a:r>
              <a:rPr lang="en-US" sz="2000" dirty="0" smtClean="0"/>
              <a:t>Note: this is a similar format to a GET request from a web browser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http://www.abc.com/api.php</a:t>
            </a:r>
            <a:r>
              <a:rPr lang="en-US" sz="1400" dirty="0" smtClean="0">
                <a:solidFill>
                  <a:srgbClr val="00B050"/>
                </a:solidFill>
              </a:rPr>
              <a:t>?action=search</a:t>
            </a:r>
            <a:r>
              <a:rPr lang="en-US" sz="1400" dirty="0" smtClean="0">
                <a:solidFill>
                  <a:srgbClr val="0000FF"/>
                </a:solidFill>
              </a:rPr>
              <a:t>&amp;devkey=123&amp;type=book&amp;keyword=style</a:t>
            </a:r>
          </a:p>
          <a:p>
            <a:pPr lvl="1"/>
            <a:r>
              <a:rPr lang="en-US" dirty="0" smtClean="0"/>
              <a:t>Endpoint: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http://www.abc.com/api.php</a:t>
            </a:r>
          </a:p>
          <a:p>
            <a:pPr lvl="1"/>
            <a:r>
              <a:rPr lang="en-US" dirty="0" smtClean="0"/>
              <a:t>Action or method: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action=search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describes the required action which is search</a:t>
            </a:r>
          </a:p>
          <a:p>
            <a:pPr lvl="1"/>
            <a:r>
              <a:rPr lang="en-US" dirty="0" smtClean="0"/>
              <a:t>Parameters: </a:t>
            </a:r>
          </a:p>
          <a:p>
            <a:pPr lvl="2"/>
            <a:r>
              <a:rPr lang="en-US" dirty="0" err="1" smtClean="0">
                <a:solidFill>
                  <a:srgbClr val="0000FF"/>
                </a:solidFill>
              </a:rPr>
              <a:t>devkey</a:t>
            </a:r>
            <a:r>
              <a:rPr lang="en-US" dirty="0" smtClean="0">
                <a:solidFill>
                  <a:srgbClr val="0000FF"/>
                </a:solidFill>
              </a:rPr>
              <a:t>, type, keyword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parameters required to perform the required search</a:t>
            </a:r>
          </a:p>
          <a:p>
            <a:pPr lvl="3"/>
            <a:r>
              <a:rPr lang="en-US" dirty="0" smtClean="0"/>
              <a:t>Developer key (</a:t>
            </a:r>
            <a:r>
              <a:rPr lang="en-US" dirty="0" err="1" smtClean="0">
                <a:solidFill>
                  <a:srgbClr val="0000FF"/>
                </a:solidFill>
              </a:rPr>
              <a:t>devkey</a:t>
            </a:r>
            <a:r>
              <a:rPr lang="en-US" dirty="0" smtClean="0"/>
              <a:t>) is usually required to identify the application requesting the service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API Example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Audioscrobber</a:t>
            </a:r>
          </a:p>
          <a:p>
            <a:r>
              <a:rPr lang="en-US" dirty="0" smtClean="0"/>
              <a:t>(Last.fm)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Audioscrobber</a:t>
            </a:r>
          </a:p>
          <a:p>
            <a:pPr lvl="1"/>
            <a:r>
              <a:rPr lang="en-US" dirty="0" err="1" smtClean="0"/>
              <a:t>Audioscrobbler</a:t>
            </a:r>
            <a:r>
              <a:rPr lang="en-US" dirty="0" smtClean="0"/>
              <a:t> system</a:t>
            </a:r>
          </a:p>
          <a:p>
            <a:pPr lvl="2"/>
            <a:r>
              <a:rPr lang="en-US" dirty="0" smtClean="0"/>
              <a:t>Database that tracks listening habits and does wonderful things with statistics</a:t>
            </a:r>
          </a:p>
          <a:p>
            <a:pPr lvl="1"/>
            <a:r>
              <a:rPr lang="en-US" dirty="0" smtClean="0"/>
              <a:t>Unless you are a programmer, you probably want our main site </a:t>
            </a:r>
            <a:r>
              <a:rPr lang="en-US" dirty="0" smtClean="0">
                <a:hlinkClick r:id="rId2"/>
              </a:rPr>
              <a:t>Last.fm</a:t>
            </a:r>
            <a:r>
              <a:rPr lang="en-US" dirty="0" smtClean="0"/>
              <a:t> instead</a:t>
            </a:r>
          </a:p>
          <a:p>
            <a:pPr lvl="1"/>
            <a:r>
              <a:rPr lang="en-US" dirty="0" smtClean="0">
                <a:hlinkClick r:id="rId3"/>
              </a:rPr>
              <a:t>http://www.audioscrobbler.net/</a:t>
            </a:r>
            <a:r>
              <a:rPr lang="en-US" dirty="0" smtClean="0"/>
              <a:t> </a:t>
            </a:r>
          </a:p>
          <a:p>
            <a:r>
              <a:rPr lang="en-US" dirty="0" smtClean="0"/>
              <a:t>APIs</a:t>
            </a:r>
          </a:p>
          <a:p>
            <a:pPr lvl="1"/>
            <a:r>
              <a:rPr lang="en-US" dirty="0" smtClean="0">
                <a:hlinkClick r:id="rId4"/>
              </a:rPr>
              <a:t>http://www.last.fm/api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2375</TotalTime>
  <Words>2016</Words>
  <Application>Microsoft Office PowerPoint</Application>
  <PresentationFormat>On-screen Show (4:3)</PresentationFormat>
  <Paragraphs>345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Server-Side Application and Data Management</vt:lpstr>
      <vt:lpstr>APIs</vt:lpstr>
      <vt:lpstr>API</vt:lpstr>
      <vt:lpstr>API Basics</vt:lpstr>
      <vt:lpstr>SOAP</vt:lpstr>
      <vt:lpstr>REST</vt:lpstr>
      <vt:lpstr>REST</vt:lpstr>
      <vt:lpstr>Simple API Example</vt:lpstr>
      <vt:lpstr>Example</vt:lpstr>
      <vt:lpstr>Example: Artist Search</vt:lpstr>
      <vt:lpstr>Sample Test Code</vt:lpstr>
      <vt:lpstr>Slide 12</vt:lpstr>
      <vt:lpstr>Catalog of Web APIs</vt:lpstr>
      <vt:lpstr>API Catalogs and Resources</vt:lpstr>
      <vt:lpstr>Bad API Example</vt:lpstr>
      <vt:lpstr>Rhyming API</vt:lpstr>
      <vt:lpstr>Yahoo API</vt:lpstr>
      <vt:lpstr>Our First Yahoo App</vt:lpstr>
      <vt:lpstr>Our first Yahoo Application</vt:lpstr>
      <vt:lpstr>Our first Yahoo Application</vt:lpstr>
      <vt:lpstr>Our first Yahoo Application</vt:lpstr>
      <vt:lpstr>Our first Yahoo Application</vt:lpstr>
      <vt:lpstr>XML Response Example</vt:lpstr>
      <vt:lpstr>Our first Yahoo Application</vt:lpstr>
      <vt:lpstr>Our first Yahoo Application</vt:lpstr>
      <vt:lpstr>Google</vt:lpstr>
      <vt:lpstr>Google Charts API</vt:lpstr>
      <vt:lpstr>Google Charts API</vt:lpstr>
      <vt:lpstr>Google Charts Example</vt:lpstr>
      <vt:lpstr>tri_piForm.htm</vt:lpstr>
      <vt:lpstr>Slide 31</vt:lpstr>
      <vt:lpstr>Google Chart API</vt:lpstr>
      <vt:lpstr>Combining both Yahoo Search and Google Charts API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Server-Side Application and Data Management IT IS 3105 (Spring 2010)</dc:title>
  <dc:creator>ajkombol</dc:creator>
  <cp:lastModifiedBy>ajkombol</cp:lastModifiedBy>
  <cp:revision>119</cp:revision>
  <dcterms:modified xsi:type="dcterms:W3CDTF">2018-05-19T21:40:28Z</dcterms:modified>
</cp:coreProperties>
</file>