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tags/tag4.xml" ContentType="application/vnd.openxmlformats-officedocument.presentationml.tags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3.xml" ContentType="application/vnd.openxmlformats-officedocument.presentationml.tags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95" r:id="rId34"/>
    <p:sldId id="288" r:id="rId35"/>
    <p:sldId id="289" r:id="rId36"/>
    <p:sldId id="290" r:id="rId37"/>
    <p:sldId id="291" r:id="rId38"/>
    <p:sldId id="296" r:id="rId39"/>
    <p:sldId id="292" r:id="rId40"/>
    <p:sldId id="293" r:id="rId41"/>
    <p:sldId id="294" r:id="rId42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/>
              </a:defRPr>
            </a:lvl1pPr>
          </a:lstStyle>
          <a:p>
            <a:pPr>
              <a:defRPr/>
            </a:pPr>
            <a:fld id="{F6CCD2E5-9846-4D1D-AD8B-E37BE500EDC0}" type="datetimeFigureOut">
              <a:rPr lang="en-US"/>
              <a:pPr>
                <a:defRPr/>
              </a:pPr>
              <a:t>5/19/2018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/>
              </a:defRPr>
            </a:lvl1pPr>
          </a:lstStyle>
          <a:p>
            <a:pPr>
              <a:defRPr/>
            </a:pPr>
            <a:fld id="{EFBEDAB6-6FA7-4D70-86B3-8E1678A7B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DA37DA3-BBEC-45C2-AC56-25B4311B4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831B7-0B74-454A-B710-813D8387237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3B026499-D525-4069-8D03-AB587A240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CAAE77F5-8689-4400-AD1B-CF6CB089C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959C4D8F-D2A5-4C61-A0F1-CC54060AB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Microsoft_Office_Word_97_-_2003_Document11.doc"/><Relationship Id="rId5" Type="http://schemas.openxmlformats.org/officeDocument/2006/relationships/oleObject" Target="../embeddings/Microsoft_Office_Word_97_-_2003_Document10.doc"/><Relationship Id="rId4" Type="http://schemas.openxmlformats.org/officeDocument/2006/relationships/hyperlink" Target="http://www.php.net/manual/en/ref.strings.ph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2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3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4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5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6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7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8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9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20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1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2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3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4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5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6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7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Microsoft_Office_Word_97_-_2003_Document29.doc"/><Relationship Id="rId5" Type="http://schemas.openxmlformats.org/officeDocument/2006/relationships/oleObject" Target="../embeddings/Microsoft_Office_Word_97_-_2003_Document28.doc"/><Relationship Id="rId4" Type="http://schemas.openxmlformats.org/officeDocument/2006/relationships/hyperlink" Target="http://www.php.net/manual/en/ref.math.php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30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31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2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3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4.doc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5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6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7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8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9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40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1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6568E026-6EB7-4F9F-9D2A-8830F9B8C21E}" type="slidenum">
              <a:rPr lang="en-US" smtClean="0"/>
              <a:pPr/>
              <a:t>1</a:t>
            </a:fld>
            <a:endParaRPr lang="en-US" smtClean="0"/>
          </a:p>
        </p:txBody>
      </p:sp>
      <p:graphicFrame>
        <p:nvGraphicFramePr>
          <p:cNvPr id="3077" name="Object 6"/>
          <p:cNvGraphicFramePr>
            <a:graphicFrameLocks noChangeAspect="1"/>
          </p:cNvGraphicFramePr>
          <p:nvPr/>
        </p:nvGraphicFramePr>
        <p:xfrm>
          <a:off x="914400" y="1905000"/>
          <a:ext cx="7321550" cy="2303463"/>
        </p:xfrm>
        <a:graphic>
          <a:graphicData uri="http://schemas.openxmlformats.org/presentationml/2006/ole">
            <p:oleObj spid="_x0000_s3077" name="Document" r:id="rId4" imgW="7321366" imgH="23027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B54D16C2-3336-4576-A1D1-A411933EBDDF}" type="slidenum">
              <a:rPr lang="en-US" smtClean="0"/>
              <a:pPr/>
              <a:t>10</a:t>
            </a:fld>
            <a:endParaRPr lang="en-US" smtClean="0"/>
          </a:p>
        </p:txBody>
      </p:sp>
      <p:graphicFrame>
        <p:nvGraphicFramePr>
          <p:cNvPr id="12293" name="Object 6">
            <a:hlinkClick r:id="rId4"/>
          </p:cNvPr>
          <p:cNvGraphicFramePr>
            <a:graphicFrameLocks noChangeAspect="1"/>
          </p:cNvGraphicFramePr>
          <p:nvPr/>
        </p:nvGraphicFramePr>
        <p:xfrm>
          <a:off x="914400" y="685800"/>
          <a:ext cx="7321550" cy="655638"/>
        </p:xfrm>
        <a:graphic>
          <a:graphicData uri="http://schemas.openxmlformats.org/presentationml/2006/ole">
            <p:oleObj spid="_x0000_s12293" name="Document" r:id="rId5" imgW="7321366" imgH="655060" progId="Word.Document.8">
              <p:embed/>
            </p:oleObj>
          </a:graphicData>
        </a:graphic>
      </p:graphicFrame>
      <p:graphicFrame>
        <p:nvGraphicFramePr>
          <p:cNvPr id="12294" name="Object 7"/>
          <p:cNvGraphicFramePr>
            <a:graphicFrameLocks noChangeAspect="1"/>
          </p:cNvGraphicFramePr>
          <p:nvPr/>
        </p:nvGraphicFramePr>
        <p:xfrm>
          <a:off x="914400" y="1371600"/>
          <a:ext cx="7321550" cy="1843088"/>
        </p:xfrm>
        <a:graphic>
          <a:graphicData uri="http://schemas.openxmlformats.org/presentationml/2006/ole">
            <p:oleObj spid="_x0000_s12294" name="Document" r:id="rId6" imgW="7313400" imgH="1872311" progId="Word.Document.8">
              <p:embed/>
            </p:oleObj>
          </a:graphicData>
        </a:graphic>
      </p:graphicFrame>
      <p:sp>
        <p:nvSpPr>
          <p:cNvPr id="12295" name="TextBox 7"/>
          <p:cNvSpPr txBox="1">
            <a:spLocks noChangeArrowheads="1"/>
          </p:cNvSpPr>
          <p:nvPr/>
        </p:nvSpPr>
        <p:spPr bwMode="auto">
          <a:xfrm>
            <a:off x="838200" y="5105400"/>
            <a:ext cx="5783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http://www.php.net/manual/en/ref.strings.php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6B6EA96A-AB83-4224-8748-44AFFF4D9FAF}" type="slidenum">
              <a:rPr lang="en-US" smtClean="0"/>
              <a:pPr/>
              <a:t>11</a:t>
            </a:fld>
            <a:endParaRPr lang="en-US" smtClean="0"/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9288"/>
        </p:xfrm>
        <a:graphic>
          <a:graphicData uri="http://schemas.openxmlformats.org/presentationml/2006/ole">
            <p:oleObj spid="_x0000_s13317" name="Document" r:id="rId4" imgW="7321366" imgH="31898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D2899334-A2AF-4862-B98E-EE0FA18B0775}" type="slidenum">
              <a:rPr lang="en-US" smtClean="0"/>
              <a:pPr/>
              <a:t>12</a:t>
            </a:fld>
            <a:endParaRPr lang="en-US" smtClean="0"/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878263"/>
        </p:xfrm>
        <a:graphic>
          <a:graphicData uri="http://schemas.openxmlformats.org/presentationml/2006/ole">
            <p:oleObj spid="_x0000_s14341" name="Document" r:id="rId4" imgW="7321366" imgH="38786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2DF001B9-09B8-4892-81BD-6D2F23F45467}" type="slidenum">
              <a:rPr lang="en-US" smtClean="0"/>
              <a:pPr/>
              <a:t>13</a:t>
            </a:fld>
            <a:endParaRPr lang="en-US" smtClean="0"/>
          </a:p>
        </p:txBody>
      </p:sp>
      <p:graphicFrame>
        <p:nvGraphicFramePr>
          <p:cNvPr id="15365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794250"/>
        </p:xfrm>
        <a:graphic>
          <a:graphicData uri="http://schemas.openxmlformats.org/presentationml/2006/ole">
            <p:oleObj spid="_x0000_s15365" name="Document" r:id="rId4" imgW="7326331" imgH="4894565" progId="Word.Document.8">
              <p:embed/>
            </p:oleObj>
          </a:graphicData>
        </a:graphic>
      </p:graphicFrame>
      <p:sp>
        <p:nvSpPr>
          <p:cNvPr id="15366" name="Rectangle 1"/>
          <p:cNvSpPr>
            <a:spLocks noChangeArrowheads="1"/>
          </p:cNvSpPr>
          <p:nvPr/>
        </p:nvSpPr>
        <p:spPr bwMode="auto">
          <a:xfrm>
            <a:off x="685800" y="5638800"/>
            <a:ext cx="428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ajkExample: ch09/findString.php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8A77B162-9B88-4EFC-8C6E-291A3DF03107}" type="slidenum">
              <a:rPr lang="en-US" smtClean="0"/>
              <a:pPr/>
              <a:t>14</a:t>
            </a:fld>
            <a:endParaRPr lang="en-US" smtClean="0"/>
          </a:p>
        </p:txBody>
      </p:sp>
      <p:graphicFrame>
        <p:nvGraphicFramePr>
          <p:cNvPr id="16389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262188"/>
        </p:xfrm>
        <a:graphic>
          <a:graphicData uri="http://schemas.openxmlformats.org/presentationml/2006/ole">
            <p:oleObj spid="_x0000_s16389" name="Document" r:id="rId4" imgW="7321366" imgH="22625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FBC84B9D-766A-4CAE-8363-90E1DD7881AC}" type="slidenum">
              <a:rPr lang="en-US" smtClean="0"/>
              <a:pPr/>
              <a:t>15</a:t>
            </a:fld>
            <a:endParaRPr lang="en-US" smtClean="0"/>
          </a:p>
        </p:txBody>
      </p:sp>
      <p:graphicFrame>
        <p:nvGraphicFramePr>
          <p:cNvPr id="17413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263900"/>
        </p:xfrm>
        <a:graphic>
          <a:graphicData uri="http://schemas.openxmlformats.org/presentationml/2006/ole">
            <p:oleObj spid="_x0000_s17413" name="Document" r:id="rId4" imgW="7321366" imgH="32641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84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2E959C7B-6620-40EC-BFD6-02529C68CA2D}" type="slidenum">
              <a:rPr lang="en-US" smtClean="0"/>
              <a:pPr/>
              <a:t>16</a:t>
            </a:fld>
            <a:endParaRPr lang="en-US" smtClean="0"/>
          </a:p>
        </p:txBody>
      </p:sp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2575"/>
        </p:xfrm>
        <a:graphic>
          <a:graphicData uri="http://schemas.openxmlformats.org/presentationml/2006/ole">
            <p:oleObj spid="_x0000_s18437" name="Document" r:id="rId4" imgW="7321366" imgH="40930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AA5F5BED-1CAF-4314-B0D0-2D2E6F2311E6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597400"/>
        </p:xfrm>
        <a:graphic>
          <a:graphicData uri="http://schemas.openxmlformats.org/presentationml/2006/ole">
            <p:oleObj spid="_x0000_s19461" name="Document" r:id="rId4" imgW="7321366" imgH="4597991" progId="Word.Document.8">
              <p:embed/>
            </p:oleObj>
          </a:graphicData>
        </a:graphic>
      </p:graphicFrame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838200" y="5791200"/>
            <a:ext cx="7038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 side question: How would you remove multiple spaces inside a string?</a:t>
            </a:r>
          </a:p>
          <a:p>
            <a:r>
              <a:rPr lang="en-US" sz="1800">
                <a:solidFill>
                  <a:srgbClr val="FF0000"/>
                </a:solidFill>
              </a:rPr>
              <a:t>e.g. </a:t>
            </a:r>
            <a:r>
              <a:rPr lang="en-US" sz="18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    This is a space      in a string"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04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B12A91A2-B390-440A-9A33-7C5256FBC429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20485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768475"/>
        </p:xfrm>
        <a:graphic>
          <a:graphicData uri="http://schemas.openxmlformats.org/presentationml/2006/ole">
            <p:oleObj spid="_x0000_s20485" name="Document" r:id="rId4" imgW="7321366" imgH="17680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B0723340-6AE3-44B8-84DD-825E81C7368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21509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71938"/>
        </p:xfrm>
        <a:graphic>
          <a:graphicData uri="http://schemas.openxmlformats.org/presentationml/2006/ole">
            <p:oleObj spid="_x0000_s21509" name="Document" r:id="rId4" imgW="7313400" imgH="4190514" progId="Word.Document.8">
              <p:embed/>
            </p:oleObj>
          </a:graphicData>
        </a:graphic>
      </p:graphicFrame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685800" y="5638800"/>
            <a:ext cx="3871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Ch09/stringToArray.php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F065F18B-817F-40FE-BB4A-A57317D063CF}" type="slidenum">
              <a:rPr lang="en-US" smtClean="0"/>
              <a:pPr/>
              <a:t>2</a:t>
            </a:fld>
            <a:endParaRPr lang="en-US" smtClean="0"/>
          </a:p>
        </p:txBody>
      </p:sp>
      <p:graphicFrame>
        <p:nvGraphicFramePr>
          <p:cNvPr id="4101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303463"/>
        </p:xfrm>
        <a:graphic>
          <a:graphicData uri="http://schemas.openxmlformats.org/presentationml/2006/ole">
            <p:oleObj spid="_x0000_s4101" name="Document" r:id="rId4" imgW="7321366" imgH="230557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253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0C0A6E08-849D-48A0-B5C0-A5D3D5A0576D}" type="slidenum">
              <a:rPr lang="en-US" smtClean="0"/>
              <a:pPr/>
              <a:t>20</a:t>
            </a:fld>
            <a:endParaRPr lang="en-US" smtClean="0"/>
          </a:p>
        </p:txBody>
      </p:sp>
      <p:graphicFrame>
        <p:nvGraphicFramePr>
          <p:cNvPr id="22533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917950"/>
        </p:xfrm>
        <a:graphic>
          <a:graphicData uri="http://schemas.openxmlformats.org/presentationml/2006/ole">
            <p:oleObj spid="_x0000_s22533" name="Document" r:id="rId4" imgW="7321366" imgH="391779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35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9F1B48E0-93C2-4CD3-8BB4-63901198F15B}" type="slidenum">
              <a:rPr lang="en-US" smtClean="0"/>
              <a:pPr/>
              <a:t>21</a:t>
            </a:fld>
            <a:endParaRPr lang="en-US" smtClean="0"/>
          </a:p>
        </p:txBody>
      </p:sp>
      <p:graphicFrame>
        <p:nvGraphicFramePr>
          <p:cNvPr id="23557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484688"/>
        </p:xfrm>
        <a:graphic>
          <a:graphicData uri="http://schemas.openxmlformats.org/presentationml/2006/ole">
            <p:oleObj spid="_x0000_s23557" name="Document" r:id="rId4" imgW="7321366" imgH="4485223" progId="Word.Document.8">
              <p:embed/>
            </p:oleObj>
          </a:graphicData>
        </a:graphic>
      </p:graphicFrame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685800" y="5867400"/>
            <a:ext cx="309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strike="sngStrike" dirty="0" err="1">
                <a:solidFill>
                  <a:srgbClr val="FF0000"/>
                </a:solidFill>
              </a:rPr>
              <a:t>ajkExamples</a:t>
            </a:r>
            <a:r>
              <a:rPr lang="en-US" sz="1800" strike="sngStrike" dirty="0">
                <a:solidFill>
                  <a:srgbClr val="FF0000"/>
                </a:solidFill>
              </a:rPr>
              <a:t>: Ch09/strcmp.php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457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3F03B6C1-EE6C-44F5-ADC7-B1E90D59463F}" type="slidenum">
              <a:rPr lang="en-US" smtClean="0"/>
              <a:pPr/>
              <a:t>22</a:t>
            </a:fld>
            <a:endParaRPr lang="en-US" smtClean="0"/>
          </a:p>
        </p:txBody>
      </p:sp>
      <p:graphicFrame>
        <p:nvGraphicFramePr>
          <p:cNvPr id="24581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492375"/>
        </p:xfrm>
        <a:graphic>
          <a:graphicData uri="http://schemas.openxmlformats.org/presentationml/2006/ole">
            <p:oleObj spid="_x0000_s24581" name="Document" r:id="rId4" imgW="7321366" imgH="249203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56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FB5662F2-4462-4C7C-9D2F-EE279C44121D}" type="slidenum">
              <a:rPr lang="en-US" smtClean="0"/>
              <a:pPr/>
              <a:t>23</a:t>
            </a:fld>
            <a:endParaRPr lang="en-US" smtClean="0"/>
          </a:p>
        </p:txBody>
      </p:sp>
      <p:graphicFrame>
        <p:nvGraphicFramePr>
          <p:cNvPr id="25605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508375"/>
        </p:xfrm>
        <a:graphic>
          <a:graphicData uri="http://schemas.openxmlformats.org/presentationml/2006/ole">
            <p:oleObj spid="_x0000_s25605" name="Document" r:id="rId4" imgW="7304259" imgH="350802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662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F1FAFC4F-471E-4F52-BF8A-17D6A52EE97F}" type="slidenum">
              <a:rPr lang="en-US" smtClean="0"/>
              <a:pPr/>
              <a:t>24</a:t>
            </a:fld>
            <a:endParaRPr lang="en-US" smtClean="0"/>
          </a:p>
        </p:txBody>
      </p:sp>
      <p:graphicFrame>
        <p:nvGraphicFramePr>
          <p:cNvPr id="26629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149475"/>
        </p:xfrm>
        <a:graphic>
          <a:graphicData uri="http://schemas.openxmlformats.org/presentationml/2006/ole">
            <p:oleObj spid="_x0000_s26629" name="Document" r:id="rId4" imgW="7326331" imgH="223929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76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93734226-C596-4C4D-BA7E-D71A816849BF}" type="slidenum">
              <a:rPr lang="en-US" smtClean="0"/>
              <a:pPr/>
              <a:t>25</a:t>
            </a:fld>
            <a:endParaRPr lang="en-US" smtClean="0"/>
          </a:p>
        </p:txBody>
      </p:sp>
      <p:graphicFrame>
        <p:nvGraphicFramePr>
          <p:cNvPr id="27653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92600"/>
        </p:xfrm>
        <a:graphic>
          <a:graphicData uri="http://schemas.openxmlformats.org/presentationml/2006/ole">
            <p:oleObj spid="_x0000_s27653" name="Document" r:id="rId4" imgW="7321366" imgH="429272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39117FF8-B82D-4034-BD5F-A900B6D343DF}" type="slidenum">
              <a:rPr lang="en-US" smtClean="0"/>
              <a:pPr/>
              <a:t>26</a:t>
            </a:fld>
            <a:endParaRPr lang="en-US" smtClean="0"/>
          </a:p>
        </p:txBody>
      </p:sp>
      <p:graphicFrame>
        <p:nvGraphicFramePr>
          <p:cNvPr id="28677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5730875"/>
        </p:xfrm>
        <a:graphic>
          <a:graphicData uri="http://schemas.openxmlformats.org/presentationml/2006/ole">
            <p:oleObj spid="_x0000_s28677" name="Document" r:id="rId4" imgW="7437390" imgH="574031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1298A768-0B93-44B1-96ED-282E848E4410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29701" name="Object 6">
            <a:hlinkClick r:id="rId4"/>
          </p:cNvPr>
          <p:cNvGraphicFramePr>
            <a:graphicFrameLocks noChangeAspect="1"/>
          </p:cNvGraphicFramePr>
          <p:nvPr/>
        </p:nvGraphicFramePr>
        <p:xfrm>
          <a:off x="914400" y="685800"/>
          <a:ext cx="7321550" cy="655638"/>
        </p:xfrm>
        <a:graphic>
          <a:graphicData uri="http://schemas.openxmlformats.org/presentationml/2006/ole">
            <p:oleObj spid="_x0000_s29701" name="Document" r:id="rId5" imgW="7321366" imgH="655060" progId="Word.Document.8">
              <p:embed/>
            </p:oleObj>
          </a:graphicData>
        </a:graphic>
      </p:graphicFrame>
      <p:graphicFrame>
        <p:nvGraphicFramePr>
          <p:cNvPr id="29702" name="Object 7"/>
          <p:cNvGraphicFramePr>
            <a:graphicFrameLocks noChangeAspect="1"/>
          </p:cNvGraphicFramePr>
          <p:nvPr/>
        </p:nvGraphicFramePr>
        <p:xfrm>
          <a:off x="914400" y="1371600"/>
          <a:ext cx="7321550" cy="3327400"/>
        </p:xfrm>
        <a:graphic>
          <a:graphicData uri="http://schemas.openxmlformats.org/presentationml/2006/ole">
            <p:oleObj spid="_x0000_s29702" name="Document" r:id="rId6" imgW="7321366" imgH="332809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22FC81F6-BCDB-42BE-903E-8536E37DF683}" type="slidenum">
              <a:rPr lang="en-US" smtClean="0"/>
              <a:pPr/>
              <a:t>28</a:t>
            </a:fld>
            <a:endParaRPr lang="en-US" smtClean="0"/>
          </a:p>
        </p:txBody>
      </p:sp>
      <p:graphicFrame>
        <p:nvGraphicFramePr>
          <p:cNvPr id="30725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7700"/>
        </p:xfrm>
        <a:graphic>
          <a:graphicData uri="http://schemas.openxmlformats.org/presentationml/2006/ole">
            <p:oleObj spid="_x0000_s30725" name="Document" r:id="rId4" imgW="7321366" imgH="31880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50ACFF94-C622-4315-AC23-A5212B100623}" type="slidenum">
              <a:rPr lang="en-US" smtClean="0"/>
              <a:pPr/>
              <a:t>29</a:t>
            </a:fld>
            <a:endParaRPr lang="en-US" smtClean="0"/>
          </a:p>
        </p:txBody>
      </p:sp>
      <p:graphicFrame>
        <p:nvGraphicFramePr>
          <p:cNvPr id="31749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381250"/>
        </p:xfrm>
        <a:graphic>
          <a:graphicData uri="http://schemas.openxmlformats.org/presentationml/2006/ole">
            <p:oleObj spid="_x0000_s31749" name="Document" r:id="rId4" imgW="7321366" imgH="238069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51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6AC8CD08-226B-4177-A532-6412154F317F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862513"/>
        </p:xfrm>
        <a:graphic>
          <a:graphicData uri="http://schemas.openxmlformats.org/presentationml/2006/ole">
            <p:oleObj spid="_x0000_s5125" name="Document" r:id="rId4" imgW="7321366" imgH="484997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27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4F6F357D-E185-45F8-8C1A-5C0A2FD24A32}" type="slidenum">
              <a:rPr lang="en-US" smtClean="0"/>
              <a:pPr/>
              <a:t>30</a:t>
            </a:fld>
            <a:endParaRPr lang="en-US" smtClean="0"/>
          </a:p>
        </p:txBody>
      </p:sp>
      <p:graphicFrame>
        <p:nvGraphicFramePr>
          <p:cNvPr id="32773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259013"/>
        </p:xfrm>
        <a:graphic>
          <a:graphicData uri="http://schemas.openxmlformats.org/presentationml/2006/ole">
            <p:oleObj spid="_x0000_s32773" name="Document" r:id="rId4" imgW="7321366" imgH="2259311" progId="Word.Document.8">
              <p:embed/>
            </p:oleObj>
          </a:graphicData>
        </a:graphic>
      </p:graphicFrame>
      <p:sp>
        <p:nvSpPr>
          <p:cNvPr id="30726" name="TextBox 5"/>
          <p:cNvSpPr txBox="1">
            <a:spLocks noChangeArrowheads="1"/>
          </p:cNvSpPr>
          <p:nvPr/>
        </p:nvSpPr>
        <p:spPr bwMode="auto">
          <a:xfrm>
            <a:off x="609600" y="5715000"/>
            <a:ext cx="287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strike="sngStrike" dirty="0" err="1">
                <a:solidFill>
                  <a:srgbClr val="FF0000"/>
                </a:solidFill>
              </a:rPr>
              <a:t>ajkExamples</a:t>
            </a:r>
            <a:r>
              <a:rPr lang="en-US" sz="1800" strike="sngStrike" dirty="0">
                <a:solidFill>
                  <a:srgbClr val="FF0000"/>
                </a:solidFill>
              </a:rPr>
              <a:t>: Ch09/rand.php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1A2FCBB9-0CFB-49CD-86B5-39E06989310D}" type="slidenum">
              <a:rPr lang="en-US" smtClean="0"/>
              <a:pPr/>
              <a:t>31</a:t>
            </a:fld>
            <a:endParaRPr lang="en-US" smtClean="0"/>
          </a:p>
        </p:txBody>
      </p:sp>
      <p:graphicFrame>
        <p:nvGraphicFramePr>
          <p:cNvPr id="33797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9288"/>
        </p:xfrm>
        <a:graphic>
          <a:graphicData uri="http://schemas.openxmlformats.org/presentationml/2006/ole">
            <p:oleObj spid="_x0000_s33797" name="Document" r:id="rId4" imgW="7321366" imgH="31898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481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19F2E8A1-BDAA-4E1C-822E-5A96602A8ED5}" type="slidenum">
              <a:rPr lang="en-US" smtClean="0"/>
              <a:pPr/>
              <a:t>32</a:t>
            </a:fld>
            <a:endParaRPr lang="en-US" smtClean="0"/>
          </a:p>
        </p:txBody>
      </p:sp>
      <p:graphicFrame>
        <p:nvGraphicFramePr>
          <p:cNvPr id="34821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34821" name="Document" r:id="rId4" imgW="7321366" imgH="4558846" progId="Word.Document.8">
              <p:embed/>
            </p:oleObj>
          </a:graphicData>
        </a:graphic>
      </p:graphicFrame>
      <p:sp>
        <p:nvSpPr>
          <p:cNvPr id="34822" name="TextBox 5"/>
          <p:cNvSpPr txBox="1">
            <a:spLocks noChangeArrowheads="1"/>
          </p:cNvSpPr>
          <p:nvPr/>
        </p:nvSpPr>
        <p:spPr bwMode="auto">
          <a:xfrm>
            <a:off x="762000" y="5943600"/>
            <a:ext cx="2127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ascii chart on next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 anchor="t"/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 anchor="t"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989F9BC8-3C26-4BFE-9651-30705D12694D}" type="slidenum">
              <a:rPr lang="en-US" smtClean="0"/>
              <a:pPr/>
              <a:t>33</a:t>
            </a:fld>
            <a:endParaRPr lang="en-US" smtClean="0"/>
          </a:p>
        </p:txBody>
      </p:sp>
      <p:pic>
        <p:nvPicPr>
          <p:cNvPr id="35845" name="Picture 2" descr="http://www.asciitable.com/index/asciifu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146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686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890102AC-4E0B-458B-A6E7-C867FB9815F9}" type="slidenum">
              <a:rPr lang="en-US" smtClean="0"/>
              <a:pPr/>
              <a:t>34</a:t>
            </a:fld>
            <a:endParaRPr lang="en-US" smtClean="0"/>
          </a:p>
        </p:txBody>
      </p:sp>
      <p:graphicFrame>
        <p:nvGraphicFramePr>
          <p:cNvPr id="36869" name="Object 4"/>
          <p:cNvGraphicFramePr>
            <a:graphicFrameLocks noChangeAspect="1"/>
          </p:cNvGraphicFramePr>
          <p:nvPr/>
        </p:nvGraphicFramePr>
        <p:xfrm>
          <a:off x="914400" y="685800"/>
          <a:ext cx="7386638" cy="5310188"/>
        </p:xfrm>
        <a:graphic>
          <a:graphicData uri="http://schemas.openxmlformats.org/presentationml/2006/ole">
            <p:oleObj spid="_x0000_s36869" name="Document" r:id="rId4" imgW="7405321" imgH="53312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78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2B0BB937-5848-4399-BEC0-FA29B4D9242D}" type="slidenum">
              <a:rPr lang="en-US" smtClean="0"/>
              <a:pPr/>
              <a:t>35</a:t>
            </a:fld>
            <a:endParaRPr lang="en-US" smtClean="0"/>
          </a:p>
        </p:txBody>
      </p:sp>
      <p:graphicFrame>
        <p:nvGraphicFramePr>
          <p:cNvPr id="37893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13225"/>
        </p:xfrm>
        <a:graphic>
          <a:graphicData uri="http://schemas.openxmlformats.org/presentationml/2006/ole">
            <p:oleObj spid="_x0000_s37893" name="Document" r:id="rId4" imgW="7321366" imgH="4213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A5ECB1E5-0AFF-4D15-BAF6-E4BD5BDF2568}" type="slidenum">
              <a:rPr lang="en-US" smtClean="0"/>
              <a:pPr/>
              <a:t>36</a:t>
            </a:fld>
            <a:endParaRPr lang="en-US" smtClean="0"/>
          </a:p>
        </p:txBody>
      </p:sp>
      <p:graphicFrame>
        <p:nvGraphicFramePr>
          <p:cNvPr id="38917" name="Object 4"/>
          <p:cNvGraphicFramePr>
            <a:graphicFrameLocks noChangeAspect="1"/>
          </p:cNvGraphicFramePr>
          <p:nvPr/>
        </p:nvGraphicFramePr>
        <p:xfrm>
          <a:off x="914400" y="685800"/>
          <a:ext cx="7397750" cy="3463925"/>
        </p:xfrm>
        <a:graphic>
          <a:graphicData uri="http://schemas.openxmlformats.org/presentationml/2006/ole">
            <p:oleObj spid="_x0000_s38917" name="Document" r:id="rId4" imgW="7405321" imgH="346467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399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49980118-1075-457E-817C-4FF86B518E37}" type="slidenum">
              <a:rPr lang="en-US" smtClean="0"/>
              <a:pPr/>
              <a:t>37</a:t>
            </a:fld>
            <a:endParaRPr lang="en-US" smtClean="0"/>
          </a:p>
        </p:txBody>
      </p:sp>
      <p:graphicFrame>
        <p:nvGraphicFramePr>
          <p:cNvPr id="39941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826000"/>
        </p:xfrm>
        <a:graphic>
          <a:graphicData uri="http://schemas.openxmlformats.org/presentationml/2006/ole">
            <p:oleObj spid="_x0000_s39941" name="Document" r:id="rId4" imgW="7309734" imgH="4914110" progId="Word.Document.8">
              <p:embed/>
            </p:oleObj>
          </a:graphicData>
        </a:graphic>
      </p:graphicFrame>
      <p:sp>
        <p:nvSpPr>
          <p:cNvPr id="39942" name="TextBox 5"/>
          <p:cNvSpPr txBox="1">
            <a:spLocks noChangeArrowheads="1"/>
          </p:cNvSpPr>
          <p:nvPr/>
        </p:nvSpPr>
        <p:spPr bwMode="auto">
          <a:xfrm>
            <a:off x="685800" y="5638800"/>
            <a:ext cx="35766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Ch09/formatting.php</a:t>
            </a:r>
          </a:p>
          <a:p>
            <a:r>
              <a:rPr lang="en-US" sz="1800">
                <a:solidFill>
                  <a:srgbClr val="FF0000"/>
                </a:solidFill>
              </a:rPr>
              <a:t>Note: why do s3 and s4 look wrong?</a:t>
            </a:r>
          </a:p>
          <a:p>
            <a:r>
              <a:rPr lang="en-US" sz="1800">
                <a:solidFill>
                  <a:srgbClr val="FF0000"/>
                </a:solidFill>
              </a:rPr>
              <a:t>Question on next page: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4000" smtClean="0"/>
              <a:t>Why do $s3 and $s4 look wrong?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14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0"/>
              </a:spcAft>
              <a:buFontTx/>
              <a:buAutoNum type="alphaUcPeriod"/>
              <a:defRPr/>
            </a:pPr>
            <a:r>
              <a:rPr lang="en-US" dirty="0" smtClean="0"/>
              <a:t>sprintf did not format the string be cause of a typo</a:t>
            </a:r>
          </a:p>
          <a:p>
            <a:pPr marL="514350" indent="-514350">
              <a:spcAft>
                <a:spcPts val="0"/>
              </a:spcAft>
              <a:buFontTx/>
              <a:buAutoNum type="alphaUcPeriod"/>
              <a:defRPr/>
            </a:pPr>
            <a:r>
              <a:rPr lang="en-US" dirty="0" smtClean="0"/>
              <a:t>sprinf does not generate multiple blanks</a:t>
            </a:r>
          </a:p>
          <a:p>
            <a:pPr marL="514350" indent="-514350">
              <a:spcAft>
                <a:spcPts val="0"/>
              </a:spcAft>
              <a:buFontTx/>
              <a:buAutoNum type="alphaUcPeriod"/>
              <a:defRPr/>
            </a:pPr>
            <a:r>
              <a:rPr lang="en-US" dirty="0" smtClean="0"/>
              <a:t>sprintf worked and the browse did its "thing" properly</a:t>
            </a:r>
            <a:endParaRPr lang="en-US" dirty="0"/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</a:rPr>
              <a:t>Slide </a:t>
            </a:r>
            <a:fld id="{472ADBBF-2C08-4B5F-8782-1E08C408B2FA}" type="slidenum">
              <a:rPr lang="en-US" smtClean="0">
                <a:latin typeface="Times New Roman" pitchFamily="18" charset="0"/>
              </a:rPr>
              <a:pPr/>
              <a:t>38</a:t>
            </a:fld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7" name="TPChart"/>
          <p:cNvGraphicFramePr>
            <a:graphicFrameLocks noChangeAspect="1"/>
          </p:cNvGraphicFramePr>
          <p:nvPr/>
        </p:nvGraphicFramePr>
        <p:xfrm>
          <a:off x="4508500" y="1600200"/>
          <a:ext cx="4572000" cy="5143500"/>
        </p:xfrm>
        <a:graphic>
          <a:graphicData uri="http://schemas.openxmlformats.org/presentationml/2006/ole">
            <p:oleObj spid="_x0000_s40967" name="Chart" r:id="rId6" imgW="4572000" imgH="5143500" progId="MSGraph.Chart.8">
              <p:embed followColorScheme="full"/>
            </p:oleObj>
          </a:graphicData>
        </a:graphic>
      </p:graphicFrame>
      <p:sp>
        <p:nvSpPr>
          <p:cNvPr id="10" name="CAI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rot="10800000">
            <a:off x="50800" y="4375150"/>
            <a:ext cx="508000" cy="508000"/>
          </a:xfrm>
          <a:custGeom>
            <a:avLst/>
            <a:gdLst>
              <a:gd name="T0" fmla="*/ 431800 w 1524001"/>
              <a:gd name="T1" fmla="*/ 309217 h 1752601"/>
              <a:gd name="T2" fmla="*/ 508000 w 1524001"/>
              <a:gd name="T3" fmla="*/ 154609 h 1752601"/>
              <a:gd name="T4" fmla="*/ 304800 w 1524001"/>
              <a:gd name="T5" fmla="*/ 0 h 1752601"/>
              <a:gd name="T6" fmla="*/ 0 w 1524001"/>
              <a:gd name="T7" fmla="*/ 419652 h 1752601"/>
              <a:gd name="T8" fmla="*/ 0 w 1524001"/>
              <a:gd name="T9" fmla="*/ 508000 h 1752601"/>
              <a:gd name="T10" fmla="*/ 330200 w 1524001"/>
              <a:gd name="T11" fmla="*/ 154609 h 17526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24001"/>
              <a:gd name="T19" fmla="*/ 0 h 1752601"/>
              <a:gd name="T20" fmla="*/ 1524001 w 1524001"/>
              <a:gd name="T21" fmla="*/ 1752601 h 175260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lnTo>
                  <a:pt x="1295400" y="1066800"/>
                </a:lnTo>
                <a:close/>
              </a:path>
            </a:pathLst>
          </a:custGeom>
          <a:solidFill>
            <a:srgbClr val="00C8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419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969E937C-BCED-4AC2-97A9-A8AF7BDE6DF3}" type="slidenum">
              <a:rPr lang="en-US" smtClean="0"/>
              <a:pPr/>
              <a:t>39</a:t>
            </a:fld>
            <a:endParaRPr lang="en-US" smtClean="0"/>
          </a:p>
        </p:txBody>
      </p:sp>
      <p:graphicFrame>
        <p:nvGraphicFramePr>
          <p:cNvPr id="41989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036638"/>
        </p:xfrm>
        <a:graphic>
          <a:graphicData uri="http://schemas.openxmlformats.org/presentationml/2006/ole">
            <p:oleObj spid="_x0000_s41989" name="Document" r:id="rId4" imgW="7321366" imgH="10364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FC8B3B80-5A3D-4C4B-935C-838866299200}" type="slidenum">
              <a:rPr lang="en-US" smtClean="0"/>
              <a:pPr/>
              <a:t>4</a:t>
            </a:fld>
            <a:endParaRPr lang="en-US" smtClean="0"/>
          </a:p>
        </p:txBody>
      </p:sp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914400" y="685800"/>
          <a:ext cx="7304088" cy="3638550"/>
        </p:xfrm>
        <a:graphic>
          <a:graphicData uri="http://schemas.openxmlformats.org/presentationml/2006/ole">
            <p:oleObj spid="_x0000_s6149" name="Document" r:id="rId4" imgW="7321366" imgH="36497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430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45F3AA6C-D60E-4CCC-AA40-D30891C0D600}" type="slidenum">
              <a:rPr lang="en-US" smtClean="0"/>
              <a:pPr/>
              <a:t>40</a:t>
            </a:fld>
            <a:endParaRPr lang="en-US" smtClean="0"/>
          </a:p>
        </p:txBody>
      </p:sp>
      <p:graphicFrame>
        <p:nvGraphicFramePr>
          <p:cNvPr id="43013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16400"/>
        </p:xfrm>
        <a:graphic>
          <a:graphicData uri="http://schemas.openxmlformats.org/presentationml/2006/ole">
            <p:oleObj spid="_x0000_s43013" name="Document" r:id="rId4" imgW="7309734" imgH="4311337" progId="Word.Document.8">
              <p:embed/>
            </p:oleObj>
          </a:graphicData>
        </a:graphic>
      </p:graphicFrame>
      <p:sp>
        <p:nvSpPr>
          <p:cNvPr id="43014" name="TextBox 5"/>
          <p:cNvSpPr txBox="1">
            <a:spLocks noChangeArrowheads="1"/>
          </p:cNvSpPr>
          <p:nvPr/>
        </p:nvSpPr>
        <p:spPr bwMode="auto">
          <a:xfrm>
            <a:off x="685800" y="5334000"/>
            <a:ext cx="32750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Ch09/convInt.php</a:t>
            </a:r>
          </a:p>
          <a:p>
            <a:r>
              <a:rPr lang="en-US" sz="1800">
                <a:solidFill>
                  <a:srgbClr val="FF0000"/>
                </a:solidFill>
              </a:rPr>
              <a:t>Note: what happened to value_9?</a:t>
            </a:r>
          </a:p>
          <a:p>
            <a:r>
              <a:rPr lang="en-US" sz="1800">
                <a:solidFill>
                  <a:srgbClr val="FF0000"/>
                </a:solidFill>
              </a:rPr>
              <a:t>Use value_9a as a clue.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440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412DF38C-43D5-4308-BCA2-898945E0EBF2}" type="slidenum">
              <a:rPr lang="en-US" smtClean="0"/>
              <a:pPr/>
              <a:t>41</a:t>
            </a:fld>
            <a:endParaRPr lang="en-US" smtClean="0"/>
          </a:p>
        </p:txBody>
      </p:sp>
      <p:graphicFrame>
        <p:nvGraphicFramePr>
          <p:cNvPr id="44037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994025"/>
        </p:xfrm>
        <a:graphic>
          <a:graphicData uri="http://schemas.openxmlformats.org/presentationml/2006/ole">
            <p:oleObj spid="_x0000_s44037" name="Document" r:id="rId4" imgW="7321366" imgH="299409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3FE00C65-53EC-4A74-BCC3-099C2382A52F}" type="slidenum">
              <a:rPr lang="en-US" smtClean="0"/>
              <a:pPr/>
              <a:t>5</a:t>
            </a:fld>
            <a:endParaRPr lang="en-US" smtClean="0"/>
          </a:p>
        </p:txBody>
      </p:sp>
      <p:graphicFrame>
        <p:nvGraphicFramePr>
          <p:cNvPr id="7173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416425"/>
        </p:xfrm>
        <a:graphic>
          <a:graphicData uri="http://schemas.openxmlformats.org/presentationml/2006/ole">
            <p:oleObj spid="_x0000_s7173" name="Document" r:id="rId4" imgW="7313400" imgH="4520604" progId="Word.Document.8">
              <p:embed/>
            </p:oleObj>
          </a:graphicData>
        </a:graphic>
      </p:graphicFrame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1143000" y="5943600"/>
            <a:ext cx="303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Ch09/varSub.php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042B1B96-6166-4CD7-9EB1-9D2FAA8A264C}" type="slidenum">
              <a:rPr lang="en-US" smtClean="0"/>
              <a:pPr/>
              <a:t>6</a:t>
            </a:fld>
            <a:endParaRPr lang="en-US" smtClean="0"/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759200"/>
        </p:xfrm>
        <a:graphic>
          <a:graphicData uri="http://schemas.openxmlformats.org/presentationml/2006/ole">
            <p:oleObj spid="_x0000_s8197" name="Document" r:id="rId4" imgW="7313400" imgH="3772040" progId="Word.Document.8">
              <p:embed/>
            </p:oleObj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838200" y="5410200"/>
            <a:ext cx="466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Ch09/hereDoc.php, hereDoc2.php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89AB85E4-B8A6-4567-A9C8-83FED89ED75E}" type="slidenum">
              <a:rPr lang="en-US" smtClean="0"/>
              <a:pPr/>
              <a:t>7</a:t>
            </a:fld>
            <a:endParaRPr lang="en-US" smtClean="0"/>
          </a:p>
        </p:txBody>
      </p:sp>
      <p:graphicFrame>
        <p:nvGraphicFramePr>
          <p:cNvPr id="9221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638675"/>
        </p:xfrm>
        <a:graphic>
          <a:graphicData uri="http://schemas.openxmlformats.org/presentationml/2006/ole">
            <p:oleObj spid="_x0000_s9221" name="Document" r:id="rId4" imgW="7321366" imgH="463893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C2F94FD4-17DD-499A-8D48-AEB3A11B685F}" type="slidenum">
              <a:rPr lang="en-US" smtClean="0"/>
              <a:pPr/>
              <a:t>8</a:t>
            </a:fld>
            <a:endParaRPr lang="en-US" smtClean="0"/>
          </a:p>
        </p:txBody>
      </p:sp>
      <p:graphicFrame>
        <p:nvGraphicFramePr>
          <p:cNvPr id="10245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954213"/>
        </p:xfrm>
        <a:graphic>
          <a:graphicData uri="http://schemas.openxmlformats.org/presentationml/2006/ole">
            <p:oleObj spid="_x0000_s10245" name="Document" r:id="rId4" imgW="7321366" imgH="195368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C9</a:t>
            </a:r>
          </a:p>
        </p:txBody>
      </p:sp>
      <p:sp>
        <p:nvSpPr>
          <p:cNvPr id="1126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l"/>
            <a:endParaRPr lang="en-US" sz="1400" smtClean="0">
              <a:latin typeface="Times New Roman" pitchFamily="18" charset="0"/>
            </a:endParaRPr>
          </a:p>
          <a:p>
            <a:r>
              <a:rPr lang="en-US" smtClean="0"/>
              <a:t>Slide </a:t>
            </a:r>
            <a:fld id="{E5A485B8-CF0B-4422-BB2B-3756F940F55D}" type="slidenum">
              <a:rPr lang="en-US" smtClean="0"/>
              <a:pPr/>
              <a:t>9</a:t>
            </a:fld>
            <a:endParaRPr lang="en-US" smtClean="0"/>
          </a:p>
        </p:txBody>
      </p:sp>
      <p:graphicFrame>
        <p:nvGraphicFramePr>
          <p:cNvPr id="11269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038475"/>
        </p:xfrm>
        <a:graphic>
          <a:graphicData uri="http://schemas.openxmlformats.org/presentationml/2006/ole">
            <p:oleObj spid="_x0000_s11269" name="Document" r:id="rId4" imgW="7313400" imgH="3222251" progId="Word.Document.8">
              <p:embed/>
            </p:oleObj>
          </a:graphicData>
        </a:graphic>
      </p:graphicFrame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762000" y="5257800"/>
            <a:ext cx="3506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Ch09/htmlEntities.php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8838BE5673A54843AB55FC7E0A517619"/>
  <p:tag name="TPVERSION" val="5"/>
  <p:tag name="TPFULLVERSION" val="5.2.1.3179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EE4F8D7216242AA82B58303AE892422&lt;/guid&gt;&#10;        &lt;description /&gt;&#10;        &lt;date&gt;9/22/2013 5:20:0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B89B2414864E4EA3B0BFD813858D00&lt;/guid&gt;&#10;            &lt;repollguid&gt;2EBB3B50ED4E4AC1B7802D93139F4CC2&lt;/repollguid&gt;&#10;            &lt;sourceid&gt;C3A17296107A43B8AFC7E907CB2D1528&lt;/sourceid&gt;&#10;            &lt;questiontext&gt;Why do $s3 and $s4 look wrong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9325D6713554C2A940496C408A4DFA3&lt;/guid&gt;&#10;                    &lt;answertext&gt;sprintf did not format the string be cause of a typo&lt;/answertext&gt;&#10;                    &lt;valuetype&gt;-1&lt;/valuetype&gt;&#10;                &lt;/answer&gt;&#10;                &lt;answer&gt;&#10;                    &lt;guid&gt;D6AE730A31184D51B72E59CCD7E2A061&lt;/guid&gt;&#10;                    &lt;answertext&gt;sprinf does not generate multiple blanks&lt;/answertext&gt;&#10;                    &lt;valuetype&gt;-1&lt;/valuetype&gt;&#10;                &lt;/answer&gt;&#10;                &lt;answer&gt;&#10;                    &lt;guid&gt;0D577119B4F64C00A11FFA7ECBBE4901&lt;/guid&gt;&#10;                    &lt;answertext&gt;sprintf worked and the browse did its &quot;thing&quot; properly&lt;/answertext&gt;&#10;                    &lt;valuetype&gt;1&lt;/valuetype&gt;&#10;                &lt;/answer&gt;&#10;            &lt;/answers&gt;&#10;        &lt;/multichoice&gt;&#10;    &lt;/questions&gt;&#10;&lt;/questionlist&gt;"/>
  <p:tag name="RESULTS" val="Why do $s3 and $s4 look wrong?[;crlf;]33[;]35[;]33[;]False[;]18[;][;crlf;]2.54545454545455[;]3[;]0.497929597731969[;]0.247933884297521[;crlf;]0[;]-1[;]sprintf did not format the string be cause of a typo1[;]sprintf did not format the string be cause of a typo[;][;crlf;]15[;]-1[;]sprinf does not generate multiple blanks2[;]sprinf does not generate multiple blanks[;][;crlf;]18[;]1[;]sprintf worked and the browse did its &quot;thing&quot; properly3[;]sprintf worked and the browse did its &quot;thing&quot; properly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heme/theme1.xml><?xml version="1.0" encoding="utf-8"?>
<a:theme xmlns:a="http://schemas.openxmlformats.org/drawingml/2006/main" name="8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580</TotalTime>
  <Words>867</Words>
  <Application>Microsoft Office PowerPoint</Application>
  <PresentationFormat>On-screen Show (4:3)</PresentationFormat>
  <Paragraphs>186</Paragraphs>
  <Slides>41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Times New Roman</vt:lpstr>
      <vt:lpstr>Arial</vt:lpstr>
      <vt:lpstr>Arial Narrow</vt:lpstr>
      <vt:lpstr>Courier New</vt:lpstr>
      <vt:lpstr>8_Master slides</vt:lpstr>
      <vt:lpstr>Microsoft Word Document</vt:lpstr>
      <vt:lpstr>Microsoft Office Word 97 - 2003 Document</vt:lpstr>
      <vt:lpstr>Microsoft Word 97 - 2003 Document</vt:lpstr>
      <vt:lpstr>Microsoft Graph Chart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Why do $s3 and $s4 look wrong?</vt:lpstr>
      <vt:lpstr>Slide 39</vt:lpstr>
      <vt:lpstr>Slide 40</vt:lpstr>
      <vt:lpstr>Slide 41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ajkombol</cp:lastModifiedBy>
  <cp:revision>42</cp:revision>
  <dcterms:created xsi:type="dcterms:W3CDTF">2010-12-01T19:46:21Z</dcterms:created>
  <dcterms:modified xsi:type="dcterms:W3CDTF">2018-05-19T21:53:15Z</dcterms:modified>
</cp:coreProperties>
</file>