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7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custDataLst>
    <p:tags r:id="rId3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9C52E38-0824-481A-88D2-14BBCF2ACE79}" type="datetimeFigureOut">
              <a:rPr lang="en-US"/>
              <a:pPr>
                <a:defRPr/>
              </a:pPr>
              <a:t>5/19/2018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D4CA9CF-2D8B-42CD-B60C-3B892975DD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79CF763-0977-4413-A4C6-B91396ACE3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551EC8-4761-4FED-8070-5BB688E4119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EDD90AFA-A6D9-47F6-8AE3-1E3B458EC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762000" y="6248400"/>
            <a:ext cx="1981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Murach's PHP and MySQL, C10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2895600" y="6248400"/>
            <a:ext cx="3352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96ECD62D-66A7-42D4-AC1C-C43E83D16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Microsoft_Office_Word_97_-_2003_Document11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Microsoft_Office_Word_97_-_2003_Document12.doc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Microsoft_Office_Word_97_-_2003_Document13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Microsoft_Office_Word_97_-_2003_Document14.doc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Microsoft_Office_Word_97_-_2003_Document15.doc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5" Type="http://schemas.openxmlformats.org/officeDocument/2006/relationships/hyperlink" Target="http://www.php.net/manual/en/datetime.formats.relative.php" TargetMode="External"/><Relationship Id="rId4" Type="http://schemas.openxmlformats.org/officeDocument/2006/relationships/oleObject" Target="../embeddings/Microsoft_Office_Word_97_-_2003_Document16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Microsoft_Office_Word_97_-_2003_Document17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Microsoft_Office_Word_97_-_2003_Document18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Microsoft_Office_Word_97_-_2003_Document19.doc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Microsoft_Office_Word_97_-_2003_Document20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Microsoft_Office_Word_97_-_2003_Document21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Microsoft_Office_Word_97_-_2003_Document22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Microsoft_Office_Word_97_-_2003_Document23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Microsoft_Office_Word_97_-_2003_Document24.doc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Microsoft_Office_Word_97_-_2003_Document25.doc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Microsoft_Office_Word_97_-_2003_Document26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Microsoft_Office_Word_97_-_2003_Document27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Microsoft_Office_Word_97_-_2003_Document28.doc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Microsoft_Office_Word_97_-_2003_Document29.doc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Microsoft_Office_Word_97_-_2003_Document30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Word_97_-_2003_Document4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5.doc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Word_97_-_2003_Document6.doc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Word_97_-_2003_Document7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Microsoft_Office_Word_97_-_2003_Document9.doc"/><Relationship Id="rId5" Type="http://schemas.openxmlformats.org/officeDocument/2006/relationships/oleObject" Target="../embeddings/Microsoft_Office_Word_97_-_2003_Document8.doc"/><Relationship Id="rId4" Type="http://schemas.openxmlformats.org/officeDocument/2006/relationships/hyperlink" Target="http://www.php.net/manual/en/ref.datetime.php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Microsoft_Office_Word_97_-_2003_Document10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10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F591B75E-81B6-42CF-8FA7-3AB3EE368B58}" type="slidenum">
              <a:rPr lang="en-US" sz="900" smtClean="0">
                <a:latin typeface="Arial Narrow" pitchFamily="34" charset="0"/>
              </a:rPr>
              <a:pPr algn="r"/>
              <a:t>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914400" y="1447800"/>
          <a:ext cx="7321550" cy="2303463"/>
        </p:xfrm>
        <a:graphic>
          <a:graphicData uri="http://schemas.openxmlformats.org/presentationml/2006/ole">
            <p:oleObj spid="_x0000_s1026" name="Document" r:id="rId4" imgW="7321366" imgH="230276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1024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B7F42D8-1CEC-4616-865D-E039A603E281}" type="slidenum">
              <a:rPr lang="en-US" sz="900" smtClean="0">
                <a:latin typeface="Arial Narrow" pitchFamily="34" charset="0"/>
              </a:rPr>
              <a:pPr algn="r"/>
              <a:t>10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787775"/>
        </p:xfrm>
        <a:graphic>
          <a:graphicData uri="http://schemas.openxmlformats.org/presentationml/2006/ole">
            <p:oleObj spid="_x0000_s10242" name="Document" r:id="rId4" imgW="7309734" imgH="3794006" progId="Word.Document.8">
              <p:embed/>
            </p:oleObj>
          </a:graphicData>
        </a:graphic>
      </p:graphicFrame>
      <p:sp>
        <p:nvSpPr>
          <p:cNvPr id="10246" name="TextBox 5"/>
          <p:cNvSpPr txBox="1">
            <a:spLocks noChangeArrowheads="1"/>
          </p:cNvSpPr>
          <p:nvPr/>
        </p:nvSpPr>
        <p:spPr bwMode="auto">
          <a:xfrm>
            <a:off x="914400" y="5562600"/>
            <a:ext cx="5291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Ch10/timestamps.php</a:t>
            </a:r>
          </a:p>
          <a:p>
            <a:r>
              <a:rPr lang="en-US" sz="1800">
                <a:solidFill>
                  <a:srgbClr val="FF0000"/>
                </a:solidFill>
              </a:rPr>
              <a:t>Also did an "foreach" array dump, note the extra value.</a:t>
            </a:r>
          </a:p>
          <a:p>
            <a:r>
              <a:rPr lang="en-US" sz="1800">
                <a:solidFill>
                  <a:srgbClr val="FF0000"/>
                </a:solidFill>
              </a:rPr>
              <a:t>What do you think it 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1126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126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362D56C-39DC-45A4-9913-8492810D7665}" type="slidenum">
              <a:rPr lang="en-US" sz="900" smtClean="0">
                <a:latin typeface="Arial Narrow" pitchFamily="34" charset="0"/>
              </a:rPr>
              <a:pPr algn="r"/>
              <a:t>11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003425"/>
        </p:xfrm>
        <a:graphic>
          <a:graphicData uri="http://schemas.openxmlformats.org/presentationml/2006/ole">
            <p:oleObj spid="_x0000_s11266" name="Document" r:id="rId4" imgW="7321366" imgH="200396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5F5790F1-954D-4190-86F7-7A70E38789D7}" type="slidenum">
              <a:rPr lang="en-US" sz="900" smtClean="0">
                <a:latin typeface="Arial Narrow" pitchFamily="34" charset="0"/>
              </a:rPr>
              <a:pPr algn="r"/>
              <a:t>12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917575" y="684213"/>
          <a:ext cx="7296150" cy="2719387"/>
        </p:xfrm>
        <a:graphic>
          <a:graphicData uri="http://schemas.openxmlformats.org/presentationml/2006/ole">
            <p:oleObj spid="_x0000_s12290" name="Document" r:id="rId4" imgW="7313400" imgH="2730544" progId="Word.Document.8">
              <p:embed/>
            </p:oleObj>
          </a:graphicData>
        </a:graphic>
      </p:graphicFrame>
      <p:sp>
        <p:nvSpPr>
          <p:cNvPr id="12294" name="TextBox 5"/>
          <p:cNvSpPr txBox="1">
            <a:spLocks noChangeArrowheads="1"/>
          </p:cNvSpPr>
          <p:nvPr/>
        </p:nvSpPr>
        <p:spPr bwMode="auto">
          <a:xfrm>
            <a:off x="914400" y="5562600"/>
            <a:ext cx="3827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Ch10/absTime.php</a:t>
            </a:r>
          </a:p>
          <a:p>
            <a:r>
              <a:rPr lang="en-US" sz="1800">
                <a:solidFill>
                  <a:srgbClr val="FF0000"/>
                </a:solidFill>
              </a:rPr>
              <a:t>Note the format of $date vs. that of  $t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1331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33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220A971B-86DE-47C0-8306-3F11E73FFB25}" type="slidenum">
              <a:rPr lang="en-US" sz="900" smtClean="0">
                <a:latin typeface="Arial Narrow" pitchFamily="34" charset="0"/>
              </a:rPr>
              <a:pPr algn="r"/>
              <a:t>13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914400" y="685800"/>
          <a:ext cx="7304088" cy="4387850"/>
        </p:xfrm>
        <a:graphic>
          <a:graphicData uri="http://schemas.openxmlformats.org/presentationml/2006/ole">
            <p:oleObj spid="_x0000_s13314" name="Document" r:id="rId4" imgW="7321366" imgH="440552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1434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8BBB831-033B-47DF-B66D-D9166E6C1B52}" type="slidenum">
              <a:rPr lang="en-US" sz="900" smtClean="0">
                <a:latin typeface="Arial Narrow" pitchFamily="34" charset="0"/>
              </a:rPr>
              <a:pPr algn="r"/>
              <a:t>14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884238"/>
        </p:xfrm>
        <a:graphic>
          <a:graphicData uri="http://schemas.openxmlformats.org/presentationml/2006/ole">
            <p:oleObj spid="_x0000_s14338" name="Document" r:id="rId4" imgW="7321366" imgH="88454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1536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53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D715298-DD89-47DF-A938-2C3748B99C29}" type="slidenum">
              <a:rPr lang="en-US" sz="900" smtClean="0">
                <a:latin typeface="Arial Narrow" pitchFamily="34" charset="0"/>
              </a:rPr>
              <a:pPr algn="r"/>
              <a:t>15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919163" y="682625"/>
          <a:ext cx="7310437" cy="3994150"/>
        </p:xfrm>
        <a:graphic>
          <a:graphicData uri="http://schemas.openxmlformats.org/presentationml/2006/ole">
            <p:oleObj spid="_x0000_s15362" name="Document" r:id="rId4" imgW="7309734" imgH="4001659" progId="Word.Document.8">
              <p:embed/>
            </p:oleObj>
          </a:graphicData>
        </a:graphic>
      </p:graphicFrame>
      <p:sp>
        <p:nvSpPr>
          <p:cNvPr id="15366" name="TextBox 5"/>
          <p:cNvSpPr txBox="1">
            <a:spLocks noChangeArrowheads="1"/>
          </p:cNvSpPr>
          <p:nvPr/>
        </p:nvSpPr>
        <p:spPr bwMode="auto">
          <a:xfrm>
            <a:off x="838200" y="5257800"/>
            <a:ext cx="6280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Note the 'L' format will return an integer for the date:</a:t>
            </a:r>
          </a:p>
          <a:p>
            <a:r>
              <a:rPr lang="en-US" sz="1800">
                <a:solidFill>
                  <a:srgbClr val="FF0000"/>
                </a:solidFill>
              </a:rPr>
              <a:t>1 a leap year, 0 for not</a:t>
            </a:r>
          </a:p>
          <a:p>
            <a:r>
              <a:rPr lang="en-US" sz="1800">
                <a:solidFill>
                  <a:srgbClr val="FF0000"/>
                </a:solidFill>
              </a:rPr>
              <a:t>See: </a:t>
            </a:r>
            <a:r>
              <a:rPr lang="en-US" sz="1800">
                <a:solidFill>
                  <a:srgbClr val="FF0000"/>
                </a:solidFill>
                <a:hlinkClick r:id="rId5"/>
              </a:rPr>
              <a:t>http://www.php.net/manual/en/datetime.formats.relative.php</a:t>
            </a:r>
            <a:r>
              <a:rPr lang="en-US" sz="1800">
                <a:solidFill>
                  <a:srgbClr val="FF0000"/>
                </a:solidFill>
              </a:rPr>
              <a:t> </a:t>
            </a:r>
          </a:p>
          <a:p>
            <a:r>
              <a:rPr lang="en-US" sz="1800">
                <a:solidFill>
                  <a:srgbClr val="FF0000"/>
                </a:solidFill>
              </a:rPr>
              <a:t>for relative formats.  Beaucoup power here!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1638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63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74C468E-6819-4809-B9A5-2EC2F80F39AC}" type="slidenum">
              <a:rPr lang="en-US" sz="900" smtClean="0">
                <a:latin typeface="Arial Narrow" pitchFamily="34" charset="0"/>
              </a:rPr>
              <a:pPr algn="r"/>
              <a:t>16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6386" name="Object 5"/>
          <p:cNvGraphicFramePr>
            <a:graphicFrameLocks noChangeAspect="1"/>
          </p:cNvGraphicFramePr>
          <p:nvPr/>
        </p:nvGraphicFramePr>
        <p:xfrm>
          <a:off x="914400" y="685800"/>
          <a:ext cx="7321550" cy="5286375"/>
        </p:xfrm>
        <a:graphic>
          <a:graphicData uri="http://schemas.openxmlformats.org/presentationml/2006/ole">
            <p:oleObj spid="_x0000_s16386" name="Document" r:id="rId4" imgW="7321366" imgH="530812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7C37A8DD-B87E-41A6-99D5-E84134641969}" type="slidenum">
              <a:rPr lang="en-US" sz="900" smtClean="0">
                <a:latin typeface="Arial Narrow" pitchFamily="34" charset="0"/>
              </a:rPr>
              <a:pPr algn="r"/>
              <a:t>17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914400" y="685800"/>
          <a:ext cx="7669213" cy="3684588"/>
        </p:xfrm>
        <a:graphic>
          <a:graphicData uri="http://schemas.openxmlformats.org/presentationml/2006/ole">
            <p:oleObj spid="_x0000_s17410" name="Document" r:id="rId4" imgW="7633362" imgH="3694117" progId="Word.Document.8">
              <p:embed/>
            </p:oleObj>
          </a:graphicData>
        </a:graphic>
      </p:graphicFrame>
      <p:sp>
        <p:nvSpPr>
          <p:cNvPr id="17414" name="TextBox 5"/>
          <p:cNvSpPr txBox="1">
            <a:spLocks noChangeArrowheads="1"/>
          </p:cNvSpPr>
          <p:nvPr/>
        </p:nvSpPr>
        <p:spPr bwMode="auto">
          <a:xfrm>
            <a:off x="914400" y="5562600"/>
            <a:ext cx="3492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Ch10/countdown.php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1843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E85EF502-B00B-4DFF-B140-257E090DF691}" type="slidenum">
              <a:rPr lang="en-US" sz="900" smtClean="0">
                <a:latin typeface="Arial Narrow" pitchFamily="34" charset="0"/>
              </a:rPr>
              <a:pPr algn="r"/>
              <a:t>18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460625"/>
        </p:xfrm>
        <a:graphic>
          <a:graphicData uri="http://schemas.openxmlformats.org/presentationml/2006/ole">
            <p:oleObj spid="_x0000_s18434" name="Document" r:id="rId4" imgW="7321366" imgH="2460426" progId="Word.Document.8">
              <p:embed/>
            </p:oleObj>
          </a:graphicData>
        </a:graphic>
      </p:graphicFrame>
      <p:sp>
        <p:nvSpPr>
          <p:cNvPr id="18438" name="TextBox 5"/>
          <p:cNvSpPr txBox="1">
            <a:spLocks noChangeArrowheads="1"/>
          </p:cNvSpPr>
          <p:nvPr/>
        </p:nvSpPr>
        <p:spPr bwMode="auto">
          <a:xfrm>
            <a:off x="1066800" y="4876800"/>
            <a:ext cx="5600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DateTime objects solve the Y2K38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1946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547C0BB-4338-43D0-9965-7DFE0AE1B29B}" type="slidenum">
              <a:rPr lang="en-US" sz="900" smtClean="0">
                <a:latin typeface="Arial Narrow" pitchFamily="34" charset="0"/>
              </a:rPr>
              <a:pPr algn="r"/>
              <a:t>19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259013"/>
        </p:xfrm>
        <a:graphic>
          <a:graphicData uri="http://schemas.openxmlformats.org/presentationml/2006/ole">
            <p:oleObj spid="_x0000_s19458" name="Document" r:id="rId4" imgW="7321366" imgH="225931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20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DF020A2-DF38-471D-8DD3-2CC909E0F82B}" type="slidenum">
              <a:rPr lang="en-US" sz="900" smtClean="0">
                <a:latin typeface="Arial Narrow" pitchFamily="34" charset="0"/>
              </a:rPr>
              <a:pPr algn="r"/>
              <a:t>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819275"/>
        </p:xfrm>
        <a:graphic>
          <a:graphicData uri="http://schemas.openxmlformats.org/presentationml/2006/ole">
            <p:oleObj spid="_x0000_s2050" name="Document" r:id="rId4" imgW="7321366" imgH="181901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2048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48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546C89B-9516-4BCA-8DE8-3C51DD42AAF7}" type="slidenum">
              <a:rPr lang="en-US" sz="900" smtClean="0">
                <a:latin typeface="Arial Narrow" pitchFamily="34" charset="0"/>
              </a:rPr>
              <a:pPr algn="r"/>
              <a:t>20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862513"/>
        </p:xfrm>
        <a:graphic>
          <a:graphicData uri="http://schemas.openxmlformats.org/presentationml/2006/ole">
            <p:oleObj spid="_x0000_s20482" name="Document" r:id="rId4" imgW="7321366" imgH="4862673" progId="Word.Document.8">
              <p:embed/>
            </p:oleObj>
          </a:graphicData>
        </a:graphic>
      </p:graphicFrame>
      <p:sp>
        <p:nvSpPr>
          <p:cNvPr id="20486" name="TextBox 5"/>
          <p:cNvSpPr txBox="1">
            <a:spLocks noChangeArrowheads="1"/>
          </p:cNvSpPr>
          <p:nvPr/>
        </p:nvSpPr>
        <p:spPr bwMode="auto">
          <a:xfrm>
            <a:off x="838200" y="5943600"/>
            <a:ext cx="3330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strike="sngStrike" dirty="0">
                <a:solidFill>
                  <a:srgbClr val="FF0000"/>
                </a:solidFill>
              </a:rPr>
              <a:t>ajkExamples: Ch10/dateTime.php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2150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15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2C065276-4D32-4F4C-9075-C41AA61D8A92}" type="slidenum">
              <a:rPr lang="en-US" sz="900" smtClean="0">
                <a:latin typeface="Arial Narrow" pitchFamily="34" charset="0"/>
              </a:rPr>
              <a:pPr algn="r"/>
              <a:t>21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/>
        </p:nvGraphicFramePr>
        <p:xfrm>
          <a:off x="914400" y="685800"/>
          <a:ext cx="7394575" cy="5016500"/>
        </p:xfrm>
        <a:graphic>
          <a:graphicData uri="http://schemas.openxmlformats.org/presentationml/2006/ole">
            <p:oleObj spid="_x0000_s21506" name="Document" r:id="rId4" imgW="7415770" imgH="504081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2253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B0786A3-FA24-4A09-8F53-82F13D074D06}" type="slidenum">
              <a:rPr lang="en-US" sz="900" smtClean="0">
                <a:latin typeface="Arial Narrow" pitchFamily="34" charset="0"/>
              </a:rPr>
              <a:pPr algn="r"/>
              <a:t>22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253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997075"/>
        </p:xfrm>
        <a:graphic>
          <a:graphicData uri="http://schemas.openxmlformats.org/presentationml/2006/ole">
            <p:oleObj spid="_x0000_s22530" name="Document" r:id="rId4" imgW="7313400" imgH="2018777" progId="Word.Document.8">
              <p:embed/>
            </p:oleObj>
          </a:graphicData>
        </a:graphic>
      </p:graphicFrame>
      <p:sp>
        <p:nvSpPr>
          <p:cNvPr id="22534" name="TextBox 5"/>
          <p:cNvSpPr txBox="1">
            <a:spLocks noChangeArrowheads="1"/>
          </p:cNvSpPr>
          <p:nvPr/>
        </p:nvSpPr>
        <p:spPr bwMode="auto">
          <a:xfrm>
            <a:off x="838200" y="5943600"/>
            <a:ext cx="38909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Ch10/intervalObject.php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2355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355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A4041AE-0072-4562-8756-86F9326C7210}" type="slidenum">
              <a:rPr lang="en-US" sz="900" smtClean="0">
                <a:latin typeface="Arial Narrow" pitchFamily="34" charset="0"/>
              </a:rPr>
              <a:pPr algn="r"/>
              <a:t>23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3554" name="Object 4"/>
          <p:cNvGraphicFramePr>
            <a:graphicFrameLocks noChangeAspect="1"/>
          </p:cNvGraphicFramePr>
          <p:nvPr/>
        </p:nvGraphicFramePr>
        <p:xfrm>
          <a:off x="914400" y="685800"/>
          <a:ext cx="7394575" cy="4983163"/>
        </p:xfrm>
        <a:graphic>
          <a:graphicData uri="http://schemas.openxmlformats.org/presentationml/2006/ole">
            <p:oleObj spid="_x0000_s23554" name="Document" r:id="rId4" imgW="7405321" imgH="4990666" progId="Word.Document.8">
              <p:embed/>
            </p:oleObj>
          </a:graphicData>
        </a:graphic>
      </p:graphicFrame>
      <p:sp>
        <p:nvSpPr>
          <p:cNvPr id="23558" name="TextBox 5"/>
          <p:cNvSpPr txBox="1">
            <a:spLocks noChangeArrowheads="1"/>
          </p:cNvSpPr>
          <p:nvPr/>
        </p:nvSpPr>
        <p:spPr bwMode="auto">
          <a:xfrm>
            <a:off x="838200" y="6019800"/>
            <a:ext cx="357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strike="sngStrike" dirty="0" err="1">
                <a:solidFill>
                  <a:srgbClr val="FF0000"/>
                </a:solidFill>
              </a:rPr>
              <a:t>ajkExamples</a:t>
            </a:r>
            <a:r>
              <a:rPr lang="en-US" sz="1800" strike="sngStrike" dirty="0">
                <a:solidFill>
                  <a:srgbClr val="FF0000"/>
                </a:solidFill>
              </a:rPr>
              <a:t>: Ch10/dateInterval.php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2458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458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3E75BD6-3677-4DC7-B1DC-DAFD3C48C12F}" type="slidenum">
              <a:rPr lang="en-US" sz="900" smtClean="0">
                <a:latin typeface="Arial Narrow" pitchFamily="34" charset="0"/>
              </a:rPr>
              <a:pPr algn="r"/>
              <a:t>24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457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692275"/>
        </p:xfrm>
        <a:graphic>
          <a:graphicData uri="http://schemas.openxmlformats.org/presentationml/2006/ole">
            <p:oleObj spid="_x0000_s24578" name="Document" r:id="rId4" imgW="7321366" imgH="169188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2560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56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CEB5339-9589-43CB-97E4-ACB6F3401FE9}" type="slidenum">
              <a:rPr lang="en-US" sz="900" smtClean="0">
                <a:latin typeface="Arial Narrow" pitchFamily="34" charset="0"/>
              </a:rPr>
              <a:pPr algn="r"/>
              <a:t>25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560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189288"/>
        </p:xfrm>
        <a:graphic>
          <a:graphicData uri="http://schemas.openxmlformats.org/presentationml/2006/ole">
            <p:oleObj spid="_x0000_s25602" name="Document" r:id="rId4" imgW="7321366" imgH="318982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266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66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79B8718-995A-4802-8255-FF00E67D59CF}" type="slidenum">
              <a:rPr lang="en-US" sz="900" smtClean="0">
                <a:latin typeface="Arial Narrow" pitchFamily="34" charset="0"/>
              </a:rPr>
              <a:pPr algn="r"/>
              <a:t>26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662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344613"/>
        </p:xfrm>
        <a:graphic>
          <a:graphicData uri="http://schemas.openxmlformats.org/presentationml/2006/ole">
            <p:oleObj spid="_x0000_s26626" name="Document" r:id="rId4" imgW="7321366" imgH="1343879" progId="Word.Document.8">
              <p:embed/>
            </p:oleObj>
          </a:graphicData>
        </a:graphic>
      </p:graphicFrame>
      <p:sp>
        <p:nvSpPr>
          <p:cNvPr id="26630" name="TextBox 5"/>
          <p:cNvSpPr txBox="1">
            <a:spLocks noChangeArrowheads="1"/>
          </p:cNvSpPr>
          <p:nvPr/>
        </p:nvSpPr>
        <p:spPr bwMode="auto">
          <a:xfrm>
            <a:off x="838200" y="5867400"/>
            <a:ext cx="4470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strike="sngStrike" dirty="0" err="1">
                <a:solidFill>
                  <a:srgbClr val="FF0000"/>
                </a:solidFill>
              </a:rPr>
              <a:t>ajkExamples</a:t>
            </a:r>
            <a:r>
              <a:rPr lang="en-US" sz="2000" strike="sngStrike" dirty="0">
                <a:solidFill>
                  <a:srgbClr val="FF0000"/>
                </a:solidFill>
              </a:rPr>
              <a:t>: Ch10/dateTimeInterval.php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276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76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3A33B82-9750-45B9-8853-819BE4BA2ED5}" type="slidenum">
              <a:rPr lang="en-US" sz="900" smtClean="0">
                <a:latin typeface="Arial Narrow" pitchFamily="34" charset="0"/>
              </a:rPr>
              <a:pPr algn="r"/>
              <a:t>27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765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987800"/>
        </p:xfrm>
        <a:graphic>
          <a:graphicData uri="http://schemas.openxmlformats.org/presentationml/2006/ole">
            <p:oleObj spid="_x0000_s27650" name="Document" r:id="rId4" imgW="7321366" imgH="398818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286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86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C8787A9-41EA-4245-8DDD-ED5D9BF374AA}" type="slidenum">
              <a:rPr lang="en-US" sz="900" smtClean="0">
                <a:latin typeface="Arial Narrow" pitchFamily="34" charset="0"/>
              </a:rPr>
              <a:pPr algn="r"/>
              <a:t>28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867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787900"/>
        </p:xfrm>
        <a:graphic>
          <a:graphicData uri="http://schemas.openxmlformats.org/presentationml/2006/ole">
            <p:oleObj spid="_x0000_s28674" name="Document" r:id="rId4" imgW="7313400" imgH="4809207" progId="Word.Document.8">
              <p:embed/>
            </p:oleObj>
          </a:graphicData>
        </a:graphic>
      </p:graphicFrame>
      <p:sp>
        <p:nvSpPr>
          <p:cNvPr id="28678" name="TextBox 5"/>
          <p:cNvSpPr txBox="1">
            <a:spLocks noChangeArrowheads="1"/>
          </p:cNvSpPr>
          <p:nvPr/>
        </p:nvSpPr>
        <p:spPr bwMode="auto">
          <a:xfrm>
            <a:off x="990600" y="5791200"/>
            <a:ext cx="304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Ch10/expire.php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97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B0721A8-BE48-4255-BEF1-8E0D96E4D51F}" type="slidenum">
              <a:rPr lang="en-US" sz="900" smtClean="0">
                <a:latin typeface="Arial Narrow" pitchFamily="34" charset="0"/>
              </a:rPr>
              <a:pPr algn="r"/>
              <a:t>29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9698" name="Object 4"/>
          <p:cNvGraphicFramePr>
            <a:graphicFrameLocks noChangeAspect="1"/>
          </p:cNvGraphicFramePr>
          <p:nvPr/>
        </p:nvGraphicFramePr>
        <p:xfrm>
          <a:off x="914400" y="682625"/>
          <a:ext cx="7620000" cy="4068763"/>
        </p:xfrm>
        <a:graphic>
          <a:graphicData uri="http://schemas.openxmlformats.org/presentationml/2006/ole">
            <p:oleObj spid="_x0000_s29698" name="Document" r:id="rId4" imgW="7676191" imgH="410970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30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4E4E1B2-886F-495A-B185-BE0431176FBD}" type="slidenum">
              <a:rPr lang="en-US" sz="900" smtClean="0">
                <a:latin typeface="Arial Narrow" pitchFamily="34" charset="0"/>
              </a:rPr>
              <a:pPr algn="r"/>
              <a:t>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914400" y="685800"/>
          <a:ext cx="7321550" cy="2921000"/>
        </p:xfrm>
        <a:graphic>
          <a:graphicData uri="http://schemas.openxmlformats.org/presentationml/2006/ole">
            <p:oleObj spid="_x0000_s3074" name="Document" r:id="rId4" imgW="7321366" imgH="292083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41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1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ADBF280-5F6C-453C-969E-F8EC5329607F}" type="slidenum">
              <a:rPr lang="en-US" sz="900" smtClean="0">
                <a:latin typeface="Arial Narrow" pitchFamily="34" charset="0"/>
              </a:rPr>
              <a:pPr algn="r"/>
              <a:t>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655638"/>
        </p:xfrm>
        <a:graphic>
          <a:graphicData uri="http://schemas.openxmlformats.org/presentationml/2006/ole">
            <p:oleObj spid="_x0000_s4098" name="Document" r:id="rId4" imgW="7321366" imgH="655060" progId="Word.Document.8">
              <p:embed/>
            </p:oleObj>
          </a:graphicData>
        </a:graphic>
      </p:graphicFrame>
      <p:sp>
        <p:nvSpPr>
          <p:cNvPr id="4102" name="TextBox 5"/>
          <p:cNvSpPr txBox="1">
            <a:spLocks noChangeArrowheads="1"/>
          </p:cNvSpPr>
          <p:nvPr/>
        </p:nvSpPr>
        <p:spPr bwMode="auto">
          <a:xfrm>
            <a:off x="838200" y="3048000"/>
            <a:ext cx="6443663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Where date formats a timestamp:</a:t>
            </a:r>
          </a:p>
          <a:p>
            <a:pPr>
              <a:buFont typeface="Arial" charset="0"/>
              <a:buChar char="•"/>
            </a:pPr>
            <a:r>
              <a:rPr lang="en-US" sz="2000"/>
              <a:t>$format is the instructions (codes) to format the timestamp</a:t>
            </a:r>
          </a:p>
          <a:p>
            <a:pPr>
              <a:buFont typeface="Arial" charset="0"/>
              <a:buChar char="•"/>
            </a:pPr>
            <a:r>
              <a:rPr lang="en-US" sz="2000"/>
              <a:t>$ts (optional)</a:t>
            </a:r>
          </a:p>
          <a:p>
            <a:pPr lvl="1">
              <a:buFont typeface="Arial" charset="0"/>
              <a:buChar char="•"/>
            </a:pPr>
            <a:r>
              <a:rPr lang="en-US" sz="2000"/>
              <a:t>Uses current timestamp if not present</a:t>
            </a:r>
          </a:p>
          <a:p>
            <a:pPr lvl="1">
              <a:buFont typeface="Arial" charset="0"/>
              <a:buChar char="•"/>
            </a:pPr>
            <a:r>
              <a:rPr lang="en-US" sz="2000"/>
              <a:t>Use the timestamp parameter - if present</a:t>
            </a:r>
          </a:p>
          <a:p>
            <a:endParaRPr lang="en-US"/>
          </a:p>
          <a:p>
            <a:r>
              <a:rPr lang="en-US"/>
              <a:t>timestamps have the Y2K38 problem</a:t>
            </a:r>
          </a:p>
          <a:p>
            <a:r>
              <a:rPr lang="en-US"/>
              <a:t>$format can be a complex sets of codes as follows:</a:t>
            </a:r>
          </a:p>
          <a:p>
            <a:r>
              <a:rPr lang="en-US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512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ABD16C8-28A8-460B-819D-8995C049589B}" type="slidenum">
              <a:rPr lang="en-US" sz="900" smtClean="0">
                <a:latin typeface="Arial Narrow" pitchFamily="34" charset="0"/>
              </a:rPr>
              <a:pPr algn="r"/>
              <a:t>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914400" y="685800"/>
          <a:ext cx="7404100" cy="5354638"/>
        </p:xfrm>
        <a:graphic>
          <a:graphicData uri="http://schemas.openxmlformats.org/presentationml/2006/ole">
            <p:oleObj spid="_x0000_s5122" name="Document" r:id="rId4" imgW="7415770" imgH="537234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614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93AE64C-890D-4EED-8D19-B69E484F88A8}" type="slidenum">
              <a:rPr lang="en-US" sz="900" smtClean="0">
                <a:latin typeface="Arial Narrow" pitchFamily="34" charset="0"/>
              </a:rPr>
              <a:pPr algn="r"/>
              <a:t>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914400" y="685800"/>
          <a:ext cx="7413625" cy="3859213"/>
        </p:xfrm>
        <a:graphic>
          <a:graphicData uri="http://schemas.openxmlformats.org/presentationml/2006/ole">
            <p:oleObj spid="_x0000_s6146" name="Document" r:id="rId4" imgW="7415770" imgH="386331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717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B5A3DBB-B4F9-49A4-AC10-7BA3A205CCA7}" type="slidenum">
              <a:rPr lang="en-US" sz="900" smtClean="0">
                <a:latin typeface="Arial Narrow" pitchFamily="34" charset="0"/>
              </a:rPr>
              <a:pPr algn="r"/>
              <a:t>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870200"/>
        </p:xfrm>
        <a:graphic>
          <a:graphicData uri="http://schemas.openxmlformats.org/presentationml/2006/ole">
            <p:oleObj spid="_x0000_s7170" name="Document" r:id="rId4" imgW="7309734" imgH="2876869" progId="Word.Document.8">
              <p:embed/>
            </p:oleObj>
          </a:graphicData>
        </a:graphic>
      </p:graphicFrame>
      <p:sp>
        <p:nvSpPr>
          <p:cNvPr id="7174" name="TextBox 5"/>
          <p:cNvSpPr txBox="1">
            <a:spLocks noChangeArrowheads="1"/>
          </p:cNvSpPr>
          <p:nvPr/>
        </p:nvSpPr>
        <p:spPr bwMode="auto">
          <a:xfrm>
            <a:off x="990600" y="5410200"/>
            <a:ext cx="3673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Ch10/dateFunction.php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819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81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AE99E9D-3987-4498-B120-50056A489508}" type="slidenum">
              <a:rPr lang="en-US" sz="900" smtClean="0">
                <a:latin typeface="Arial Narrow" pitchFamily="34" charset="0"/>
              </a:rPr>
              <a:pPr algn="r"/>
              <a:t>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8194" name="Object 5">
            <a:hlinkClick r:id="rId4"/>
          </p:cNvPr>
          <p:cNvGraphicFramePr>
            <a:graphicFrameLocks noChangeAspect="1"/>
          </p:cNvGraphicFramePr>
          <p:nvPr/>
        </p:nvGraphicFramePr>
        <p:xfrm>
          <a:off x="914400" y="685800"/>
          <a:ext cx="7321550" cy="655638"/>
        </p:xfrm>
        <a:graphic>
          <a:graphicData uri="http://schemas.openxmlformats.org/presentationml/2006/ole">
            <p:oleObj spid="_x0000_s8194" name="Document" r:id="rId5" imgW="7309734" imgH="664059" progId="Word.Document.8">
              <p:embed/>
            </p:oleObj>
          </a:graphicData>
        </a:graphic>
      </p:graphicFrame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914400" y="1371600"/>
          <a:ext cx="7321550" cy="3524250"/>
        </p:xfrm>
        <a:graphic>
          <a:graphicData uri="http://schemas.openxmlformats.org/presentationml/2006/ole">
            <p:oleObj spid="_x0000_s8195" name="Document" r:id="rId6" imgW="7321366" imgH="3524181" progId="Word.Document.8">
              <p:embed/>
            </p:oleObj>
          </a:graphicData>
        </a:graphic>
      </p:graphicFrame>
      <p:sp>
        <p:nvSpPr>
          <p:cNvPr id="8199" name="TextBox 6"/>
          <p:cNvSpPr txBox="1">
            <a:spLocks noChangeArrowheads="1"/>
          </p:cNvSpPr>
          <p:nvPr/>
        </p:nvSpPr>
        <p:spPr bwMode="auto">
          <a:xfrm>
            <a:off x="914400" y="5867400"/>
            <a:ext cx="5738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ourier New" pitchFamily="49" charset="0"/>
                <a:cs typeface="Courier New" pitchFamily="49" charset="0"/>
                <a:hlinkClick r:id="rId4"/>
              </a:rPr>
              <a:t>http://www.php.net/manual/en/ref.datetime.php</a:t>
            </a:r>
            <a:endParaRPr lang="en-US" sz="16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C10</a:t>
            </a:r>
          </a:p>
        </p:txBody>
      </p:sp>
      <p:sp>
        <p:nvSpPr>
          <p:cNvPr id="92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3A93F87-7BE9-403D-8D58-EA9D319539F8}" type="slidenum">
              <a:rPr lang="en-US" sz="900" smtClean="0">
                <a:latin typeface="Arial Narrow" pitchFamily="34" charset="0"/>
              </a:rPr>
              <a:pPr algn="r"/>
              <a:t>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190875"/>
        </p:xfrm>
        <a:graphic>
          <a:graphicData uri="http://schemas.openxmlformats.org/presentationml/2006/ole">
            <p:oleObj spid="_x0000_s9218" name="Document" r:id="rId4" imgW="7321366" imgH="319162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2"/>
  <p:tag name="TPOS" val="2"/>
</p:tagLst>
</file>

<file path=ppt/theme/theme1.xml><?xml version="1.0" encoding="utf-8"?>
<a:theme xmlns:a="http://schemas.openxmlformats.org/drawingml/2006/main" name="8_Master slides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_Master slides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</Template>
  <TotalTime>340</TotalTime>
  <Words>680</Words>
  <Application>Microsoft Office PowerPoint</Application>
  <PresentationFormat>On-screen Show (4:3)</PresentationFormat>
  <Paragraphs>145</Paragraphs>
  <Slides>29</Slides>
  <Notes>29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Times New Roman</vt:lpstr>
      <vt:lpstr>Arial</vt:lpstr>
      <vt:lpstr>Arial Narrow</vt:lpstr>
      <vt:lpstr>Courier New</vt:lpstr>
      <vt:lpstr>8_Master slides</vt:lpstr>
      <vt:lpstr>Microsoft Word Document</vt:lpstr>
      <vt:lpstr>Microsoft Office Word 97 - 2003 Document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Company>Mike Murach &amp; Associates,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ajkombol</cp:lastModifiedBy>
  <cp:revision>27</cp:revision>
  <dcterms:created xsi:type="dcterms:W3CDTF">2010-12-01T20:00:42Z</dcterms:created>
  <dcterms:modified xsi:type="dcterms:W3CDTF">2018-05-19T21:53:35Z</dcterms:modified>
</cp:coreProperties>
</file>