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5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56"/>
  </p:notesMasterIdLst>
  <p:sldIdLst>
    <p:sldId id="256" r:id="rId2"/>
    <p:sldId id="309" r:id="rId3"/>
    <p:sldId id="257" r:id="rId4"/>
    <p:sldId id="258" r:id="rId5"/>
    <p:sldId id="259" r:id="rId6"/>
    <p:sldId id="30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310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</p:sldIdLst>
  <p:sldSz cx="9144000" cy="6858000" type="screen4x3"/>
  <p:notesSz cx="6858000" cy="9144000"/>
  <p:custDataLst>
    <p:tags r:id="rId5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6E0478-75AF-4563-925F-17F46B66D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96F9A2-D11D-46F4-AC2A-BC6C4B64151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58C25AA7-6041-484D-864F-C76E7F41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C18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9A1D8ACC-D321-4FD4-BB06-BCABC63E3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png"/><Relationship Id="rId4" Type="http://schemas.openxmlformats.org/officeDocument/2006/relationships/oleObject" Target="../embeddings/Microsoft_Office_Word_97_-_2003_Document9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10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png"/><Relationship Id="rId4" Type="http://schemas.openxmlformats.org/officeDocument/2006/relationships/oleObject" Target="../embeddings/Microsoft_Office_Word_97_-_2003_Document11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7.png"/><Relationship Id="rId4" Type="http://schemas.openxmlformats.org/officeDocument/2006/relationships/oleObject" Target="../embeddings/Microsoft_Office_Word_97_-_2003_Document12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png"/><Relationship Id="rId4" Type="http://schemas.openxmlformats.org/officeDocument/2006/relationships/oleObject" Target="../embeddings/Microsoft_Office_Word_97_-_2003_Document13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png"/><Relationship Id="rId4" Type="http://schemas.openxmlformats.org/officeDocument/2006/relationships/oleObject" Target="../embeddings/Microsoft_Office_Word_97_-_2003_Document14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2.png"/><Relationship Id="rId4" Type="http://schemas.openxmlformats.org/officeDocument/2006/relationships/oleObject" Target="../embeddings/Microsoft_Office_Word_97_-_2003_Document15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5.png"/><Relationship Id="rId4" Type="http://schemas.openxmlformats.org/officeDocument/2006/relationships/oleObject" Target="../embeddings/Microsoft_Office_Word_97_-_2003_Document16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7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8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ysite.verizon.net/Graeme_Birchall/id1.html" TargetMode="External"/><Relationship Id="rId2" Type="http://schemas.openxmlformats.org/officeDocument/2006/relationships/hyperlink" Target="http://mysite.verizon.net/Graeme_Birchall/cookbook/DB2V97CK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9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20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1.png"/><Relationship Id="rId4" Type="http://schemas.openxmlformats.org/officeDocument/2006/relationships/oleObject" Target="../embeddings/Microsoft_Office_Word_97_-_2003_Document21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33.png"/><Relationship Id="rId4" Type="http://schemas.openxmlformats.org/officeDocument/2006/relationships/oleObject" Target="../embeddings/Microsoft_Office_Word_97_-_2003_Document22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35.png"/><Relationship Id="rId4" Type="http://schemas.openxmlformats.org/officeDocument/2006/relationships/oleObject" Target="../embeddings/Microsoft_Office_Word_97_-_2003_Document23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37.png"/><Relationship Id="rId4" Type="http://schemas.openxmlformats.org/officeDocument/2006/relationships/oleObject" Target="../embeddings/Microsoft_Office_Word_97_-_2003_Document24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39.png"/><Relationship Id="rId4" Type="http://schemas.openxmlformats.org/officeDocument/2006/relationships/oleObject" Target="../embeddings/Microsoft_Office_Word_97_-_2003_Document25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6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7.doc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43.png"/><Relationship Id="rId4" Type="http://schemas.openxmlformats.org/officeDocument/2006/relationships/oleObject" Target="../embeddings/Microsoft_Office_Word_97_-_2003_Document28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45.png"/><Relationship Id="rId4" Type="http://schemas.openxmlformats.org/officeDocument/2006/relationships/oleObject" Target="../embeddings/Microsoft_Office_Word_97_-_2003_Document29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47.png"/><Relationship Id="rId4" Type="http://schemas.openxmlformats.org/officeDocument/2006/relationships/oleObject" Target="../embeddings/Microsoft_Office_Word_97_-_2003_Document30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5" Type="http://schemas.openxmlformats.org/officeDocument/2006/relationships/hyperlink" Target="http://stackoverflow.com/questions/38549/difference-between-inner-and-outer-join" TargetMode="External"/><Relationship Id="rId4" Type="http://schemas.openxmlformats.org/officeDocument/2006/relationships/oleObject" Target="../embeddings/Microsoft_Office_Word_97_-_2003_Document31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50.png"/><Relationship Id="rId4" Type="http://schemas.openxmlformats.org/officeDocument/2006/relationships/oleObject" Target="../embeddings/Microsoft_Office_Word_97_-_2003_Document32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50.png"/><Relationship Id="rId4" Type="http://schemas.openxmlformats.org/officeDocument/2006/relationships/oleObject" Target="../embeddings/Microsoft_Office_Word_97_-_2003_Document33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53.png"/><Relationship Id="rId4" Type="http://schemas.openxmlformats.org/officeDocument/2006/relationships/oleObject" Target="../embeddings/Microsoft_Office_Word_97_-_2003_Document34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55.png"/><Relationship Id="rId4" Type="http://schemas.openxmlformats.org/officeDocument/2006/relationships/oleObject" Target="../embeddings/Microsoft_Office_Word_97_-_2003_Document35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57.png"/><Relationship Id="rId4" Type="http://schemas.openxmlformats.org/officeDocument/2006/relationships/oleObject" Target="../embeddings/Microsoft_Office_Word_97_-_2003_Document36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59.png"/><Relationship Id="rId4" Type="http://schemas.openxmlformats.org/officeDocument/2006/relationships/oleObject" Target="../embeddings/Microsoft_Office_Word_97_-_2003_Document37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61.png"/><Relationship Id="rId4" Type="http://schemas.openxmlformats.org/officeDocument/2006/relationships/oleObject" Target="../embeddings/Microsoft_Office_Word_97_-_2003_Document38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8.vml"/><Relationship Id="rId5" Type="http://schemas.openxmlformats.org/officeDocument/2006/relationships/image" Target="../media/image63.png"/><Relationship Id="rId4" Type="http://schemas.openxmlformats.org/officeDocument/2006/relationships/oleObject" Target="../embeddings/Microsoft_Office_Word_97_-_2003_Document39.doc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9.vml"/><Relationship Id="rId6" Type="http://schemas.openxmlformats.org/officeDocument/2006/relationships/hyperlink" Target="http://www.w3schools.com/sql/sql_having.asp" TargetMode="External"/><Relationship Id="rId5" Type="http://schemas.openxmlformats.org/officeDocument/2006/relationships/image" Target="../media/image65.png"/><Relationship Id="rId4" Type="http://schemas.openxmlformats.org/officeDocument/2006/relationships/oleObject" Target="../embeddings/Microsoft_Office_Word_97_-_2003_Document40.doc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0.vml"/><Relationship Id="rId5" Type="http://schemas.openxmlformats.org/officeDocument/2006/relationships/image" Target="../media/image67.png"/><Relationship Id="rId4" Type="http://schemas.openxmlformats.org/officeDocument/2006/relationships/oleObject" Target="../embeddings/Microsoft_Office_Word_97_-_2003_Document41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Microsoft_Office_Word_97_-_2003_Document42.doc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2.vml"/><Relationship Id="rId5" Type="http://schemas.openxmlformats.org/officeDocument/2006/relationships/image" Target="../media/image70.png"/><Relationship Id="rId4" Type="http://schemas.openxmlformats.org/officeDocument/2006/relationships/oleObject" Target="../embeddings/Microsoft_Office_Word_97_-_2003_Document43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3.vml"/><Relationship Id="rId5" Type="http://schemas.openxmlformats.org/officeDocument/2006/relationships/image" Target="../media/image72.png"/><Relationship Id="rId4" Type="http://schemas.openxmlformats.org/officeDocument/2006/relationships/oleObject" Target="../embeddings/Microsoft_Office_Word_97_-_2003_Document44.doc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4.vml"/><Relationship Id="rId5" Type="http://schemas.openxmlformats.org/officeDocument/2006/relationships/image" Target="../media/image74.png"/><Relationship Id="rId4" Type="http://schemas.openxmlformats.org/officeDocument/2006/relationships/oleObject" Target="../embeddings/Microsoft_Office_Word_97_-_2003_Document45.doc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5.vml"/><Relationship Id="rId5" Type="http://schemas.openxmlformats.org/officeDocument/2006/relationships/image" Target="../media/image76.png"/><Relationship Id="rId4" Type="http://schemas.openxmlformats.org/officeDocument/2006/relationships/oleObject" Target="../embeddings/Microsoft_Office_Word_97_-_2003_Document46.doc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6.vml"/><Relationship Id="rId4" Type="http://schemas.openxmlformats.org/officeDocument/2006/relationships/oleObject" Target="../embeddings/Microsoft_Office_Word_97_-_2003_Document47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7.vml"/><Relationship Id="rId4" Type="http://schemas.openxmlformats.org/officeDocument/2006/relationships/oleObject" Target="../embeddings/Microsoft_Office_Word_97_-_2003_Document48.doc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8.vml"/><Relationship Id="rId4" Type="http://schemas.openxmlformats.org/officeDocument/2006/relationships/oleObject" Target="../embeddings/Microsoft_Office_Word_97_-_2003_Document49.doc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9.vml"/><Relationship Id="rId4" Type="http://schemas.openxmlformats.org/officeDocument/2006/relationships/oleObject" Target="../embeddings/Microsoft_Office_Word_97_-_2003_Document50.doc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0.vml"/><Relationship Id="rId4" Type="http://schemas.openxmlformats.org/officeDocument/2006/relationships/oleObject" Target="../embeddings/Microsoft_Office_Word_97_-_2003_Document51.doc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1.vml"/><Relationship Id="rId4" Type="http://schemas.openxmlformats.org/officeDocument/2006/relationships/oleObject" Target="../embeddings/Microsoft_Office_Word_97_-_2003_Document52.doc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Microsoft_Office_Word_97_-_2003_Document7.doc"/><Relationship Id="rId5" Type="http://schemas.openxmlformats.org/officeDocument/2006/relationships/image" Target="../media/image10.png"/><Relationship Id="rId4" Type="http://schemas.openxmlformats.org/officeDocument/2006/relationships/oleObject" Target="../embeddings/Microsoft_Office_Word_97_-_2003_Document6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png"/><Relationship Id="rId4" Type="http://schemas.openxmlformats.org/officeDocument/2006/relationships/oleObject" Target="../embeddings/Microsoft_Office_Word_97_-_2003_Document8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59AC249-675D-4F0B-BB02-23818A7977C9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838200" y="1828800"/>
          <a:ext cx="7467600" cy="3336925"/>
        </p:xfrm>
        <a:graphic>
          <a:graphicData uri="http://schemas.openxmlformats.org/presentationml/2006/ole">
            <p:oleObj spid="_x0000_s1026" name="Document" r:id="rId4" imgW="7437390" imgH="33394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F04BD21-6F3A-463F-A207-0B9F8F8118D9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30400"/>
        </p:xfrm>
        <a:graphic>
          <a:graphicData uri="http://schemas.openxmlformats.org/presentationml/2006/ole">
            <p:oleObj spid="_x0000_s8194" name="Document" r:id="rId4" imgW="7321366" imgH="1934722" progId="Word.Document.8">
              <p:embed/>
            </p:oleObj>
          </a:graphicData>
        </a:graphic>
      </p:graphicFrame>
      <p:pic>
        <p:nvPicPr>
          <p:cNvPr id="8198" name="Picture 3" descr="Figure 18-01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590800"/>
            <a:ext cx="484505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9BC48C9-0AAF-4845-B0ED-901EC74710B5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233488"/>
        </p:xfrm>
        <a:graphic>
          <a:graphicData uri="http://schemas.openxmlformats.org/presentationml/2006/ole">
            <p:oleObj spid="_x0000_s9218" name="Document" r:id="rId4" imgW="7321366" imgH="12352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72DB231-E821-4320-9436-89A9A5167E7D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390775"/>
        </p:xfrm>
        <a:graphic>
          <a:graphicData uri="http://schemas.openxmlformats.org/presentationml/2006/ole">
            <p:oleObj spid="_x0000_s10242" name="Document" r:id="rId4" imgW="7321366" imgH="2395765" progId="Word.Document.8">
              <p:embed/>
            </p:oleObj>
          </a:graphicData>
        </a:graphic>
      </p:graphicFrame>
      <p:pic>
        <p:nvPicPr>
          <p:cNvPr id="10246" name="Picture 3" descr="Figure 18-02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048000"/>
            <a:ext cx="447992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DAA9167-3AD5-4403-A22D-CC6ACFE77A10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30400"/>
        </p:xfrm>
        <a:graphic>
          <a:graphicData uri="http://schemas.openxmlformats.org/presentationml/2006/ole">
            <p:oleObj spid="_x0000_s11266" name="Document" r:id="rId4" imgW="7321366" imgH="1934722" progId="Word.Document.8">
              <p:embed/>
            </p:oleObj>
          </a:graphicData>
        </a:graphic>
      </p:graphicFrame>
      <p:pic>
        <p:nvPicPr>
          <p:cNvPr id="11270" name="Picture 3" descr="Figure 18-02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667000"/>
            <a:ext cx="4487863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61B2ED7-2F86-4576-BB33-1BF5A6D011E3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390775"/>
        </p:xfrm>
        <a:graphic>
          <a:graphicData uri="http://schemas.openxmlformats.org/presentationml/2006/ole">
            <p:oleObj spid="_x0000_s12290" name="Document" r:id="rId4" imgW="7321366" imgH="2395765" progId="Word.Document.8">
              <p:embed/>
            </p:oleObj>
          </a:graphicData>
        </a:graphic>
      </p:graphicFrame>
      <p:pic>
        <p:nvPicPr>
          <p:cNvPr id="12294" name="Picture 3" descr="Figure 18-02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048000"/>
            <a:ext cx="3765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19DE0EC-EBE6-4D54-8A91-BB5A19657721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587625"/>
        </p:xfrm>
        <a:graphic>
          <a:graphicData uri="http://schemas.openxmlformats.org/presentationml/2006/ole">
            <p:oleObj spid="_x0000_s13314" name="Document" r:id="rId4" imgW="7321366" imgH="2592736" progId="Word.Document.8">
              <p:embed/>
            </p:oleObj>
          </a:graphicData>
        </a:graphic>
      </p:graphicFrame>
      <p:pic>
        <p:nvPicPr>
          <p:cNvPr id="13318" name="Picture 3" descr="Figure 18-03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276600"/>
            <a:ext cx="316230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FE086E1-AD83-4185-A379-2456ACE08806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700213"/>
        </p:xfrm>
        <a:graphic>
          <a:graphicData uri="http://schemas.openxmlformats.org/presentationml/2006/ole">
            <p:oleObj spid="_x0000_s14338" name="Document" r:id="rId4" imgW="7321366" imgH="1703839" progId="Word.Document.8">
              <p:embed/>
            </p:oleObj>
          </a:graphicData>
        </a:graphic>
      </p:graphicFrame>
      <p:pic>
        <p:nvPicPr>
          <p:cNvPr id="14342" name="Picture 3" descr="Figure 18-03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362200"/>
            <a:ext cx="31623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E8C74F2-4850-4C24-B59A-B3521800D56E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700213"/>
        </p:xfrm>
        <a:graphic>
          <a:graphicData uri="http://schemas.openxmlformats.org/presentationml/2006/ole">
            <p:oleObj spid="_x0000_s15362" name="Document" r:id="rId4" imgW="7321366" imgH="1703839" progId="Word.Document.8">
              <p:embed/>
            </p:oleObj>
          </a:graphicData>
        </a:graphic>
      </p:graphicFrame>
      <p:pic>
        <p:nvPicPr>
          <p:cNvPr id="15366" name="Picture 3" descr="Figure 18-03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362200"/>
            <a:ext cx="2925763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0511F07-3682-47F7-AF86-336F2CE390DC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3821113"/>
        </p:xfrm>
        <a:graphic>
          <a:graphicData uri="http://schemas.openxmlformats.org/presentationml/2006/ole">
            <p:oleObj spid="_x0000_s16386" name="Document" r:id="rId4" imgW="7437390" imgH="383120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1D5D24E-37EB-4280-9C00-A30D2B39B7F8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749675"/>
        </p:xfrm>
        <a:graphic>
          <a:graphicData uri="http://schemas.openxmlformats.org/presentationml/2006/ole">
            <p:oleObj spid="_x0000_s17410" name="Document" r:id="rId4" imgW="7321366" imgH="37565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552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77CD163A-2BCE-4430-9DF0-395D752E9FE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5301" name="TextBox 4"/>
          <p:cNvSpPr txBox="1">
            <a:spLocks noChangeArrowheads="1"/>
          </p:cNvSpPr>
          <p:nvPr/>
        </p:nvSpPr>
        <p:spPr bwMode="auto">
          <a:xfrm>
            <a:off x="609600" y="2514600"/>
            <a:ext cx="769620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Reminder: Great Reference Guide</a:t>
            </a:r>
          </a:p>
          <a:p>
            <a:r>
              <a:rPr lang="en-US" sz="2000">
                <a:hlinkClick r:id="rId2"/>
              </a:rPr>
              <a:t>http://mysite.verizon.net/Graeme_Birchall/cookbook/DB2V97CK.PDF</a:t>
            </a:r>
            <a:r>
              <a:rPr lang="en-US" sz="2000"/>
              <a:t> </a:t>
            </a:r>
          </a:p>
          <a:p>
            <a:r>
              <a:rPr lang="en-US" sz="2000">
                <a:hlinkClick r:id="rId3"/>
              </a:rPr>
              <a:t>http://mysite.verizon.net/Graeme_Birchall/id1.html</a:t>
            </a:r>
            <a:r>
              <a:rPr lang="en-US" sz="2000"/>
              <a:t> </a:t>
            </a:r>
          </a:p>
          <a:p>
            <a:endParaRPr lang="en-US"/>
          </a:p>
          <a:p>
            <a:r>
              <a:rPr lang="en-US"/>
              <a:t>The guide is DB2 oriented, but has many good query examples that are applicable for most RDB products.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00200" y="381000"/>
          <a:ext cx="6097601" cy="1712914"/>
        </p:xfrm>
        <a:graphic>
          <a:graphicData uri="http://schemas.openxmlformats.org/drawingml/2006/table">
            <a:tbl>
              <a:tblPr/>
              <a:tblGrid>
                <a:gridCol w="5489933"/>
                <a:gridCol w="202556"/>
                <a:gridCol w="202556"/>
                <a:gridCol w="202556"/>
              </a:tblGrid>
              <a:tr h="265797">
                <a:tc gridSpan="4"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8325"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396">
                <a:tc>
                  <a:txBody>
                    <a:bodyPr/>
                    <a:lstStyle/>
                    <a:p>
                      <a:pPr algn="l"/>
                      <a:r>
                        <a:rPr lang="en-US" sz="1700" b="1"/>
                        <a:t>Graeme Birchall</a:t>
                      </a:r>
                      <a:endParaRPr lang="en-US" sz="1700"/>
                    </a:p>
                  </a:txBody>
                  <a:tcPr marL="18454" marR="18454" marT="18458" marB="184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8578" marR="88578" marT="44299" marB="44299">
                    <a:lnL>
                      <a:noFill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8578" marR="88578" marT="44299" marB="44299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8578" marR="88578" marT="44299" marB="44299">
                    <a:lnT>
                      <a:noFill/>
                    </a:lnT>
                  </a:tcPr>
                </a:tc>
              </a:tr>
              <a:tr h="354396">
                <a:tc>
                  <a:txBody>
                    <a:bodyPr/>
                    <a:lstStyle/>
                    <a:p>
                      <a:pPr algn="l"/>
                      <a:r>
                        <a:rPr lang="en-US" sz="1700" b="1"/>
                        <a:t>DB2 SQL Cookbook</a:t>
                      </a:r>
                      <a:endParaRPr lang="en-US" sz="1700"/>
                    </a:p>
                  </a:txBody>
                  <a:tcPr marL="18454" marR="18454" marT="18458" marB="184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8578" marR="88578" marT="44299" marB="44299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8578" marR="88578" marT="44299" marB="44299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578" marR="88578" marT="44299" marB="44299"/>
                </a:tc>
              </a:tr>
            </a:tbl>
          </a:graphicData>
        </a:graphic>
      </p:graphicFrame>
      <p:pic>
        <p:nvPicPr>
          <p:cNvPr id="55321" name="Picture 1" descr="http://mysite.verizon.net/Graeme_Birchall/sitebuildercontent/sitebuilderpictures/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2" name="Picture 2" descr="http://mysite.verizon.net/imagelib/sitebuilder/layout/spacer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3" name="Picture 3" descr="http://mysite.verizon.net/imagelib/sitebuilder/layout/spacer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571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9DEBB9F-8654-4AC0-BBF1-D06E5BC09619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043363"/>
        </p:xfrm>
        <a:graphic>
          <a:graphicData uri="http://schemas.openxmlformats.org/presentationml/2006/ole">
            <p:oleObj spid="_x0000_s18434" name="Document" r:id="rId4" imgW="7321366" imgH="405126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06785C0-DFC7-4C0B-86FB-DCC9057AF21E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98988"/>
        </p:xfrm>
        <a:graphic>
          <a:graphicData uri="http://schemas.openxmlformats.org/presentationml/2006/ole">
            <p:oleObj spid="_x0000_s19458" name="Document" r:id="rId4" imgW="7321366" imgH="460862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FF49050-B7E2-4CAB-9AB3-2FAB4E6F6442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30400"/>
        </p:xfrm>
        <a:graphic>
          <a:graphicData uri="http://schemas.openxmlformats.org/presentationml/2006/ole">
            <p:oleObj spid="_x0000_s20482" name="Document" r:id="rId4" imgW="7321366" imgH="1934722" progId="Word.Document.8">
              <p:embed/>
            </p:oleObj>
          </a:graphicData>
        </a:graphic>
      </p:graphicFrame>
      <p:pic>
        <p:nvPicPr>
          <p:cNvPr id="20486" name="Picture 3" descr="Figure 18-05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590800"/>
            <a:ext cx="6754813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8896209-D6B2-4794-840A-DAB6A1764DE5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30400"/>
        </p:xfrm>
        <a:graphic>
          <a:graphicData uri="http://schemas.openxmlformats.org/presentationml/2006/ole">
            <p:oleObj spid="_x0000_s21506" name="Document" r:id="rId4" imgW="7321366" imgH="1934722" progId="Word.Document.8">
              <p:embed/>
            </p:oleObj>
          </a:graphicData>
        </a:graphic>
      </p:graphicFrame>
      <p:pic>
        <p:nvPicPr>
          <p:cNvPr id="21510" name="Picture 3" descr="Figure 18-05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590800"/>
            <a:ext cx="67468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01EF025-E39B-4431-B2A7-D72CA2D91E4B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630488"/>
        </p:xfrm>
        <a:graphic>
          <a:graphicData uri="http://schemas.openxmlformats.org/presentationml/2006/ole">
            <p:oleObj spid="_x0000_s22530" name="Document" r:id="rId4" imgW="7321366" imgH="2635666" progId="Word.Document.8">
              <p:embed/>
            </p:oleObj>
          </a:graphicData>
        </a:graphic>
      </p:graphicFrame>
      <p:pic>
        <p:nvPicPr>
          <p:cNvPr id="22534" name="Picture 3" descr="Figure 18-06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276600"/>
            <a:ext cx="505460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630D5F2-49BF-4084-B717-E7D4D9736275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051050"/>
        </p:xfrm>
        <a:graphic>
          <a:graphicData uri="http://schemas.openxmlformats.org/presentationml/2006/ole">
            <p:oleObj spid="_x0000_s23554" name="Document" r:id="rId4" imgW="7321366" imgH="2055213" progId="Word.Document.8">
              <p:embed/>
            </p:oleObj>
          </a:graphicData>
        </a:graphic>
      </p:graphicFrame>
      <p:pic>
        <p:nvPicPr>
          <p:cNvPr id="23558" name="Picture 3" descr="Figure 18-06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743200"/>
            <a:ext cx="409733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8089D8D-DE95-4D1D-BCF4-356F56EADF72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700213"/>
        </p:xfrm>
        <a:graphic>
          <a:graphicData uri="http://schemas.openxmlformats.org/presentationml/2006/ole">
            <p:oleObj spid="_x0000_s24578" name="Document" r:id="rId4" imgW="7321366" imgH="1703839" progId="Word.Document.8">
              <p:embed/>
            </p:oleObj>
          </a:graphicData>
        </a:graphic>
      </p:graphicFrame>
      <p:pic>
        <p:nvPicPr>
          <p:cNvPr id="24582" name="Picture 3" descr="Figure 18-06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362200"/>
            <a:ext cx="5064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BE56802-9CDC-4034-BF9F-289BE2F768C3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2443163"/>
        </p:xfrm>
        <a:graphic>
          <a:graphicData uri="http://schemas.openxmlformats.org/presentationml/2006/ole">
            <p:oleObj spid="_x0000_s25602" name="Document" r:id="rId4" imgW="7437390" imgH="247224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BD63DF8-E69E-4C38-A178-E477B93B1E1D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2011363"/>
        </p:xfrm>
        <a:graphic>
          <a:graphicData uri="http://schemas.openxmlformats.org/presentationml/2006/ole">
            <p:oleObj spid="_x0000_s26626" name="Document" r:id="rId4" imgW="7437390" imgH="20093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573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163FB248-DD87-493A-AD53-D83B5550E60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57349" name="TextBox 4"/>
          <p:cNvSpPr txBox="1">
            <a:spLocks noChangeArrowheads="1"/>
          </p:cNvSpPr>
          <p:nvPr/>
        </p:nvSpPr>
        <p:spPr bwMode="auto">
          <a:xfrm>
            <a:off x="1295400" y="1981200"/>
            <a:ext cx="5562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solidFill>
                  <a:srgbClr val="FF0000"/>
                </a:solidFill>
              </a:rPr>
              <a:t>Resume 11/04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4020626-6784-4B6C-A739-5EE9B8DDF47C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425700"/>
        </p:xfrm>
        <a:graphic>
          <a:graphicData uri="http://schemas.openxmlformats.org/presentationml/2006/ole">
            <p:oleObj spid="_x0000_s2050" name="Document" r:id="rId4" imgW="7321366" imgH="24307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8762EB4-65B0-4140-8DC6-03D6B082184E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971800"/>
        </p:xfrm>
        <a:graphic>
          <a:graphicData uri="http://schemas.openxmlformats.org/presentationml/2006/ole">
            <p:oleObj spid="_x0000_s27650" name="Document" r:id="rId4" imgW="7321366" imgH="2977660" progId="Word.Document.8">
              <p:embed/>
            </p:oleObj>
          </a:graphicData>
        </a:graphic>
      </p:graphicFrame>
      <p:pic>
        <p:nvPicPr>
          <p:cNvPr id="27654" name="Picture 3" descr="Figure 18-08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657600"/>
            <a:ext cx="5110163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2CD3C35-06D4-4109-979F-00043658EE8B}" type="slidenum">
              <a:rPr lang="en-US" sz="900" smtClean="0">
                <a:latin typeface="Arial Narrow" pitchFamily="34" charset="0"/>
              </a:rPr>
              <a:pPr algn="r"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30400"/>
        </p:xfrm>
        <a:graphic>
          <a:graphicData uri="http://schemas.openxmlformats.org/presentationml/2006/ole">
            <p:oleObj spid="_x0000_s28674" name="Document" r:id="rId4" imgW="7321366" imgH="1934722" progId="Word.Document.8">
              <p:embed/>
            </p:oleObj>
          </a:graphicData>
        </a:graphic>
      </p:graphicFrame>
      <p:pic>
        <p:nvPicPr>
          <p:cNvPr id="28678" name="Picture 3" descr="Figure 18-08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590800"/>
            <a:ext cx="548481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E507CED-597E-4AFF-8C4E-6AAAC57B721B}" type="slidenum">
              <a:rPr lang="en-US" sz="900" smtClean="0">
                <a:latin typeface="Arial Narrow" pitchFamily="34" charset="0"/>
              </a:rPr>
              <a:pPr algn="r"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30400"/>
        </p:xfrm>
        <a:graphic>
          <a:graphicData uri="http://schemas.openxmlformats.org/presentationml/2006/ole">
            <p:oleObj spid="_x0000_s29698" name="Document" r:id="rId4" imgW="7321366" imgH="1934722" progId="Word.Document.8">
              <p:embed/>
            </p:oleObj>
          </a:graphicData>
        </a:graphic>
      </p:graphicFrame>
      <p:pic>
        <p:nvPicPr>
          <p:cNvPr id="29702" name="Picture 3" descr="Figure 18-08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590800"/>
            <a:ext cx="5083175" cy="249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67E9DE1-817A-4C1C-85AF-605C6DF0D18F}" type="slidenum">
              <a:rPr lang="en-US" sz="900" smtClean="0">
                <a:latin typeface="Arial Narrow" pitchFamily="34" charset="0"/>
              </a:rPr>
              <a:pPr algn="r"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2111375"/>
        </p:xfrm>
        <a:graphic>
          <a:graphicData uri="http://schemas.openxmlformats.org/presentationml/2006/ole">
            <p:oleObj spid="_x0000_s30722" name="Document" r:id="rId4" imgW="7437390" imgH="2110048" progId="Word.Document.8">
              <p:embed/>
            </p:oleObj>
          </a:graphicData>
        </a:graphic>
      </p:graphicFrame>
      <p:sp>
        <p:nvSpPr>
          <p:cNvPr id="30726" name="TextBox 5"/>
          <p:cNvSpPr txBox="1">
            <a:spLocks noChangeArrowheads="1"/>
          </p:cNvSpPr>
          <p:nvPr/>
        </p:nvSpPr>
        <p:spPr bwMode="auto">
          <a:xfrm>
            <a:off x="914400" y="2743200"/>
            <a:ext cx="6338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ajkNote: implicit syntax</a:t>
            </a:r>
          </a:p>
          <a:p>
            <a:pPr lvl="1"/>
            <a:r>
              <a:rPr lang="en-US" sz="1400" b="1">
                <a:latin typeface="Courier New" pitchFamily="49" charset="0"/>
                <a:cs typeface="Courier New" pitchFamily="49" charset="0"/>
              </a:rPr>
              <a:t>SELECT select_list</a:t>
            </a:r>
          </a:p>
          <a:p>
            <a:pPr lvl="1"/>
            <a:r>
              <a:rPr lang="en-US" sz="1400" b="1">
                <a:latin typeface="Courier New" pitchFamily="49" charset="0"/>
                <a:cs typeface="Courier New" pitchFamily="49" charset="0"/>
              </a:rPr>
              <a:t>FROM table1, table2, …</a:t>
            </a:r>
          </a:p>
          <a:p>
            <a:pPr lvl="1"/>
            <a:r>
              <a:rPr lang="en-US" sz="1400" b="1">
                <a:latin typeface="Courier New" pitchFamily="49" charset="0"/>
                <a:cs typeface="Courier New" pitchFamily="49" charset="0"/>
              </a:rPr>
              <a:t>WHERE table1.id = table2.id, tablex.id=tabley.id, …</a:t>
            </a:r>
          </a:p>
          <a:p>
            <a:pPr lvl="1"/>
            <a:r>
              <a:rPr lang="en-US" sz="1400" b="1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30727" name="TextBox 6"/>
          <p:cNvSpPr txBox="1">
            <a:spLocks noChangeArrowheads="1"/>
          </p:cNvSpPr>
          <p:nvPr/>
        </p:nvSpPr>
        <p:spPr bwMode="auto">
          <a:xfrm>
            <a:off x="533400" y="4800600"/>
            <a:ext cx="7902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Note: there is an outer join also:</a:t>
            </a:r>
          </a:p>
          <a:p>
            <a:r>
              <a:rPr lang="en-US" sz="1800">
                <a:solidFill>
                  <a:srgbClr val="FF0000"/>
                </a:solidFill>
                <a:hlinkClick r:id="rId5"/>
              </a:rPr>
              <a:t>http://stackoverflow.com/questions/38549/difference-between-inner-and-outer-join</a:t>
            </a:r>
            <a:r>
              <a:rPr lang="en-US" sz="18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0C8FF3C-A505-4890-9CA6-2263FC2CCED8}" type="slidenum">
              <a:rPr lang="en-US" sz="900" smtClean="0">
                <a:latin typeface="Arial Narrow" pitchFamily="34" charset="0"/>
              </a:rPr>
              <a:pPr algn="r"/>
              <a:t>34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160588"/>
        </p:xfrm>
        <a:graphic>
          <a:graphicData uri="http://schemas.openxmlformats.org/presentationml/2006/ole">
            <p:oleObj spid="_x0000_s31746" name="Document" r:id="rId4" imgW="7321366" imgH="2165243" progId="Word.Document.8">
              <p:embed/>
            </p:oleObj>
          </a:graphicData>
        </a:graphic>
      </p:graphicFrame>
      <p:pic>
        <p:nvPicPr>
          <p:cNvPr id="31750" name="Picture 3" descr="Figure 18-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819400"/>
            <a:ext cx="431482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230E617-F386-4594-A139-269B676E5A4A}" type="slidenum">
              <a:rPr lang="en-US" sz="900" smtClean="0">
                <a:latin typeface="Arial Narrow" pitchFamily="34" charset="0"/>
              </a:rPr>
              <a:pPr algn="r"/>
              <a:t>35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02113"/>
        </p:xfrm>
        <a:graphic>
          <a:graphicData uri="http://schemas.openxmlformats.org/presentationml/2006/ole">
            <p:oleObj spid="_x0000_s32770" name="Document" r:id="rId4" imgW="7321366" imgH="4209995" progId="Word.Document.8">
              <p:embed/>
            </p:oleObj>
          </a:graphicData>
        </a:graphic>
      </p:graphicFrame>
      <p:pic>
        <p:nvPicPr>
          <p:cNvPr id="32774" name="Picture 3" descr="Figure 18-10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800600"/>
            <a:ext cx="40862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E11C3AE-E3CA-4A1C-A098-8BDB749ABBE3}" type="slidenum">
              <a:rPr lang="en-US" sz="900" smtClean="0">
                <a:latin typeface="Arial Narrow" pitchFamily="34" charset="0"/>
              </a:rPr>
              <a:pPr algn="r"/>
              <a:t>36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923925" y="228600"/>
          <a:ext cx="7296150" cy="3309938"/>
        </p:xfrm>
        <a:graphic>
          <a:graphicData uri="http://schemas.openxmlformats.org/presentationml/2006/ole">
            <p:oleObj spid="_x0000_s33794" name="Document" r:id="rId4" imgW="7309734" imgH="3325343" progId="Word.Document.8">
              <p:embed/>
            </p:oleObj>
          </a:graphicData>
        </a:graphic>
      </p:graphicFrame>
      <p:pic>
        <p:nvPicPr>
          <p:cNvPr id="33798" name="Picture 3" descr="Figure 18-10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429000"/>
            <a:ext cx="7138988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5334000"/>
            <a:ext cx="82296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Alternate form:</a:t>
            </a:r>
          </a:p>
          <a:p>
            <a:pPr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SELECT firstName, lastName, o.orderID, productName, itemPrice, quantity</a:t>
            </a:r>
          </a:p>
          <a:p>
            <a:pPr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FROM customers c, orders o, orderItems oi, products p</a:t>
            </a:r>
          </a:p>
          <a:p>
            <a:pPr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WHERE c.customerID = o.customerID, o.orderID = oi.orderID, oi.productID = p.productID</a:t>
            </a:r>
          </a:p>
          <a:p>
            <a:pPr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ORDER BY o.orderID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B1863E3-864C-403D-9ECB-AEA8773A33C9}" type="slidenum">
              <a:rPr lang="en-US" sz="900" smtClean="0">
                <a:latin typeface="Arial Narrow" pitchFamily="34" charset="0"/>
              </a:rPr>
              <a:pPr algn="r"/>
              <a:t>37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890963"/>
        </p:xfrm>
        <a:graphic>
          <a:graphicData uri="http://schemas.openxmlformats.org/presentationml/2006/ole">
            <p:oleObj spid="_x0000_s34818" name="Document" r:id="rId4" imgW="7321366" imgH="3898664" progId="Word.Document.8">
              <p:embed/>
            </p:oleObj>
          </a:graphicData>
        </a:graphic>
      </p:graphicFrame>
      <p:pic>
        <p:nvPicPr>
          <p:cNvPr id="34822" name="Picture 3" descr="Figure 18-11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495800"/>
            <a:ext cx="1554163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Box 6"/>
          <p:cNvSpPr txBox="1">
            <a:spLocks noChangeArrowheads="1"/>
          </p:cNvSpPr>
          <p:nvPr/>
        </p:nvSpPr>
        <p:spPr bwMode="auto">
          <a:xfrm>
            <a:off x="762000" y="5638800"/>
            <a:ext cx="7620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Note: there are others, e.g.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FIRST()</a:t>
            </a:r>
            <a:r>
              <a:rPr lang="en-US" sz="1800" dirty="0">
                <a:solidFill>
                  <a:srgbClr val="FF0000"/>
                </a:solidFill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LAST()</a:t>
            </a:r>
            <a:r>
              <a:rPr lang="en-US" sz="1800" dirty="0">
                <a:solidFill>
                  <a:srgbClr val="FF0000"/>
                </a:solidFill>
              </a:rPr>
              <a:t>and some special use functions like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VAR() </a:t>
            </a:r>
            <a:r>
              <a:rPr lang="en-US" sz="1800" dirty="0">
                <a:solidFill>
                  <a:srgbClr val="FF0000"/>
                </a:solidFill>
              </a:rPr>
              <a:t>and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CORRELATION()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E05BD7B-B682-4C65-A84F-AD1E00CCEFA1}" type="slidenum">
              <a:rPr lang="en-US" sz="900" smtClean="0">
                <a:latin typeface="Arial Narrow" pitchFamily="34" charset="0"/>
              </a:rPr>
              <a:pPr algn="r"/>
              <a:t>38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700213"/>
        </p:xfrm>
        <a:graphic>
          <a:graphicData uri="http://schemas.openxmlformats.org/presentationml/2006/ole">
            <p:oleObj spid="_x0000_s35842" name="Document" r:id="rId4" imgW="7321366" imgH="1703839" progId="Word.Document.8">
              <p:embed/>
            </p:oleObj>
          </a:graphicData>
        </a:graphic>
      </p:graphicFrame>
      <p:pic>
        <p:nvPicPr>
          <p:cNvPr id="35846" name="Picture 3" descr="Figure 18-11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362200"/>
            <a:ext cx="2797175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9F77CA0-562E-4F99-977B-1A6B2CA42819}" type="slidenum">
              <a:rPr lang="en-US" sz="900" smtClean="0">
                <a:latin typeface="Arial Narrow" pitchFamily="34" charset="0"/>
              </a:rPr>
              <a:pPr algn="r"/>
              <a:t>39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30400"/>
        </p:xfrm>
        <a:graphic>
          <a:graphicData uri="http://schemas.openxmlformats.org/presentationml/2006/ole">
            <p:oleObj spid="_x0000_s36866" name="Document" r:id="rId4" imgW="7321366" imgH="1934722" progId="Word.Document.8">
              <p:embed/>
            </p:oleObj>
          </a:graphicData>
        </a:graphic>
      </p:graphicFrame>
      <p:pic>
        <p:nvPicPr>
          <p:cNvPr id="36870" name="Picture 3" descr="Figure 18-11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590800"/>
            <a:ext cx="435133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82072AE-1ED8-4660-8F12-AB0672F7826E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72063"/>
        </p:xfrm>
        <a:graphic>
          <a:graphicData uri="http://schemas.openxmlformats.org/presentationml/2006/ole">
            <p:oleObj spid="_x0000_s3074" name="Document" r:id="rId4" imgW="7321366" imgH="508229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A7D8946-F9ED-4FDB-B4D8-D5F98DC4D4E0}" type="slidenum">
              <a:rPr lang="en-US" sz="900" smtClean="0">
                <a:latin typeface="Arial Narrow" pitchFamily="34" charset="0"/>
              </a:rPr>
              <a:pPr algn="r"/>
              <a:t>40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700213"/>
        </p:xfrm>
        <a:graphic>
          <a:graphicData uri="http://schemas.openxmlformats.org/presentationml/2006/ole">
            <p:oleObj spid="_x0000_s37890" name="Document" r:id="rId4" imgW="7321366" imgH="1703839" progId="Word.Document.8">
              <p:embed/>
            </p:oleObj>
          </a:graphicData>
        </a:graphic>
      </p:graphicFrame>
      <p:pic>
        <p:nvPicPr>
          <p:cNvPr id="37894" name="Picture 3" descr="Figure 18-11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286000"/>
            <a:ext cx="13525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5CED5B7-7724-4FC6-B48F-FF9ADC61F384}" type="slidenum">
              <a:rPr lang="en-US" sz="900" smtClean="0">
                <a:latin typeface="Arial Narrow" pitchFamily="34" charset="0"/>
              </a:rPr>
              <a:pPr algn="r"/>
              <a:t>41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914400" y="457200"/>
          <a:ext cx="7321550" cy="4552950"/>
        </p:xfrm>
        <a:graphic>
          <a:graphicData uri="http://schemas.openxmlformats.org/presentationml/2006/ole">
            <p:oleObj spid="_x0000_s38914" name="Document" r:id="rId4" imgW="7321366" imgH="4561369" progId="Word.Document.8">
              <p:embed/>
            </p:oleObj>
          </a:graphicData>
        </a:graphic>
      </p:graphicFrame>
      <p:pic>
        <p:nvPicPr>
          <p:cNvPr id="38918" name="Picture 3" descr="Figure 18-12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648200"/>
            <a:ext cx="43783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685800" y="5867400"/>
            <a:ext cx="4479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Example: </a:t>
            </a:r>
            <a:r>
              <a:rPr lang="en-US" sz="1600" dirty="0" err="1">
                <a:solidFill>
                  <a:srgbClr val="FF0000"/>
                </a:solidFill>
              </a:rPr>
              <a:t>book_apps</a:t>
            </a:r>
            <a:r>
              <a:rPr lang="en-US" sz="1600" dirty="0">
                <a:solidFill>
                  <a:srgbClr val="FF0000"/>
                </a:solidFill>
              </a:rPr>
              <a:t>\ch18_db2_scripts\fig18-12.sql</a:t>
            </a:r>
          </a:p>
          <a:p>
            <a:r>
              <a:rPr lang="en-US" sz="1600" dirty="0">
                <a:solidFill>
                  <a:srgbClr val="FF0000"/>
                </a:solidFill>
              </a:rPr>
              <a:t>run without the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group by</a:t>
            </a:r>
            <a:r>
              <a:rPr lang="en-US" sz="1600" dirty="0">
                <a:solidFill>
                  <a:srgbClr val="FF0000"/>
                </a:solidFill>
              </a:rPr>
              <a:t> and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having</a:t>
            </a:r>
            <a:r>
              <a:rPr lang="en-US" sz="1600" dirty="0">
                <a:solidFill>
                  <a:srgbClr val="FF0000"/>
                </a:solidFill>
              </a:rPr>
              <a:t>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B8254BF-ECBE-4472-B18E-09BBDED9158E}" type="slidenum">
              <a:rPr lang="en-US" sz="900" smtClean="0">
                <a:latin typeface="Arial Narrow" pitchFamily="34" charset="0"/>
              </a:rPr>
              <a:pPr algn="r"/>
              <a:t>42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2390775"/>
        </p:xfrm>
        <a:graphic>
          <a:graphicData uri="http://schemas.openxmlformats.org/presentationml/2006/ole">
            <p:oleObj spid="_x0000_s39938" name="Document" r:id="rId4" imgW="7321366" imgH="2395765" progId="Word.Document.8">
              <p:embed/>
            </p:oleObj>
          </a:graphicData>
        </a:graphic>
      </p:graphicFrame>
      <p:pic>
        <p:nvPicPr>
          <p:cNvPr id="39942" name="Picture 4" descr="Figure 18-12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048000"/>
            <a:ext cx="5037138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Box 7"/>
          <p:cNvSpPr txBox="1">
            <a:spLocks noChangeArrowheads="1"/>
          </p:cNvSpPr>
          <p:nvPr/>
        </p:nvSpPr>
        <p:spPr bwMode="auto">
          <a:xfrm>
            <a:off x="685800" y="4343400"/>
            <a:ext cx="56483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w3schools example:</a:t>
            </a:r>
          </a:p>
          <a:p>
            <a:r>
              <a:rPr lang="en-US" sz="1600">
                <a:hlinkClick r:id="rId6"/>
              </a:rPr>
              <a:t>http://www.w3schools.com/sql/sql_having.asp</a:t>
            </a:r>
            <a:r>
              <a:rPr lang="en-US" sz="1600"/>
              <a:t> </a:t>
            </a:r>
          </a:p>
          <a:p>
            <a:r>
              <a:rPr lang="en-US" sz="1600"/>
              <a:t>Notes:</a:t>
            </a:r>
          </a:p>
          <a:p>
            <a:pPr>
              <a:buFont typeface="Arial" charset="0"/>
              <a:buChar char="•"/>
            </a:pPr>
            <a:r>
              <a:rPr lang="en-US" sz="1600"/>
              <a:t>WHERE: </a:t>
            </a:r>
          </a:p>
          <a:p>
            <a:pPr lvl="1">
              <a:buFont typeface="Arial" charset="0"/>
              <a:buChar char="•"/>
            </a:pPr>
            <a:r>
              <a:rPr lang="en-US" sz="1600"/>
              <a:t>Can refer to any column in any of the tables</a:t>
            </a:r>
          </a:p>
          <a:p>
            <a:pPr lvl="1">
              <a:buFont typeface="Arial" charset="0"/>
              <a:buChar char="•"/>
            </a:pPr>
            <a:r>
              <a:rPr lang="en-US" sz="1600"/>
              <a:t>Cannot access aggregate terms</a:t>
            </a:r>
          </a:p>
          <a:p>
            <a:pPr>
              <a:buFont typeface="Arial" charset="0"/>
              <a:buChar char="•"/>
            </a:pPr>
            <a:r>
              <a:rPr lang="en-US" sz="1600"/>
              <a:t>HAVING:</a:t>
            </a:r>
          </a:p>
          <a:p>
            <a:pPr lvl="1">
              <a:buFont typeface="Arial" charset="0"/>
              <a:buChar char="•"/>
            </a:pPr>
            <a:r>
              <a:rPr lang="en-US" sz="1600"/>
              <a:t>Can only refer to columns listed in the SELECT condition</a:t>
            </a:r>
          </a:p>
          <a:p>
            <a:pPr lvl="1">
              <a:buFont typeface="Arial" charset="0"/>
              <a:buChar char="•"/>
            </a:pPr>
            <a:r>
              <a:rPr lang="en-US" sz="1600"/>
              <a:t>Can access the aggregate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9FA0A14-D92E-4ED6-8C69-E00D0B6FC035}" type="slidenum">
              <a:rPr lang="en-US" sz="900" smtClean="0">
                <a:latin typeface="Arial Narrow" pitchFamily="34" charset="0"/>
              </a:rPr>
              <a:pPr algn="r"/>
              <a:t>43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743200"/>
        </p:xfrm>
        <a:graphic>
          <a:graphicData uri="http://schemas.openxmlformats.org/presentationml/2006/ole">
            <p:oleObj spid="_x0000_s40962" name="Document" r:id="rId4" imgW="7321366" imgH="2748582" progId="Word.Document.8">
              <p:embed/>
            </p:oleObj>
          </a:graphicData>
        </a:graphic>
      </p:graphicFrame>
      <p:pic>
        <p:nvPicPr>
          <p:cNvPr id="40966" name="Picture 3" descr="Figure 18-12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429000"/>
            <a:ext cx="50419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BA053BE-6F13-4898-AA19-7565675EAF67}" type="slidenum">
              <a:rPr lang="en-US" sz="900" smtClean="0">
                <a:latin typeface="Arial Narrow" pitchFamily="34" charset="0"/>
              </a:rPr>
              <a:pPr algn="r"/>
              <a:t>44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2541588"/>
        </p:xfrm>
        <a:graphic>
          <a:graphicData uri="http://schemas.openxmlformats.org/presentationml/2006/ole">
            <p:oleObj spid="_x0000_s41986" name="Document" r:id="rId4" imgW="7437390" imgH="254403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15F2386-4BB0-4F41-9098-10AA8561AD1E}" type="slidenum">
              <a:rPr lang="en-US" sz="900" smtClean="0">
                <a:latin typeface="Arial Narrow" pitchFamily="34" charset="0"/>
              </a:rPr>
              <a:pPr algn="r"/>
              <a:t>45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682875"/>
        </p:xfrm>
        <a:graphic>
          <a:graphicData uri="http://schemas.openxmlformats.org/presentationml/2006/ole">
            <p:oleObj spid="_x0000_s43010" name="Document" r:id="rId4" imgW="7321366" imgH="2687614" progId="Word.Document.8">
              <p:embed/>
            </p:oleObj>
          </a:graphicData>
        </a:graphic>
      </p:graphicFrame>
      <p:pic>
        <p:nvPicPr>
          <p:cNvPr id="43014" name="Picture 3" descr="Figure 18-13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352800"/>
            <a:ext cx="310832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TextBox 6"/>
          <p:cNvSpPr txBox="1">
            <a:spLocks noChangeArrowheads="1"/>
          </p:cNvSpPr>
          <p:nvPr/>
        </p:nvSpPr>
        <p:spPr bwMode="auto">
          <a:xfrm>
            <a:off x="838200" y="5562600"/>
            <a:ext cx="3743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book_apps\ch18_db2_scripts\fig18-13.sql</a:t>
            </a:r>
          </a:p>
          <a:p>
            <a:r>
              <a:rPr lang="en-US" sz="1600">
                <a:solidFill>
                  <a:srgbClr val="FF0000"/>
                </a:solidFill>
              </a:rPr>
              <a:t>run subquery first, then both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76A8673-05AC-4E3D-B2E8-955A41EA0FE1}" type="slidenum">
              <a:rPr lang="en-US" sz="900" smtClean="0">
                <a:latin typeface="Arial Narrow" pitchFamily="34" charset="0"/>
              </a:rPr>
              <a:pPr algn="r"/>
              <a:t>46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30400"/>
        </p:xfrm>
        <a:graphic>
          <a:graphicData uri="http://schemas.openxmlformats.org/presentationml/2006/ole">
            <p:oleObj spid="_x0000_s44034" name="Document" r:id="rId4" imgW="7321366" imgH="1934722" progId="Word.Document.8">
              <p:embed/>
            </p:oleObj>
          </a:graphicData>
        </a:graphic>
      </p:graphicFrame>
      <p:pic>
        <p:nvPicPr>
          <p:cNvPr id="44038" name="Picture 3" descr="Figure 18-13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590800"/>
            <a:ext cx="276066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86C97DD-D3D4-4E99-89A8-F4129E0F75C3}" type="slidenum">
              <a:rPr lang="en-US" sz="900" smtClean="0">
                <a:latin typeface="Arial Narrow" pitchFamily="34" charset="0"/>
              </a:rPr>
              <a:pPr algn="r"/>
              <a:t>47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160588"/>
        </p:xfrm>
        <a:graphic>
          <a:graphicData uri="http://schemas.openxmlformats.org/presentationml/2006/ole">
            <p:oleObj spid="_x0000_s45058" name="Document" r:id="rId4" imgW="7321366" imgH="2165243" progId="Word.Document.8">
              <p:embed/>
            </p:oleObj>
          </a:graphicData>
        </a:graphic>
      </p:graphicFrame>
      <p:pic>
        <p:nvPicPr>
          <p:cNvPr id="45062" name="Picture 3" descr="Figure 18-14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819400"/>
            <a:ext cx="4506913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60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60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00EF629-4457-4478-ABB9-82F1FB971BF9}" type="slidenum">
              <a:rPr lang="en-US" sz="900" smtClean="0">
                <a:latin typeface="Arial Narrow" pitchFamily="34" charset="0"/>
              </a:rPr>
              <a:pPr algn="r"/>
              <a:t>48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398838"/>
        </p:xfrm>
        <a:graphic>
          <a:graphicData uri="http://schemas.openxmlformats.org/presentationml/2006/ole">
            <p:oleObj spid="_x0000_s46082" name="Document" r:id="rId4" imgW="7321366" imgH="3405153" progId="Word.Document.8">
              <p:embed/>
            </p:oleObj>
          </a:graphicData>
        </a:graphic>
      </p:graphicFrame>
      <p:pic>
        <p:nvPicPr>
          <p:cNvPr id="46086" name="Picture 3" descr="Figure 18-14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038600"/>
            <a:ext cx="363855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71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71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329D338-27C9-4305-A96C-DDAF3BF8C144}" type="slidenum">
              <a:rPr lang="en-US" sz="900" smtClean="0">
                <a:latin typeface="Arial Narrow" pitchFamily="34" charset="0"/>
              </a:rPr>
              <a:pPr algn="r"/>
              <a:t>49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81525"/>
        </p:xfrm>
        <a:graphic>
          <a:graphicData uri="http://schemas.openxmlformats.org/presentationml/2006/ole">
            <p:oleObj spid="_x0000_s47106" name="Document" r:id="rId4" imgW="7321366" imgH="4590229" progId="Word.Documen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2578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Key elements: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The number of items between the ( ) must match the number of columns in the table. 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There may be as many ( ) as rows you want to insert. 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If there is no column list then it is assumed the values will be for all the columns in the table.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5E6F4AB-7F82-4889-BF33-0ECAB3AEA4A3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965575"/>
        </p:xfrm>
        <a:graphic>
          <a:graphicData uri="http://schemas.openxmlformats.org/presentationml/2006/ole">
            <p:oleObj spid="_x0000_s4098" name="Document" r:id="rId4" imgW="7321366" imgH="39733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81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81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8C26335-A075-4267-98E2-EC8F1019AEFE}" type="slidenum">
              <a:rPr lang="en-US" sz="900" smtClean="0">
                <a:latin typeface="Arial Narrow" pitchFamily="34" charset="0"/>
              </a:rPr>
              <a:pPr algn="r"/>
              <a:t>50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576263" y="685800"/>
          <a:ext cx="7772400" cy="4670425"/>
        </p:xfrm>
        <a:graphic>
          <a:graphicData uri="http://schemas.openxmlformats.org/presentationml/2006/ole">
            <p:oleObj spid="_x0000_s48130" name="Document" r:id="rId4" imgW="7778046" imgH="470531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491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91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2D6BFB4-A81A-44EC-AA37-002A7513C929}" type="slidenum">
              <a:rPr lang="en-US" sz="900" smtClean="0">
                <a:latin typeface="Arial Narrow" pitchFamily="34" charset="0"/>
              </a:rPr>
              <a:pPr algn="r"/>
              <a:t>51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470400"/>
        </p:xfrm>
        <a:graphic>
          <a:graphicData uri="http://schemas.openxmlformats.org/presentationml/2006/ole">
            <p:oleObj spid="_x0000_s49154" name="Document" r:id="rId4" imgW="7321366" imgH="447875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501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01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88A417E-6CCE-436D-950E-C0B70D576115}" type="slidenum">
              <a:rPr lang="en-US" sz="900" smtClean="0">
                <a:latin typeface="Arial Narrow" pitchFamily="34" charset="0"/>
              </a:rPr>
              <a:pPr algn="r"/>
              <a:t>52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110163"/>
        </p:xfrm>
        <a:graphic>
          <a:graphicData uri="http://schemas.openxmlformats.org/presentationml/2006/ole">
            <p:oleObj spid="_x0000_s50178" name="Document" r:id="rId4" imgW="7321366" imgH="51097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512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BB06CA9-C3D2-4653-B932-25BF3BE7349C}" type="slidenum">
              <a:rPr lang="en-US" sz="900" smtClean="0">
                <a:latin typeface="Arial Narrow" pitchFamily="34" charset="0"/>
              </a:rPr>
              <a:pPr algn="r"/>
              <a:t>53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086100"/>
        </p:xfrm>
        <a:graphic>
          <a:graphicData uri="http://schemas.openxmlformats.org/presentationml/2006/ole">
            <p:oleObj spid="_x0000_s51202" name="Document" r:id="rId4" imgW="7321366" imgH="309238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522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22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FFC95D8-C134-4FA7-AC5C-9766051DC7C0}" type="slidenum">
              <a:rPr lang="en-US" sz="900" smtClean="0">
                <a:latin typeface="Arial Narrow" pitchFamily="34" charset="0"/>
              </a:rPr>
              <a:pPr algn="r"/>
              <a:t>54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721100"/>
        </p:xfrm>
        <a:graphic>
          <a:graphicData uri="http://schemas.openxmlformats.org/presentationml/2006/ole">
            <p:oleObj spid="_x0000_s52226" name="Document" r:id="rId4" imgW="7321366" imgH="373524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563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F9153059-027C-4582-85EA-D321F830236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5301" name="TextBox 4"/>
          <p:cNvSpPr txBox="1">
            <a:spLocks noChangeArrowheads="1"/>
          </p:cNvSpPr>
          <p:nvPr/>
        </p:nvSpPr>
        <p:spPr bwMode="auto">
          <a:xfrm>
            <a:off x="838200" y="533400"/>
            <a:ext cx="6959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4400" dirty="0" err="1">
                <a:solidFill>
                  <a:srgbClr val="FF0000"/>
                </a:solidFill>
              </a:rPr>
              <a:t>ajkNote</a:t>
            </a:r>
            <a:r>
              <a:rPr lang="en-US" sz="4400" dirty="0">
                <a:solidFill>
                  <a:srgbClr val="FF0000"/>
                </a:solidFill>
              </a:rPr>
              <a:t>:</a:t>
            </a:r>
          </a:p>
          <a:p>
            <a:pPr marL="457200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dirty="0"/>
              <a:t>Use SQL's power to reduce your PHP programming!</a:t>
            </a:r>
          </a:p>
          <a:p>
            <a:pPr marL="457200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dirty="0"/>
              <a:t>Examples:</a:t>
            </a:r>
          </a:p>
          <a:p>
            <a:pPr lvl="2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sz="2200" dirty="0"/>
              <a:t>You only need certain values (columns) from a table</a:t>
            </a:r>
          </a:p>
          <a:p>
            <a:pPr marL="1371600" lvl="4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sz="1900" dirty="0"/>
              <a:t>Let SQL select only those rows</a:t>
            </a:r>
          </a:p>
          <a:p>
            <a:pPr lvl="2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sz="2200" dirty="0"/>
              <a:t>Data needs sorting</a:t>
            </a:r>
          </a:p>
          <a:p>
            <a:pPr marL="1371600" lvl="4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sz="1900" dirty="0"/>
              <a:t>SQL can sort the data for you!</a:t>
            </a:r>
          </a:p>
          <a:p>
            <a:pPr marL="1371600" lvl="4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sz="1900" dirty="0"/>
              <a:t>On the column(s) of your choice</a:t>
            </a:r>
          </a:p>
          <a:p>
            <a:pPr lvl="2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sz="2200" dirty="0"/>
              <a:t>Data from two sources needs organization</a:t>
            </a:r>
          </a:p>
          <a:p>
            <a:pPr marL="1371600" lvl="4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sz="1900" dirty="0"/>
              <a:t>SQL can join the data from multiple tables</a:t>
            </a:r>
          </a:p>
          <a:p>
            <a:pPr marL="1371600" lvl="4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sz="1900" dirty="0"/>
              <a:t>And select only the fields of interest!</a:t>
            </a:r>
            <a:endParaRPr lang="en-US" sz="2200" dirty="0"/>
          </a:p>
          <a:p>
            <a:pPr marL="457200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dirty="0"/>
              <a:t>Look at the big picture of what the project needs to do</a:t>
            </a:r>
          </a:p>
          <a:p>
            <a:pPr lvl="1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dirty="0"/>
              <a:t>Formulate your queries to your advantage</a:t>
            </a:r>
          </a:p>
          <a:p>
            <a:pPr lvl="2" indent="-4572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/>
              <a:t>Less PHP processing required!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EAB439B-5E6C-41B6-B6CC-F678B73DAE7C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1563688"/>
        </p:xfrm>
        <a:graphic>
          <a:graphicData uri="http://schemas.openxmlformats.org/presentationml/2006/ole">
            <p:oleObj spid="_x0000_s5122" name="Document" r:id="rId4" imgW="7437390" imgH="156025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614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30C5B48-4031-4082-9E75-C21E66B20FC0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238250"/>
        </p:xfrm>
        <a:graphic>
          <a:graphicData uri="http://schemas.openxmlformats.org/presentationml/2006/ole">
            <p:oleObj spid="_x0000_s6146" name="Document" r:id="rId4" imgW="7321366" imgH="1241353" progId="Word.Document.8">
              <p:embed/>
            </p:oleObj>
          </a:graphicData>
        </a:graphic>
      </p:graphicFrame>
      <p:pic>
        <p:nvPicPr>
          <p:cNvPr id="6151" name="Picture 3" descr="Figure 18-01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1905000"/>
            <a:ext cx="69088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914400" y="3886200"/>
          <a:ext cx="7315200" cy="371475"/>
        </p:xfrm>
        <a:graphic>
          <a:graphicData uri="http://schemas.openxmlformats.org/presentationml/2006/ole">
            <p:oleObj spid="_x0000_s6147" name="Document" r:id="rId6" imgW="7437390" imgH="37518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C18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02E91D4-8C8A-4445-BA1F-A5A475DE1C74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700213"/>
        </p:xfrm>
        <a:graphic>
          <a:graphicData uri="http://schemas.openxmlformats.org/presentationml/2006/ole">
            <p:oleObj spid="_x0000_s7170" name="Document" r:id="rId4" imgW="7321366" imgH="1703839" progId="Word.Document.8">
              <p:embed/>
            </p:oleObj>
          </a:graphicData>
        </a:graphic>
      </p:graphicFrame>
      <p:pic>
        <p:nvPicPr>
          <p:cNvPr id="7174" name="Picture 3" descr="Figure 18-01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2362200"/>
            <a:ext cx="4881563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1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537</TotalTime>
  <Words>1319</Words>
  <Application>Microsoft Office PowerPoint</Application>
  <PresentationFormat>On-screen Show (4:3)</PresentationFormat>
  <Paragraphs>269</Paragraphs>
  <Slides>54</Slides>
  <Notes>51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1_Master slides</vt:lpstr>
      <vt:lpstr>Document</vt:lpstr>
      <vt:lpstr>Microsoft Office Word 97 - 2003 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Judy Taylor</dc:creator>
  <cp:lastModifiedBy>tkombol</cp:lastModifiedBy>
  <cp:revision>41</cp:revision>
  <dcterms:created xsi:type="dcterms:W3CDTF">2010-12-01T22:56:12Z</dcterms:created>
  <dcterms:modified xsi:type="dcterms:W3CDTF">2013-11-04T15:27:52Z</dcterms:modified>
</cp:coreProperties>
</file>