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1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7" r:id="rId3"/>
    <p:sldId id="259" r:id="rId4"/>
    <p:sldId id="260" r:id="rId5"/>
    <p:sldId id="304" r:id="rId6"/>
    <p:sldId id="305" r:id="rId7"/>
    <p:sldId id="307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302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308" r:id="rId29"/>
    <p:sldId id="306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303" r:id="rId44"/>
    <p:sldId id="293" r:id="rId45"/>
    <p:sldId id="294" r:id="rId46"/>
    <p:sldId id="295" r:id="rId47"/>
    <p:sldId id="297" r:id="rId48"/>
    <p:sldId id="298" r:id="rId49"/>
    <p:sldId id="299" r:id="rId50"/>
    <p:sldId id="300" r:id="rId51"/>
    <p:sldId id="301" r:id="rId52"/>
  </p:sldIdLst>
  <p:sldSz cx="9144000" cy="6858000" type="screen4x3"/>
  <p:notesSz cx="6858000" cy="9144000"/>
  <p:custDataLst>
    <p:tags r:id="rId5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98" autoAdjust="0"/>
  </p:normalViewPr>
  <p:slideViewPr>
    <p:cSldViewPr>
      <p:cViewPr varScale="1">
        <p:scale>
          <a:sx n="94" d="100"/>
          <a:sy n="94" d="100"/>
        </p:scale>
        <p:origin x="-8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D84EC74-B5B2-4356-9971-FF836463BBB7}" type="datetimeFigureOut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EB06692-03FE-4470-A839-3A90E7D1D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8412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49C0731-1497-40DA-B883-9434831EFF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0909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454752-A175-4883-AA17-2B0A8DB4DA5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C19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F8585C2E-7EA8-44D1-8CA0-074A24A677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FC0F0F49-D760-46F9-A975-EF4D6C64F0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41B77D71-115B-44AA-973A-D298EE52E6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14B37592-A191-4F34-849D-2C8EEED626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881E8F44-BBE0-4668-A4E6-85BA32B31E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D7CDE0D0-2339-42C9-87C8-B589634D00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627A4C66-7F6A-4A3B-8062-A6658CBB60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B804DC3B-0949-47B4-B8EE-9E6D66B946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7AF40846-6E82-4484-A28A-2FD6E7C5B3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70EFF0EE-93DC-4604-9444-F8654A395F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C86998D5-69F1-449B-99FE-C70A145988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Murach's PHP and MySQL, C19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5B2227AD-BDDE-455D-8A1F-80E1F283C7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Word_97_-_2003_Document7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Microsoft_Office_Word_97_-_2003_Document8.doc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Microsoft_Office_Word_97_-_2003_Document9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Microsoft_Office_Word_97_-_2003_Document10.doc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Microsoft_Office_Word_97_-_2003_Document11.doc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hyperlink" Target="http://php.net/manual/en/pdo.setattribute.php" TargetMode="External"/><Relationship Id="rId4" Type="http://schemas.openxmlformats.org/officeDocument/2006/relationships/oleObject" Target="../embeddings/Microsoft_Office_Word_97_-_2003_Document12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Microsoft_Office_Word_97_-_2003_Document13.doc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Microsoft_Office_Word_97_-_2003_Document14.doc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Microsoft_Office_Word_97_-_2003_Document15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Microsoft_Office_Word_97_-_2003_Document16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Microsoft_Office_Word_97_-_2003_Document17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Microsoft_Office_Word_97_-_2003_Document18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Microsoft_Office_Word_97_-_2003_Document19.doc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Microsoft_Office_Word_97_-_2003_Document20.doc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Microsoft_Office_Word_97_-_2003_Document21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Microsoft_Office_Word_97_-_2003_Document22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Microsoft_Office_Word_97_-_2003_Document23.doc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Microsoft_Office_Word_97_-_2003_Document24.doc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Microsoft_Office_Word_97_-_2003_Document25.doc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Microsoft_Office_Word_97_-_2003_Document26.doc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Microsoft_Office_Word_97_-_2003_Document27.doc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Microsoft_Office_Word_97_-_2003_Document28.doc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Microsoft_Office_Word_97_-_2003_Document29.doc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Microsoft_Office_Word_97_-_2003_Document30.doc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Microsoft_Office_Word_97_-_2003_Document31.doc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Microsoft_Office_Word_97_-_2003_Document32.doc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Microsoft_Office_Word_97_-_2003_Document33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Word_97_-_2003_Document4.doc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Microsoft_Office_Word_97_-_2003_Document34.doc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5.vml"/><Relationship Id="rId4" Type="http://schemas.openxmlformats.org/officeDocument/2006/relationships/oleObject" Target="../embeddings/Microsoft_Office_Word_97_-_2003_Document35.doc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6.vml"/><Relationship Id="rId4" Type="http://schemas.openxmlformats.org/officeDocument/2006/relationships/oleObject" Target="../embeddings/Microsoft_Office_Word_97_-_2003_Document36.doc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Microsoft_Office_Word_97_-_2003_Document37.doc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8.vml"/><Relationship Id="rId4" Type="http://schemas.openxmlformats.org/officeDocument/2006/relationships/oleObject" Target="../embeddings/Microsoft_Office_Word_97_-_2003_Document38.doc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Microsoft_Office_Word_97_-_2003_Document39.doc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0.vml"/><Relationship Id="rId4" Type="http://schemas.openxmlformats.org/officeDocument/2006/relationships/oleObject" Target="../embeddings/Microsoft_Office_Word_97_-_2003_Document40.doc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1.vml"/><Relationship Id="rId4" Type="http://schemas.openxmlformats.org/officeDocument/2006/relationships/oleObject" Target="../embeddings/Microsoft_Office_Word_97_-_2003_Document41.doc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2.vml"/><Relationship Id="rId4" Type="http://schemas.openxmlformats.org/officeDocument/2006/relationships/oleObject" Target="../embeddings/Microsoft_Office_Word_97_-_2003_Document42.doc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php.net/manual/en/pdo.drivers.php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3.vml"/><Relationship Id="rId4" Type="http://schemas.openxmlformats.org/officeDocument/2006/relationships/oleObject" Target="../embeddings/Microsoft_Office_Word_97_-_2003_Document43.doc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4.vml"/><Relationship Id="rId4" Type="http://schemas.openxmlformats.org/officeDocument/2006/relationships/oleObject" Target="../embeddings/Microsoft_Office_Word_97_-_2003_Document44.doc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5.doc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Word_97_-_2003_Document6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102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102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A4241E19-1B88-4B9D-8BAC-E755615CA57D}" type="slidenum">
              <a:rPr lang="en-US" sz="900">
                <a:latin typeface="Arial Narrow" pitchFamily="34" charset="0"/>
              </a:rPr>
              <a:pPr>
                <a:defRPr/>
              </a:pPr>
              <a:t>1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914400" y="1524000"/>
          <a:ext cx="7321550" cy="3001963"/>
        </p:xfrm>
        <a:graphic>
          <a:graphicData uri="http://schemas.openxmlformats.org/presentationml/2006/ole">
            <p:oleObj spid="_x0000_s1027" name="Document" r:id="rId4" imgW="7321366" imgH="30020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717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154BFA53-B4F6-4099-9EAB-F4C429B7E273}" type="slidenum">
              <a:rPr lang="en-US" sz="900">
                <a:latin typeface="Arial Narrow" pitchFamily="34" charset="0"/>
              </a:rPr>
              <a:pPr>
                <a:defRPr/>
              </a:pPr>
              <a:t>10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841625"/>
        </p:xfrm>
        <a:graphic>
          <a:graphicData uri="http://schemas.openxmlformats.org/presentationml/2006/ole">
            <p:oleObj spid="_x0000_s7171" name="Document" r:id="rId4" imgW="7313400" imgH="286185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819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9D055218-B23E-4B58-8447-6B85BEE1E716}" type="slidenum">
              <a:rPr lang="en-US" sz="900">
                <a:latin typeface="Arial Narrow" pitchFamily="34" charset="0"/>
              </a:rPr>
              <a:pPr>
                <a:defRPr/>
              </a:pPr>
              <a:t>11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914400" y="682625"/>
          <a:ext cx="7178675" cy="3122613"/>
        </p:xfrm>
        <a:graphic>
          <a:graphicData uri="http://schemas.openxmlformats.org/presentationml/2006/ole">
            <p:oleObj spid="_x0000_s8195" name="Document" r:id="rId4" imgW="7300740" imgH="3198804" progId="Word.Document.8">
              <p:embed/>
            </p:oleObj>
          </a:graphicData>
        </a:graphic>
      </p:graphicFrame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914400" y="5943600"/>
            <a:ext cx="3146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/Ch19/named.php</a:t>
            </a:r>
          </a:p>
        </p:txBody>
      </p:sp>
      <p:sp>
        <p:nvSpPr>
          <p:cNvPr id="8199" name="TextBox 6"/>
          <p:cNvSpPr txBox="1">
            <a:spLocks noChangeArrowheads="1"/>
          </p:cNvSpPr>
          <p:nvPr/>
        </p:nvSpPr>
        <p:spPr bwMode="auto">
          <a:xfrm>
            <a:off x="838200" y="5105400"/>
            <a:ext cx="6934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00B0F0"/>
                </a:solidFill>
              </a:rPr>
              <a:t>Note: the names need not be the same for the column ids, the named parmeters and the php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922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4BC25695-BD73-42E6-ACD0-01A8238D04BD}" type="slidenum">
              <a:rPr lang="en-US" sz="900">
                <a:latin typeface="Arial Narrow" pitchFamily="34" charset="0"/>
              </a:rPr>
              <a:pPr>
                <a:defRPr/>
              </a:pPr>
              <a:t>12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914400" y="682625"/>
          <a:ext cx="7262813" cy="2470150"/>
        </p:xfrm>
        <a:graphic>
          <a:graphicData uri="http://schemas.openxmlformats.org/presentationml/2006/ole">
            <p:oleObj spid="_x0000_s9219" name="Document" r:id="rId4" imgW="7313400" imgH="249713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1024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1024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32307F83-F515-4DAD-9CF9-E56CEFB14FE2}" type="slidenum">
              <a:rPr lang="en-US" sz="900">
                <a:latin typeface="Arial Narrow" pitchFamily="34" charset="0"/>
              </a:rPr>
              <a:pPr>
                <a:defRPr/>
              </a:pPr>
              <a:t>13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838200" y="685800"/>
          <a:ext cx="7321550" cy="4787900"/>
        </p:xfrm>
        <a:graphic>
          <a:graphicData uri="http://schemas.openxmlformats.org/presentationml/2006/ole">
            <p:oleObj spid="_x0000_s10243" name="Document" r:id="rId4" imgW="7300740" imgH="481497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1126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1126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279C2F72-412A-4A34-862E-0BDB41289569}" type="slidenum">
              <a:rPr lang="en-US" sz="900">
                <a:latin typeface="Arial Narrow" pitchFamily="34" charset="0"/>
              </a:rPr>
              <a:pPr>
                <a:defRPr/>
              </a:pPr>
              <a:t>14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720975"/>
        </p:xfrm>
        <a:graphic>
          <a:graphicData uri="http://schemas.openxmlformats.org/presentationml/2006/ole">
            <p:oleObj spid="_x0000_s11267" name="Document" r:id="rId4" imgW="7313400" imgH="2726215" progId="Word.Document.8">
              <p:embed/>
            </p:oleObj>
          </a:graphicData>
        </a:graphic>
      </p:graphicFrame>
      <p:sp>
        <p:nvSpPr>
          <p:cNvPr id="11270" name="TextBox 5"/>
          <p:cNvSpPr txBox="1">
            <a:spLocks noChangeArrowheads="1"/>
          </p:cNvSpPr>
          <p:nvPr/>
        </p:nvSpPr>
        <p:spPr bwMode="auto">
          <a:xfrm>
            <a:off x="762000" y="5334000"/>
            <a:ext cx="5880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Note: example with error following in 2 slides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6B4F4D42-8C9C-4568-920D-5B3BD446F62B}" type="slidenum">
              <a:rPr lang="en-US" sz="900">
                <a:latin typeface="Arial Narrow" pitchFamily="34" charset="0"/>
              </a:rPr>
              <a:pPr>
                <a:defRPr/>
              </a:pPr>
              <a:t>15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504825" y="682625"/>
          <a:ext cx="7924800" cy="5108575"/>
        </p:xfrm>
        <a:graphic>
          <a:graphicData uri="http://schemas.openxmlformats.org/presentationml/2006/ole">
            <p:oleObj spid="_x0000_s12291" name="Document" r:id="rId4" imgW="8116363" imgH="5212168" progId="Word.Document.8">
              <p:embed/>
            </p:oleObj>
          </a:graphicData>
        </a:graphic>
      </p:graphicFrame>
      <p:sp>
        <p:nvSpPr>
          <p:cNvPr id="12294" name="TextBox 5"/>
          <p:cNvSpPr txBox="1">
            <a:spLocks noChangeArrowheads="1"/>
          </p:cNvSpPr>
          <p:nvPr/>
        </p:nvSpPr>
        <p:spPr bwMode="auto">
          <a:xfrm>
            <a:off x="914400" y="6019800"/>
            <a:ext cx="4403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hlinkClick r:id="rId5"/>
              </a:rPr>
              <a:t>http://php.net/manual/en/pdo.setattribute.php</a:t>
            </a:r>
            <a:r>
              <a:rPr lang="en-US" sz="1800"/>
              <a:t> </a:t>
            </a:r>
          </a:p>
        </p:txBody>
      </p:sp>
      <p:sp>
        <p:nvSpPr>
          <p:cNvPr id="12295" name="TextBox 6"/>
          <p:cNvSpPr txBox="1">
            <a:spLocks noChangeArrowheads="1"/>
          </p:cNvSpPr>
          <p:nvPr/>
        </p:nvSpPr>
        <p:spPr bwMode="auto">
          <a:xfrm>
            <a:off x="914400" y="5715000"/>
            <a:ext cx="5180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Note: by using an array one can set multiple attributes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1331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133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C6398E4D-FA6D-4071-A9FB-102BA0331213}" type="slidenum">
              <a:rPr lang="en-US" sz="900">
                <a:latin typeface="Arial Narrow" pitchFamily="34" charset="0"/>
              </a:rPr>
              <a:pPr>
                <a:defRPr/>
              </a:pPr>
              <a:t>16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987800"/>
        </p:xfrm>
        <a:graphic>
          <a:graphicData uri="http://schemas.openxmlformats.org/presentationml/2006/ole">
            <p:oleObj spid="_x0000_s13315" name="Document" r:id="rId4" imgW="7313400" imgH="4001118" progId="Word.Document.8">
              <p:embed/>
            </p:oleObj>
          </a:graphicData>
        </a:graphic>
      </p:graphicFrame>
      <p:sp>
        <p:nvSpPr>
          <p:cNvPr id="13318" name="TextBox 5"/>
          <p:cNvSpPr txBox="1">
            <a:spLocks noChangeArrowheads="1"/>
          </p:cNvSpPr>
          <p:nvPr/>
        </p:nvSpPr>
        <p:spPr bwMode="auto">
          <a:xfrm>
            <a:off x="838200" y="5791200"/>
            <a:ext cx="340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/Ch19/rowcount.php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4813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8D7F18DF-F1C5-4536-AB93-A3FC6A7EDE0D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49157" name="TextBox 4"/>
          <p:cNvSpPr txBox="1">
            <a:spLocks noChangeArrowheads="1"/>
          </p:cNvSpPr>
          <p:nvPr/>
        </p:nvSpPr>
        <p:spPr bwMode="auto">
          <a:xfrm>
            <a:off x="381000" y="1752600"/>
            <a:ext cx="70104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Skip to slide </a:t>
            </a:r>
            <a:r>
              <a:rPr lang="en-US" sz="3600" dirty="0" smtClean="0">
                <a:solidFill>
                  <a:srgbClr val="FF0000"/>
                </a:solidFill>
              </a:rPr>
              <a:t>28 </a:t>
            </a:r>
            <a:endParaRPr lang="en-US" sz="3600" dirty="0">
              <a:solidFill>
                <a:srgbClr val="FF0000"/>
              </a:solidFill>
            </a:endParaRPr>
          </a:p>
          <a:p>
            <a:endParaRPr lang="en-US" sz="3600" dirty="0">
              <a:solidFill>
                <a:srgbClr val="FF0000"/>
              </a:solidFill>
            </a:endParaRPr>
          </a:p>
          <a:p>
            <a:r>
              <a:rPr lang="en-US" sz="3600" dirty="0">
                <a:solidFill>
                  <a:srgbClr val="FF0000"/>
                </a:solidFill>
              </a:rPr>
              <a:t>Students review the example code on their 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1434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8BD2E441-20D3-41E6-A2F7-2EF565AA2DE1}" type="slidenum">
              <a:rPr lang="en-US" sz="900">
                <a:latin typeface="Arial Narrow" pitchFamily="34" charset="0"/>
              </a:rPr>
              <a:pPr>
                <a:defRPr/>
              </a:pPr>
              <a:t>18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248275"/>
        </p:xfrm>
        <a:graphic>
          <a:graphicData uri="http://schemas.openxmlformats.org/presentationml/2006/ole">
            <p:oleObj spid="_x0000_s14339" name="Document" r:id="rId4" imgW="7321366" imgH="524766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1536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1536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1FCE49F8-595F-4489-9F6F-C52835CCB205}" type="slidenum">
              <a:rPr lang="en-US" sz="900">
                <a:latin typeface="Arial Narrow" pitchFamily="34" charset="0"/>
              </a:rPr>
              <a:pPr>
                <a:defRPr/>
              </a:pPr>
              <a:t>19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098925"/>
        </p:xfrm>
        <a:graphic>
          <a:graphicData uri="http://schemas.openxmlformats.org/presentationml/2006/ole">
            <p:oleObj spid="_x0000_s15363" name="Document" r:id="rId4" imgW="7321366" imgH="409951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205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205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AD6AE7EE-E693-4D27-A4A9-C4FCBA5419E4}" type="slidenum">
              <a:rPr lang="en-US" sz="900">
                <a:latin typeface="Arial Narrow" pitchFamily="34" charset="0"/>
              </a:rPr>
              <a:pPr>
                <a:defRPr/>
              </a:pPr>
              <a:t>2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914400" y="533400"/>
          <a:ext cx="7313613" cy="5507038"/>
        </p:xfrm>
        <a:graphic>
          <a:graphicData uri="http://schemas.openxmlformats.org/presentationml/2006/ole">
            <p:oleObj spid="_x0000_s2051" name="Document" r:id="rId4" imgW="7321366" imgH="552061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1638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1638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7AEDE598-440C-4A39-BA7A-F68D6031F3A2}" type="slidenum">
              <a:rPr lang="en-US" sz="900">
                <a:latin typeface="Arial Narrow" pitchFamily="34" charset="0"/>
              </a:rPr>
              <a:pPr>
                <a:defRPr/>
              </a:pPr>
              <a:t>20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914400" y="688975"/>
          <a:ext cx="7678738" cy="4360863"/>
        </p:xfrm>
        <a:graphic>
          <a:graphicData uri="http://schemas.openxmlformats.org/presentationml/2006/ole">
            <p:oleObj spid="_x0000_s16387" name="Document" r:id="rId4" imgW="7650700" imgH="437197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D648FD6C-E125-4159-9CFA-506314ECE24C}" type="slidenum">
              <a:rPr lang="en-US" sz="900">
                <a:latin typeface="Arial Narrow" pitchFamily="34" charset="0"/>
              </a:rPr>
              <a:pPr>
                <a:defRPr/>
              </a:pPr>
              <a:t>21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914400" y="688975"/>
          <a:ext cx="7596188" cy="5064125"/>
        </p:xfrm>
        <a:graphic>
          <a:graphicData uri="http://schemas.openxmlformats.org/presentationml/2006/ole">
            <p:oleObj spid="_x0000_s17411" name="Document" r:id="rId4" imgW="7565304" imgH="507147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1843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9F870349-2489-4D25-8AF9-109F62DD3AD8}" type="slidenum">
              <a:rPr lang="en-US" sz="900">
                <a:latin typeface="Arial Narrow" pitchFamily="34" charset="0"/>
              </a:rPr>
              <a:pPr>
                <a:defRPr/>
              </a:pPr>
              <a:t>22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329113"/>
        </p:xfrm>
        <a:graphic>
          <a:graphicData uri="http://schemas.openxmlformats.org/presentationml/2006/ole">
            <p:oleObj spid="_x0000_s18435" name="Document" r:id="rId4" imgW="7321366" imgH="43290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1946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0946775D-ADF4-4971-8038-981ED467098A}" type="slidenum">
              <a:rPr lang="en-US" sz="900">
                <a:latin typeface="Arial Narrow" pitchFamily="34" charset="0"/>
              </a:rPr>
              <a:pPr>
                <a:defRPr/>
              </a:pPr>
              <a:t>23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720975"/>
        </p:xfrm>
        <a:graphic>
          <a:graphicData uri="http://schemas.openxmlformats.org/presentationml/2006/ole">
            <p:oleObj spid="_x0000_s19459" name="Document" r:id="rId4" imgW="7321366" imgH="272151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2048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2048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CBDE86BC-DDBC-4895-9CF1-DB076B98A030}" type="slidenum">
              <a:rPr lang="en-US" sz="900">
                <a:latin typeface="Arial Narrow" pitchFamily="34" charset="0"/>
              </a:rPr>
              <a:pPr>
                <a:defRPr/>
              </a:pPr>
              <a:t>24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/>
        </p:nvGraphicFramePr>
        <p:xfrm>
          <a:off x="914400" y="688975"/>
          <a:ext cx="7953375" cy="5302250"/>
        </p:xfrm>
        <a:graphic>
          <a:graphicData uri="http://schemas.openxmlformats.org/presentationml/2006/ole">
            <p:oleObj spid="_x0000_s20483" name="Document" r:id="rId4" imgW="7922382" imgH="531281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2150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2150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665D9DFD-E461-4A4A-ABDE-8B3C53EE5017}" type="slidenum">
              <a:rPr lang="en-US" sz="900">
                <a:latin typeface="Arial Narrow" pitchFamily="34" charset="0"/>
              </a:rPr>
              <a:pPr>
                <a:defRPr/>
              </a:pPr>
              <a:t>25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181350"/>
        </p:xfrm>
        <a:graphic>
          <a:graphicData uri="http://schemas.openxmlformats.org/presentationml/2006/ole">
            <p:oleObj spid="_x0000_s21507" name="Document" r:id="rId4" imgW="7321366" imgH="318689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2253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71DC4031-268A-4249-A680-DF91BD7624A8}" type="slidenum">
              <a:rPr lang="en-US" sz="900">
                <a:latin typeface="Arial Narrow" pitchFamily="34" charset="0"/>
              </a:rPr>
              <a:pPr>
                <a:defRPr/>
              </a:pPr>
              <a:t>26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253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018088"/>
        </p:xfrm>
        <a:graphic>
          <a:graphicData uri="http://schemas.openxmlformats.org/presentationml/2006/ole">
            <p:oleObj spid="_x0000_s22531" name="Document" r:id="rId4" imgW="7321366" imgH="502854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2355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2355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6EA719BB-EB54-40A8-BF86-022797DF86D1}" type="slidenum">
              <a:rPr lang="en-US" sz="900">
                <a:latin typeface="Arial Narrow" pitchFamily="34" charset="0"/>
              </a:rPr>
              <a:pPr>
                <a:defRPr/>
              </a:pPr>
              <a:t>27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355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329113"/>
        </p:xfrm>
        <a:graphic>
          <a:graphicData uri="http://schemas.openxmlformats.org/presentationml/2006/ole">
            <p:oleObj spid="_x0000_s23555" name="Document" r:id="rId4" imgW="7321366" imgH="43290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7AF40846-6E82-4484-A28A-2FD6E7C5B3E9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00200" y="2819400"/>
            <a:ext cx="36996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smtClean="0">
                <a:solidFill>
                  <a:srgbClr val="FF0000"/>
                </a:solidFill>
              </a:rPr>
              <a:t>Resume 11/06</a:t>
            </a:r>
            <a:endParaRPr lang="en-US" sz="4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251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mysqli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768096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AF40846-6E82-4484-A28A-2FD6E7C5B3E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307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307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D3738802-EAF1-4F3E-85D0-4D7A4A3F9A82}" type="slidenum">
              <a:rPr lang="en-US" sz="900">
                <a:latin typeface="Arial Narrow" pitchFamily="34" charset="0"/>
              </a:rPr>
              <a:pPr>
                <a:defRPr/>
              </a:pPr>
              <a:t>3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914400" y="685800"/>
          <a:ext cx="7321550" cy="4348163"/>
        </p:xfrm>
        <a:graphic>
          <a:graphicData uri="http://schemas.openxmlformats.org/presentationml/2006/ole">
            <p:oleObj spid="_x0000_s3075" name="Document" r:id="rId4" imgW="7321366" imgH="434767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2458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2458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z="900" dirty="0" smtClean="0">
                <a:latin typeface="Arial Narrow" pitchFamily="34" charset="0"/>
              </a:rPr>
              <a:t>Slide </a:t>
            </a:r>
            <a:fld id="{1E95DF25-79DA-447C-817E-FEC32B00B222}" type="slidenum">
              <a:rPr lang="en-US" sz="900">
                <a:latin typeface="Arial Narrow" pitchFamily="34" charset="0"/>
              </a:rPr>
              <a:pPr>
                <a:defRPr/>
              </a:pPr>
              <a:t>30</a:t>
            </a:fld>
            <a:endParaRPr lang="en-US" sz="900" dirty="0">
              <a:latin typeface="Arial Narrow" pitchFamily="34" charset="0"/>
            </a:endParaRPr>
          </a:p>
        </p:txBody>
      </p:sp>
      <p:graphicFrame>
        <p:nvGraphicFramePr>
          <p:cNvPr id="2457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457700"/>
        </p:xfrm>
        <a:graphic>
          <a:graphicData uri="http://schemas.openxmlformats.org/presentationml/2006/ole">
            <p:oleObj spid="_x0000_s24579" name="Document" r:id="rId4" imgW="7313400" imgH="4489940" progId="Word.Document.8">
              <p:embed/>
            </p:oleObj>
          </a:graphicData>
        </a:graphic>
      </p:graphicFrame>
      <p:sp>
        <p:nvSpPr>
          <p:cNvPr id="24582" name="TextBox 5"/>
          <p:cNvSpPr txBox="1">
            <a:spLocks noChangeArrowheads="1"/>
          </p:cNvSpPr>
          <p:nvPr/>
        </p:nvSpPr>
        <p:spPr bwMode="auto">
          <a:xfrm>
            <a:off x="838200" y="5867400"/>
            <a:ext cx="2609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Note: @ suppresses errors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2560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2560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AECF9A5B-69C1-4C6D-AB84-B4C278954F2C}" type="slidenum">
              <a:rPr lang="en-US" sz="900">
                <a:latin typeface="Arial Narrow" pitchFamily="34" charset="0"/>
              </a:rPr>
              <a:pPr>
                <a:defRPr/>
              </a:pPr>
              <a:t>31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560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385888"/>
        </p:xfrm>
        <a:graphic>
          <a:graphicData uri="http://schemas.openxmlformats.org/presentationml/2006/ole">
            <p:oleObj spid="_x0000_s25603" name="Document" r:id="rId4" imgW="7321366" imgH="138625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2662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2662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53CDEBC1-34D0-4474-9978-9A1423DA9095}" type="slidenum">
              <a:rPr lang="en-US" sz="900">
                <a:latin typeface="Arial Narrow" pitchFamily="34" charset="0"/>
              </a:rPr>
              <a:pPr>
                <a:defRPr/>
              </a:pPr>
              <a:t>32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662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759200"/>
        </p:xfrm>
        <a:graphic>
          <a:graphicData uri="http://schemas.openxmlformats.org/presentationml/2006/ole">
            <p:oleObj spid="_x0000_s26627" name="Document" r:id="rId4" imgW="7313400" imgH="377204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2765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2765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32E3F462-2CB7-4492-BCE4-F8D0F00740A2}" type="slidenum">
              <a:rPr lang="en-US" sz="900">
                <a:latin typeface="Arial Narrow" pitchFamily="34" charset="0"/>
              </a:rPr>
              <a:pPr>
                <a:defRPr/>
              </a:pPr>
              <a:t>33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765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193925"/>
        </p:xfrm>
        <a:graphic>
          <a:graphicData uri="http://schemas.openxmlformats.org/presentationml/2006/ole">
            <p:oleObj spid="_x0000_s27651" name="Document" r:id="rId4" imgW="7321366" imgH="219359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2867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2867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DE29F4EB-A62A-46DF-A0BC-8A9A985DEED3}" type="slidenum">
              <a:rPr lang="en-US" sz="900">
                <a:latin typeface="Arial Narrow" pitchFamily="34" charset="0"/>
              </a:rPr>
              <a:pPr>
                <a:defRPr/>
              </a:pPr>
              <a:t>34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8674" name="Object 4"/>
          <p:cNvGraphicFramePr>
            <a:graphicFrameLocks noChangeAspect="1"/>
          </p:cNvGraphicFramePr>
          <p:nvPr/>
        </p:nvGraphicFramePr>
        <p:xfrm>
          <a:off x="914400" y="682625"/>
          <a:ext cx="7262813" cy="3836988"/>
        </p:xfrm>
        <a:graphic>
          <a:graphicData uri="http://schemas.openxmlformats.org/presentationml/2006/ole">
            <p:oleObj spid="_x0000_s28675" name="Document" r:id="rId4" imgW="7313400" imgH="387918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2970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A77D9E15-29BF-44C2-813F-AE52E50A5C9A}" type="slidenum">
              <a:rPr lang="en-US" sz="900">
                <a:latin typeface="Arial Narrow" pitchFamily="34" charset="0"/>
              </a:rPr>
              <a:pPr>
                <a:defRPr/>
              </a:pPr>
              <a:t>35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2969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987800"/>
        </p:xfrm>
        <a:graphic>
          <a:graphicData uri="http://schemas.openxmlformats.org/presentationml/2006/ole">
            <p:oleObj spid="_x0000_s29699" name="Document" r:id="rId4" imgW="7313400" imgH="4001118" progId="Word.Document.8">
              <p:embed/>
            </p:oleObj>
          </a:graphicData>
        </a:graphic>
      </p:graphicFrame>
      <p:sp>
        <p:nvSpPr>
          <p:cNvPr id="29702" name="TextBox 5"/>
          <p:cNvSpPr txBox="1">
            <a:spLocks noChangeArrowheads="1"/>
          </p:cNvSpPr>
          <p:nvPr/>
        </p:nvSpPr>
        <p:spPr bwMode="auto">
          <a:xfrm>
            <a:off x="838200" y="5334000"/>
            <a:ext cx="7696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Note: $product is a associative array.  The keys are the column names from the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3072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3072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FC892F01-76E8-48DB-81AC-E6177713EDBC}" type="slidenum">
              <a:rPr lang="en-US" sz="900">
                <a:latin typeface="Arial Narrow" pitchFamily="34" charset="0"/>
              </a:rPr>
              <a:pPr>
                <a:defRPr/>
              </a:pPr>
              <a:t>36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1997075"/>
        </p:xfrm>
        <a:graphic>
          <a:graphicData uri="http://schemas.openxmlformats.org/presentationml/2006/ole">
            <p:oleObj spid="_x0000_s30723" name="Document" r:id="rId4" imgW="7321366" imgH="199750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3174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3174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377874F4-B104-4155-9F3A-F1C37372B797}" type="slidenum">
              <a:rPr lang="en-US" sz="900">
                <a:latin typeface="Arial Narrow" pitchFamily="34" charset="0"/>
              </a:rPr>
              <a:pPr>
                <a:defRPr/>
              </a:pPr>
              <a:t>37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174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787900"/>
        </p:xfrm>
        <a:graphic>
          <a:graphicData uri="http://schemas.openxmlformats.org/presentationml/2006/ole">
            <p:oleObj spid="_x0000_s31747" name="Document" r:id="rId4" imgW="7313400" imgH="478792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3277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3277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C5932F16-4CEA-4838-92D1-50780FE0F54D}" type="slidenum">
              <a:rPr lang="en-US" sz="900">
                <a:latin typeface="Arial Narrow" pitchFamily="34" charset="0"/>
              </a:rPr>
              <a:pPr>
                <a:defRPr/>
              </a:pPr>
              <a:t>38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277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760663"/>
        </p:xfrm>
        <a:graphic>
          <a:graphicData uri="http://schemas.openxmlformats.org/presentationml/2006/ole">
            <p:oleObj spid="_x0000_s32771" name="Document" r:id="rId4" imgW="7321366" imgH="276102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3379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3379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2DABAB19-51AF-4433-9585-4CD2C1FB913A}" type="slidenum">
              <a:rPr lang="en-US" sz="900">
                <a:latin typeface="Arial Narrow" pitchFamily="34" charset="0"/>
              </a:rPr>
              <a:pPr>
                <a:defRPr/>
              </a:pPr>
              <a:t>39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3794" name="Object 4"/>
          <p:cNvGraphicFramePr>
            <a:graphicFrameLocks noChangeAspect="1"/>
          </p:cNvGraphicFramePr>
          <p:nvPr/>
        </p:nvGraphicFramePr>
        <p:xfrm>
          <a:off x="914400" y="682625"/>
          <a:ext cx="7178675" cy="5181600"/>
        </p:xfrm>
        <a:graphic>
          <a:graphicData uri="http://schemas.openxmlformats.org/presentationml/2006/ole">
            <p:oleObj spid="_x0000_s33795" name="Document" r:id="rId4" imgW="7313400" imgH="528864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410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10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7075249B-3091-4D19-8D52-243C7F09A0B5}" type="slidenum">
              <a:rPr lang="en-US" sz="900">
                <a:latin typeface="Arial Narrow" pitchFamily="34" charset="0"/>
              </a:rPr>
              <a:pPr>
                <a:defRPr/>
              </a:pPr>
              <a:t>4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284538"/>
        </p:xfrm>
        <a:graphic>
          <a:graphicData uri="http://schemas.openxmlformats.org/presentationml/2006/ole">
            <p:oleObj spid="_x0000_s4099" name="Document" r:id="rId4" imgW="7321366" imgH="328499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3482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348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B222135A-98EE-46AF-961A-DFE966175B33}" type="slidenum">
              <a:rPr lang="en-US" sz="900">
                <a:latin typeface="Arial Narrow" pitchFamily="34" charset="0"/>
              </a:rPr>
              <a:pPr>
                <a:defRPr/>
              </a:pPr>
              <a:t>40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4818" name="Object 4"/>
          <p:cNvGraphicFramePr>
            <a:graphicFrameLocks noChangeAspect="1"/>
          </p:cNvGraphicFramePr>
          <p:nvPr/>
        </p:nvGraphicFramePr>
        <p:xfrm>
          <a:off x="914400" y="682625"/>
          <a:ext cx="7094538" cy="5203825"/>
        </p:xfrm>
        <a:graphic>
          <a:graphicData uri="http://schemas.openxmlformats.org/presentationml/2006/ole">
            <p:oleObj spid="_x0000_s34819" name="Document" r:id="rId4" imgW="7313400" imgH="537883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3584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3584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EC090638-CDB9-4677-8106-6781A9BF2FF5}" type="slidenum">
              <a:rPr lang="en-US" sz="900">
                <a:latin typeface="Arial Narrow" pitchFamily="34" charset="0"/>
              </a:rPr>
              <a:pPr>
                <a:defRPr/>
              </a:pPr>
              <a:t>41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5842" name="Object 4"/>
          <p:cNvGraphicFramePr>
            <a:graphicFrameLocks noChangeAspect="1"/>
          </p:cNvGraphicFramePr>
          <p:nvPr/>
        </p:nvGraphicFramePr>
        <p:xfrm>
          <a:off x="914400" y="682625"/>
          <a:ext cx="7178675" cy="4814888"/>
        </p:xfrm>
        <a:graphic>
          <a:graphicData uri="http://schemas.openxmlformats.org/presentationml/2006/ole">
            <p:oleObj spid="_x0000_s35843" name="Document" r:id="rId4" imgW="7313400" imgH="491923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3686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3686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19D0647C-8146-44BC-92EF-87A18058EE77}" type="slidenum">
              <a:rPr lang="en-US" sz="900">
                <a:latin typeface="Arial Narrow" pitchFamily="34" charset="0"/>
              </a:rPr>
              <a:pPr>
                <a:defRPr/>
              </a:pPr>
              <a:t>42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686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300413"/>
        </p:xfrm>
        <a:graphic>
          <a:graphicData uri="http://schemas.openxmlformats.org/presentationml/2006/ole">
            <p:oleObj spid="_x0000_s36867" name="Document" r:id="rId4" imgW="7321366" imgH="33008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4915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29408B81-428B-4AE5-832E-261D80723D67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50181" name="TextBox 4"/>
          <p:cNvSpPr txBox="1">
            <a:spLocks noChangeArrowheads="1"/>
          </p:cNvSpPr>
          <p:nvPr/>
        </p:nvSpPr>
        <p:spPr bwMode="auto">
          <a:xfrm>
            <a:off x="762000" y="2133600"/>
            <a:ext cx="76073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Students review the model code on their own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3789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3789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80CA2ECC-8863-43FB-B14B-999E04C2362C}" type="slidenum">
              <a:rPr lang="en-US" sz="900">
                <a:latin typeface="Arial Narrow" pitchFamily="34" charset="0"/>
              </a:rPr>
              <a:pPr>
                <a:defRPr/>
              </a:pPr>
              <a:t>44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789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787900"/>
        </p:xfrm>
        <a:graphic>
          <a:graphicData uri="http://schemas.openxmlformats.org/presentationml/2006/ole">
            <p:oleObj spid="_x0000_s37891" name="Document" r:id="rId4" imgW="7321366" imgH="478833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3891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389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60E83202-8510-4D8A-A278-49D5F5C1D9D5}" type="slidenum">
              <a:rPr lang="en-US" sz="900">
                <a:latin typeface="Arial Narrow" pitchFamily="34" charset="0"/>
              </a:rPr>
              <a:pPr>
                <a:defRPr/>
              </a:pPr>
              <a:t>45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891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787900"/>
        </p:xfrm>
        <a:graphic>
          <a:graphicData uri="http://schemas.openxmlformats.org/presentationml/2006/ole">
            <p:oleObj spid="_x0000_s38915" name="Document" r:id="rId4" imgW="7321366" imgH="479802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3994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3994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AC05A649-671B-4D51-8D0D-39588492636C}" type="slidenum">
              <a:rPr lang="en-US" sz="900">
                <a:latin typeface="Arial Narrow" pitchFamily="34" charset="0"/>
              </a:rPr>
              <a:pPr>
                <a:defRPr/>
              </a:pPr>
              <a:t>46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3993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4559300"/>
        </p:xfrm>
        <a:graphic>
          <a:graphicData uri="http://schemas.openxmlformats.org/presentationml/2006/ole">
            <p:oleObj spid="_x0000_s39939" name="Document" r:id="rId4" imgW="7321366" imgH="456894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4096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096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DE12A3EE-F87C-422A-BEEE-A28D9180AF8D}" type="slidenum">
              <a:rPr lang="en-US" sz="900">
                <a:latin typeface="Arial Narrow" pitchFamily="34" charset="0"/>
              </a:rPr>
              <a:pPr>
                <a:defRPr/>
              </a:pPr>
              <a:t>47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4096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181350"/>
        </p:xfrm>
        <a:graphic>
          <a:graphicData uri="http://schemas.openxmlformats.org/presentationml/2006/ole">
            <p:oleObj spid="_x0000_s40963" name="Document" r:id="rId4" imgW="7321366" imgH="318084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4198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198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04580B88-8DEE-4BA2-9D78-46AB74CDEEC1}" type="slidenum">
              <a:rPr lang="en-US" sz="900">
                <a:latin typeface="Arial Narrow" pitchFamily="34" charset="0"/>
              </a:rPr>
              <a:pPr>
                <a:defRPr/>
              </a:pPr>
              <a:t>48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4198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248275"/>
        </p:xfrm>
        <a:graphic>
          <a:graphicData uri="http://schemas.openxmlformats.org/presentationml/2006/ole">
            <p:oleObj spid="_x0000_s41987" name="Document" r:id="rId4" imgW="7321366" imgH="525942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4301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30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179F3C75-A23C-485D-B5E6-3BBA242B55E6}" type="slidenum">
              <a:rPr lang="en-US" sz="900">
                <a:latin typeface="Arial Narrow" pitchFamily="34" charset="0"/>
              </a:rPr>
              <a:pPr>
                <a:defRPr/>
              </a:pPr>
              <a:t>49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43010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248275"/>
        </p:xfrm>
        <a:graphic>
          <a:graphicData uri="http://schemas.openxmlformats.org/presentationml/2006/ole">
            <p:oleObj spid="_x0000_s43011" name="Document" r:id="rId4" imgW="7321366" imgH="524766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PDO or mysqli summarized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E3340CA1-792E-4654-9A14-8E347ED1E698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PDO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Pro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Works same code for all supported RDBs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hlinkClick r:id="rId2"/>
              </a:rPr>
              <a:t>http://php.net/manual/en/pdo.drivers.php</a:t>
            </a:r>
            <a:r>
              <a:rPr lang="en-US" dirty="0" smtClean="0"/>
              <a:t>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Con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Not all features supported for a particular DB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mysqli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Pro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Supports most features of recent versions of </a:t>
            </a:r>
            <a:r>
              <a:rPr lang="en-US" dirty="0" err="1" smtClean="0"/>
              <a:t>MySQL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Con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Must rewrite code to use other RDBs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4403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403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7F79D682-CE67-40E0-9E1E-D1C89F76004A}" type="slidenum">
              <a:rPr lang="en-US" sz="900">
                <a:latin typeface="Arial Narrow" pitchFamily="34" charset="0"/>
              </a:rPr>
              <a:pPr>
                <a:defRPr/>
              </a:pPr>
              <a:t>50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44034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262188"/>
        </p:xfrm>
        <a:graphic>
          <a:graphicData uri="http://schemas.openxmlformats.org/presentationml/2006/ole">
            <p:oleObj spid="_x0000_s44035" name="Document" r:id="rId4" imgW="7321366" imgH="226254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4506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506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DCAD80DC-0313-4E03-9773-7D4E4E399162}" type="slidenum">
              <a:rPr lang="en-US" sz="900">
                <a:latin typeface="Arial Narrow" pitchFamily="34" charset="0"/>
              </a:rPr>
              <a:pPr>
                <a:defRPr/>
              </a:pPr>
              <a:t>51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45058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5248275"/>
        </p:xfrm>
        <a:graphic>
          <a:graphicData uri="http://schemas.openxmlformats.org/presentationml/2006/ole">
            <p:oleObj spid="_x0000_s45059" name="Document" r:id="rId4" imgW="7321366" imgH="524766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Prepared Statements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37EE7831-7768-430C-B226-F58637F1CC30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813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DB "pre-loaded" with an executable template</a:t>
            </a:r>
          </a:p>
          <a:p>
            <a:pPr lvl="1"/>
            <a:r>
              <a:rPr lang="en-US" smtClean="0"/>
              <a:t>Contains "parameters"</a:t>
            </a:r>
          </a:p>
          <a:p>
            <a:r>
              <a:rPr lang="en-US" smtClean="0"/>
              <a:t>Statement is prepared for later use</a:t>
            </a:r>
          </a:p>
          <a:p>
            <a:pPr lvl="1"/>
            <a:r>
              <a:rPr lang="en-US" smtClean="0"/>
              <a:t>Executed with data at run time</a:t>
            </a:r>
          </a:p>
          <a:p>
            <a:r>
              <a:rPr lang="en-US" smtClean="0"/>
              <a:t>Pros</a:t>
            </a:r>
          </a:p>
          <a:p>
            <a:pPr lvl="1"/>
            <a:r>
              <a:rPr lang="en-US" smtClean="0"/>
              <a:t>Faster execution for recurring inserts</a:t>
            </a:r>
          </a:p>
          <a:p>
            <a:pPr lvl="1"/>
            <a:r>
              <a:rPr lang="en-US" smtClean="0"/>
              <a:t>Higher security</a:t>
            </a:r>
          </a:p>
          <a:p>
            <a:pPr lvl="2"/>
            <a:r>
              <a:rPr lang="en-US" smtClean="0"/>
              <a:t>Limit what the user can 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PDO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PHP Data Objects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MySQL, C19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2010, Mike Murach &amp; Associates,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Slide </a:t>
            </a:r>
            <a:fld id="{14B37592-A191-4F34-849D-2C8EEED6260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512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FE4CEFAD-15E4-4269-86F2-A4A8D3734F9D}" type="slidenum">
              <a:rPr lang="en-US" sz="900">
                <a:latin typeface="Arial Narrow" pitchFamily="34" charset="0"/>
              </a:rPr>
              <a:pPr>
                <a:defRPr/>
              </a:pPr>
              <a:t>8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3371850"/>
        </p:xfrm>
        <a:graphic>
          <a:graphicData uri="http://schemas.openxmlformats.org/presentationml/2006/ole">
            <p:oleObj spid="_x0000_s5123" name="Document" r:id="rId4" imgW="7321366" imgH="337226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Murach's PHP and MySQL, C19</a:t>
            </a:r>
          </a:p>
        </p:txBody>
      </p:sp>
      <p:sp>
        <p:nvSpPr>
          <p:cNvPr id="614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r>
              <a:rPr lang="en-US" sz="900">
                <a:latin typeface="Arial Narrow" pitchFamily="34" charset="0"/>
              </a:rPr>
              <a:t>Slide </a:t>
            </a:r>
            <a:fld id="{2201DE79-6AA4-4583-BF70-7DFB7991B884}" type="slidenum">
              <a:rPr lang="en-US" sz="900">
                <a:latin typeface="Arial Narrow" pitchFamily="34" charset="0"/>
              </a:rPr>
              <a:pPr>
                <a:defRPr/>
              </a:pPr>
              <a:t>9</a:t>
            </a:fld>
            <a:endParaRPr lang="en-US" sz="900">
              <a:latin typeface="Arial Narrow" pitchFamily="34" charset="0"/>
            </a:endParaRP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914400" y="685800"/>
          <a:ext cx="7321550" cy="2611438"/>
        </p:xfrm>
        <a:graphic>
          <a:graphicData uri="http://schemas.openxmlformats.org/presentationml/2006/ole">
            <p:oleObj spid="_x0000_s6147" name="Document" r:id="rId4" imgW="7313400" imgH="263747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2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809</TotalTime>
  <Words>1104</Words>
  <Application>Microsoft Office PowerPoint</Application>
  <PresentationFormat>On-screen Show (4:3)</PresentationFormat>
  <Paragraphs>240</Paragraphs>
  <Slides>51</Slides>
  <Notes>44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51</vt:i4>
      </vt:variant>
    </vt:vector>
  </HeadingPairs>
  <TitlesOfParts>
    <vt:vector size="54" baseType="lpstr">
      <vt:lpstr>Equity</vt:lpstr>
      <vt:lpstr>Document</vt:lpstr>
      <vt:lpstr>Microsoft Office Word 97 - 2003 Document</vt:lpstr>
      <vt:lpstr>Slide 1</vt:lpstr>
      <vt:lpstr>Slide 2</vt:lpstr>
      <vt:lpstr>Slide 3</vt:lpstr>
      <vt:lpstr>Slide 4</vt:lpstr>
      <vt:lpstr>PDO or mysqli summarized</vt:lpstr>
      <vt:lpstr>Prepared Statements</vt:lpstr>
      <vt:lpstr>PDO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mysqli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</vt:vector>
  </TitlesOfParts>
  <Company>Mike Murach &amp; Associates,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tkombol</cp:lastModifiedBy>
  <cp:revision>44</cp:revision>
  <dcterms:created xsi:type="dcterms:W3CDTF">2010-12-01T23:48:45Z</dcterms:created>
  <dcterms:modified xsi:type="dcterms:W3CDTF">2013-11-05T21:50:13Z</dcterms:modified>
</cp:coreProperties>
</file>