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69"/>
  </p:notesMasterIdLst>
  <p:handoutMasterIdLst>
    <p:handoutMasterId r:id="rId70"/>
  </p:handoutMasterIdLst>
  <p:sldIdLst>
    <p:sldId id="1028" r:id="rId2"/>
    <p:sldId id="1030" r:id="rId3"/>
    <p:sldId id="1031" r:id="rId4"/>
    <p:sldId id="1032" r:id="rId5"/>
    <p:sldId id="1033" r:id="rId6"/>
    <p:sldId id="1034" r:id="rId7"/>
    <p:sldId id="1035" r:id="rId8"/>
    <p:sldId id="1036" r:id="rId9"/>
    <p:sldId id="1037" r:id="rId10"/>
    <p:sldId id="1038" r:id="rId11"/>
    <p:sldId id="1039" r:id="rId12"/>
    <p:sldId id="1040" r:id="rId13"/>
    <p:sldId id="1041" r:id="rId14"/>
    <p:sldId id="1042" r:id="rId15"/>
    <p:sldId id="1043" r:id="rId16"/>
    <p:sldId id="1044" r:id="rId17"/>
    <p:sldId id="1045" r:id="rId18"/>
    <p:sldId id="1046" r:id="rId19"/>
    <p:sldId id="1047" r:id="rId20"/>
    <p:sldId id="1048" r:id="rId21"/>
    <p:sldId id="1049" r:id="rId22"/>
    <p:sldId id="1050" r:id="rId23"/>
    <p:sldId id="1051" r:id="rId24"/>
    <p:sldId id="1052" r:id="rId25"/>
    <p:sldId id="1053" r:id="rId26"/>
    <p:sldId id="1054" r:id="rId27"/>
    <p:sldId id="1055" r:id="rId28"/>
    <p:sldId id="1056" r:id="rId29"/>
    <p:sldId id="1057" r:id="rId30"/>
    <p:sldId id="1058" r:id="rId31"/>
    <p:sldId id="1059" r:id="rId32"/>
    <p:sldId id="1060" r:id="rId33"/>
    <p:sldId id="1061" r:id="rId34"/>
    <p:sldId id="1062" r:id="rId35"/>
    <p:sldId id="1063" r:id="rId36"/>
    <p:sldId id="1064" r:id="rId37"/>
    <p:sldId id="1065" r:id="rId38"/>
    <p:sldId id="1066" r:id="rId39"/>
    <p:sldId id="1067" r:id="rId40"/>
    <p:sldId id="1068" r:id="rId41"/>
    <p:sldId id="1069" r:id="rId42"/>
    <p:sldId id="1070" r:id="rId43"/>
    <p:sldId id="1071" r:id="rId44"/>
    <p:sldId id="1072" r:id="rId45"/>
    <p:sldId id="1073" r:id="rId46"/>
    <p:sldId id="1074" r:id="rId47"/>
    <p:sldId id="1075" r:id="rId48"/>
    <p:sldId id="1076" r:id="rId49"/>
    <p:sldId id="1077" r:id="rId50"/>
    <p:sldId id="1078" r:id="rId51"/>
    <p:sldId id="1079" r:id="rId52"/>
    <p:sldId id="1080" r:id="rId53"/>
    <p:sldId id="1081" r:id="rId54"/>
    <p:sldId id="1082" r:id="rId55"/>
    <p:sldId id="1083" r:id="rId56"/>
    <p:sldId id="1084" r:id="rId57"/>
    <p:sldId id="1085" r:id="rId58"/>
    <p:sldId id="1086" r:id="rId59"/>
    <p:sldId id="1087" r:id="rId60"/>
    <p:sldId id="1088" r:id="rId61"/>
    <p:sldId id="1089" r:id="rId62"/>
    <p:sldId id="1090" r:id="rId63"/>
    <p:sldId id="1091" r:id="rId64"/>
    <p:sldId id="1092" r:id="rId65"/>
    <p:sldId id="1093" r:id="rId66"/>
    <p:sldId id="1094" r:id="rId67"/>
    <p:sldId id="1095" r:id="rId6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clrMru>
    <a:srgbClr val="F53A11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</a:defRPr>
            </a:lvl1pPr>
          </a:lstStyle>
          <a:p>
            <a:pPr>
              <a:defRPr/>
            </a:pPr>
            <a:fld id="{7529657A-C463-4F19-9A81-31D833140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E2AD8CE-5E34-4BD1-9436-281F37CDAE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77CB8-05CB-4AF7-B543-F181F92C5CA2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BA706F-3B6D-4153-96CC-97080AE66F97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5A9760-33D3-4134-A4F5-74C5A6734184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93913-5101-41DC-BD42-DC172882888B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DE0A42-6D3E-47DE-A957-1388EFCE42DE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FACC9-33EC-4B3C-A581-8520983057A0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648A46-2A1B-48D3-91A4-4CA1FFED58B4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0CCE3-5D6A-40F9-99A2-AB0E3BA96EFE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-112" charset="0"/>
                <a:ea typeface="+mn-ea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charset="0"/>
                <a:ea typeface="+mn-ea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</p:grpSp>
      <p:sp>
        <p:nvSpPr>
          <p:cNvPr id="849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-11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BE1D9-27E3-4233-8DCB-9C62BA25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F5524-75C4-4D45-82EE-FB1A856CE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C9558-F5BF-4F9E-94AD-0FDE1F181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5BA64-1FA4-4051-B0A5-31BCBDB91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C600E-8AE9-40F4-9A27-039420625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C2FF3-75DE-41C9-8F88-533FBE15F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1FC32-647A-46A6-A332-98C306405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24C0E-6543-45F7-A392-E6A14860B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395D3-5752-493A-B11A-8818D1556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D8AFF-91BF-46AB-AA31-4E3C44442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35150-B58E-4FAE-A40E-0EDAF58BE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397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charset="0"/>
                <a:ea typeface="+mn-ea"/>
              </a:endParaRPr>
            </a:p>
          </p:txBody>
        </p:sp>
        <p:sp>
          <p:nvSpPr>
            <p:cNvPr id="8397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ea typeface="+mn-ea"/>
              </a:endParaRPr>
            </a:p>
          </p:txBody>
        </p:sp>
        <p:sp>
          <p:nvSpPr>
            <p:cNvPr id="8397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Verdana" pitchFamily="-112" charset="0"/>
                <a:ea typeface="+mn-ea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Verdana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http://courses.coreservlets.com</a:t>
            </a:r>
          </a:p>
        </p:txBody>
      </p:sp>
      <p:sp>
        <p:nvSpPr>
          <p:cNvPr id="839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charset="0"/>
              </a:defRPr>
            </a:lvl1pPr>
          </a:lstStyle>
          <a:p>
            <a:pPr>
              <a:defRPr/>
            </a:pPr>
            <a:fld id="{A0029E48-A408-4B4C-AC46-DE64629B8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2"/>
        <a:buChar char="¡"/>
        <a:defRPr sz="29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l"/>
        <a:defRPr sz="25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charset="2"/>
        <a:buChar char="¡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l"/>
        <a:defRPr sz="19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-112" charset="2"/>
        <a:buChar char="¡"/>
        <a:defRPr sz="19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List_of_Unicode_characters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rpi.edu/~puninj/XMLJ/classes/class3/Overview.html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://dirtsimple.org/2004/12/python-is-not-java.html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XML Overview</a:t>
            </a:r>
            <a:endParaRPr lang="en-US" dirty="0"/>
          </a:p>
        </p:txBody>
      </p:sp>
      <p:sp>
        <p:nvSpPr>
          <p:cNvPr id="3075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ea typeface="ＭＳ Ｐゴシック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Prolog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charset="-128"/>
              </a:rPr>
              <a:t>Comments &amp; processing instructions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charset="-128"/>
              </a:rPr>
              <a:t>Version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charset="-128"/>
              </a:rPr>
              <a:t>Reference to a specific XML DTD or schema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Body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charset="-128"/>
              </a:rPr>
              <a:t>One or more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charset="-128"/>
              </a:rPr>
              <a:t>Defined by the DTD or schema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charset="-128"/>
              </a:rPr>
              <a:t>Forms a hierarchical tree structure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ea typeface="ＭＳ Ｐゴシック" charset="-128"/>
              </a:rPr>
              <a:t>One top-level element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>
                <a:ea typeface="ＭＳ Ｐゴシック" charset="-128"/>
              </a:rPr>
              <a:t>All others below it in the hierarchy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ea typeface="ＭＳ Ｐゴシック" charset="-128"/>
              </a:rPr>
              <a:t>Epilog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ea typeface="ＭＳ Ｐゴシック" charset="-128"/>
              </a:rPr>
              <a:t>Comments &amp; processing instructions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8680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Why is XML important?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Forms the basis for web services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Use by businesses to exchange information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How is XML different from HTML?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HTML is fairly forgiving of errors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  <a:cs typeface="Courier New" charset="0"/>
              </a:rPr>
              <a:t>&lt;p&gt;This is a paragraph</a:t>
            </a:r>
            <a:r>
              <a:rPr lang="en-US" sz="2000" smtClean="0">
                <a:latin typeface="Courier New" charset="0"/>
                <a:ea typeface="ＭＳ Ｐゴシック" charset="-128"/>
                <a:cs typeface="Courier New" charset="0"/>
              </a:rPr>
              <a:t> </a:t>
            </a:r>
            <a:r>
              <a:rPr lang="en-US" smtClean="0">
                <a:ea typeface="ＭＳ Ｐゴシック" charset="-128"/>
              </a:rPr>
              <a:t>will probably work OK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HTML can mix upper and lower case in tags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smtClean="0">
                <a:solidFill>
                  <a:srgbClr val="0070C0"/>
                </a:solidFill>
                <a:latin typeface="Courier New" charset="0"/>
                <a:ea typeface="ＭＳ Ｐゴシック" charset="-128"/>
                <a:cs typeface="Courier New" charset="0"/>
              </a:rPr>
              <a:t>&lt;TabLe&gt;…&lt;/table&gt; </a:t>
            </a:r>
            <a:r>
              <a:rPr lang="en-US" smtClean="0">
                <a:ea typeface="ＭＳ Ｐゴシック" charset="-128"/>
              </a:rPr>
              <a:t>is ok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Attribute values don’t have to be enclosed in quotes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smtClean="0">
                <a:solidFill>
                  <a:srgbClr val="0070C0"/>
                </a:solidFill>
                <a:latin typeface="Courier New" charset="0"/>
                <a:ea typeface="ＭＳ Ｐゴシック" charset="-128"/>
                <a:cs typeface="Courier New" charset="0"/>
              </a:rPr>
              <a:t>&lt;font color = #FF0000&gt; </a:t>
            </a:r>
            <a:r>
              <a:rPr lang="en-US" smtClean="0">
                <a:ea typeface="ＭＳ Ｐゴシック" charset="-128"/>
              </a:rPr>
              <a:t>is 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Bottom line: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Poorly-written HTML documents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Usually no big deal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Usually kind of work (at least close enough)</a:t>
            </a:r>
          </a:p>
          <a:p>
            <a:pPr eaLnBrk="1" hangingPunct="1"/>
            <a:r>
              <a:rPr lang="en-US" smtClean="0">
                <a:solidFill>
                  <a:srgbClr val="FF0000"/>
                </a:solidFill>
                <a:ea typeface="ＭＳ Ｐゴシック" charset="-128"/>
              </a:rPr>
              <a:t>XML is </a:t>
            </a:r>
            <a:r>
              <a:rPr lang="en-US" u="sng" smtClean="0">
                <a:solidFill>
                  <a:srgbClr val="FF0000"/>
                </a:solidFill>
                <a:ea typeface="ＭＳ Ｐゴシック" charset="-128"/>
              </a:rPr>
              <a:t>not</a:t>
            </a:r>
            <a:r>
              <a:rPr lang="en-US" smtClean="0">
                <a:solidFill>
                  <a:srgbClr val="FF0000"/>
                </a:solidFill>
                <a:ea typeface="ＭＳ Ｐゴシック" charset="-128"/>
              </a:rPr>
              <a:t> that forgiving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You </a:t>
            </a:r>
            <a:r>
              <a:rPr lang="en-US" u="sng" smtClean="0">
                <a:ea typeface="ＭＳ Ｐゴシック" charset="-128"/>
              </a:rPr>
              <a:t>have</a:t>
            </a:r>
            <a:r>
              <a:rPr lang="en-US" smtClean="0">
                <a:ea typeface="ＭＳ Ｐゴシック" charset="-128"/>
              </a:rPr>
              <a:t> to follow the rules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What are the rules to remember?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7213"/>
            <a:ext cx="9144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XHTML is XML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With rules to implement HTML tags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XHTML documents must have a DOCTYPE declaration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2400" smtClean="0">
                <a:latin typeface="Verdana" charset="0"/>
                <a:ea typeface="ＭＳ Ｐゴシック" charset="-128"/>
              </a:rPr>
              <a:t>	</a:t>
            </a:r>
            <a:r>
              <a:rPr lang="en-US" sz="1800" smtClean="0">
                <a:solidFill>
                  <a:srgbClr val="3366FF"/>
                </a:solidFill>
                <a:latin typeface="Verdana" charset="0"/>
                <a:ea typeface="ＭＳ Ｐゴシック" charset="-128"/>
              </a:rPr>
              <a:t>&lt;!DOCTYPE html PUBLIC “-//W3C//DTD XHTML 1.0 Transitional//EN”  http://www/w3/org/TR/xhtml/11/DTD/xhtml1-transitional.dtd&gt;</a:t>
            </a:r>
            <a:endParaRPr lang="en-US" smtClean="0">
              <a:solidFill>
                <a:srgbClr val="3366FF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Must occur before the root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0000"/>
                </a:solidFill>
                <a:ea typeface="ＭＳ Ｐゴシック" charset="-128"/>
              </a:rPr>
              <a:t>Root element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Top of the hierarchy of elements </a:t>
            </a:r>
          </a:p>
          <a:p>
            <a:pPr lvl="2" eaLnBrk="1" hangingPunct="1"/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&lt;html&gt; in HTML</a:t>
            </a:r>
            <a:endParaRPr lang="en-US" smtClean="0">
              <a:ea typeface="ＭＳ Ｐゴシック" charset="-128"/>
            </a:endParaRPr>
          </a:p>
          <a:p>
            <a:pPr lvl="1" eaLnBrk="1" hangingPunct="1"/>
            <a:r>
              <a:rPr lang="en-US" smtClean="0">
                <a:ea typeface="ＭＳ Ｐゴシック" charset="-128"/>
              </a:rPr>
              <a:t>Only one root element allowed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No other </a:t>
            </a:r>
            <a:r>
              <a:rPr lang="en-US" i="1" smtClean="0">
                <a:ea typeface="ＭＳ Ｐゴシック" charset="-128"/>
              </a:rPr>
              <a:t>elements</a:t>
            </a:r>
            <a:r>
              <a:rPr lang="en-US" smtClean="0">
                <a:ea typeface="ＭＳ Ｐゴシック" charset="-128"/>
              </a:rPr>
              <a:t> before it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May have “processing” instructions however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No other elements after the ending tag </a:t>
            </a:r>
          </a:p>
          <a:p>
            <a:pPr lvl="2" eaLnBrk="1" hangingPunct="1"/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&lt;/html&gt;</a:t>
            </a:r>
            <a:endParaRPr lang="en-US" smtClean="0">
              <a:ea typeface="ＭＳ Ｐゴシック" charset="-128"/>
            </a:endParaRPr>
          </a:p>
          <a:p>
            <a:pPr eaLnBrk="1" hangingPunct="1"/>
            <a:r>
              <a:rPr lang="en-US" smtClean="0">
                <a:ea typeface="ＭＳ Ｐゴシック" charset="-128"/>
              </a:rPr>
              <a:t>Lowercase only (XML is case sensitive)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Attribute values </a:t>
            </a:r>
            <a:r>
              <a:rPr lang="en-US" i="1" smtClean="0">
                <a:ea typeface="ＭＳ Ｐゴシック" charset="-128"/>
              </a:rPr>
              <a:t>must</a:t>
            </a:r>
            <a:r>
              <a:rPr lang="en-US" smtClean="0">
                <a:ea typeface="ＭＳ Ｐゴシック" charset="-128"/>
              </a:rPr>
              <a:t> be encased in quotes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HTML: 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&lt;img … width=72&gt;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XML:   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&lt;img … width=“72”&gt;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Attribute values must not be minimized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That is, the name must have a value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That’s why 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selected=“selected”</a:t>
            </a:r>
            <a:endParaRPr lang="en-US" smtClean="0">
              <a:ea typeface="ＭＳ Ｐゴシック" charset="-128"/>
            </a:endParaRPr>
          </a:p>
          <a:p>
            <a:pPr eaLnBrk="1" hangingPunct="1"/>
            <a:r>
              <a:rPr lang="en-US" sz="2800" smtClean="0">
                <a:ea typeface="ＭＳ Ｐゴシック" charset="-128"/>
              </a:rPr>
              <a:t>Spaces in attribute values will be removed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Only the 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id</a:t>
            </a:r>
            <a:r>
              <a:rPr lang="en-US" smtClean="0">
                <a:ea typeface="ＭＳ Ｐゴシック" charset="-128"/>
              </a:rPr>
              <a:t> attribute is used to uniquely identify an element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The 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name</a:t>
            </a:r>
            <a:r>
              <a:rPr lang="en-US" smtClean="0">
                <a:ea typeface="ＭＳ Ｐゴシック" charset="-128"/>
              </a:rPr>
              <a:t> element is not recognized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Each starting tag must have a matching ending tag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HTML:  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&lt;br&gt;</a:t>
            </a:r>
            <a:r>
              <a:rPr lang="en-US" smtClean="0">
                <a:ea typeface="ＭＳ Ｐゴシック" charset="-128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XML:    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&lt;br/&gt;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XML “shorthand” for non-enclosing tags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Elements must be nested, </a:t>
            </a:r>
            <a:r>
              <a:rPr lang="en-US" u="sng" smtClean="0">
                <a:ea typeface="ＭＳ Ｐゴシック" charset="-128"/>
              </a:rPr>
              <a:t>not</a:t>
            </a:r>
            <a:r>
              <a:rPr lang="en-US" smtClean="0">
                <a:ea typeface="ＭＳ Ｐゴシック" charset="-128"/>
              </a:rPr>
              <a:t> overlapping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HTML will “allow” but may do strange things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&lt;script&gt;</a:t>
            </a:r>
            <a:r>
              <a:rPr lang="en-US" smtClean="0">
                <a:ea typeface="ＭＳ Ｐゴシック" charset="-128"/>
              </a:rPr>
              <a:t> and 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&lt;style&gt;</a:t>
            </a:r>
            <a:r>
              <a:rPr lang="en-US" smtClean="0">
                <a:ea typeface="ＭＳ Ｐゴシック" charset="-128"/>
              </a:rPr>
              <a:t>  types of elements must be marked as CDATA areas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&lt;script language=”Javascript”&gt;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</a:t>
            </a:r>
            <a:r>
              <a:rPr lang="en-US" sz="2400" b="1" smtClean="0">
                <a:solidFill>
                  <a:schemeClr val="folHlink"/>
                </a:solidFill>
                <a:latin typeface="Courier New" charset="0"/>
                <a:ea typeface="ＭＳ Ｐゴシック" charset="-128"/>
              </a:rPr>
              <a:t>&lt;![CDATA[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function clickalert() {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alert(“VSNET is cool!”)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}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</a:t>
            </a:r>
            <a:r>
              <a:rPr lang="en-US" sz="2400" b="1" smtClean="0">
                <a:solidFill>
                  <a:schemeClr val="folHlink"/>
                </a:solidFill>
                <a:latin typeface="Courier New" charset="0"/>
                <a:ea typeface="ＭＳ Ｐゴシック" charset="-128"/>
              </a:rPr>
              <a:t>]]&gt;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&lt;/script&gt;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XML DTD</a:t>
            </a:r>
          </a:p>
        </p:txBody>
      </p:sp>
      <p:sp>
        <p:nvSpPr>
          <p:cNvPr id="20483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DTD – </a:t>
            </a:r>
            <a:r>
              <a:rPr lang="en-US" b="1" i="1" smtClean="0">
                <a:ea typeface="ＭＳ Ｐゴシック" charset="-128"/>
              </a:rPr>
              <a:t>D</a:t>
            </a:r>
            <a:r>
              <a:rPr lang="en-US" smtClean="0">
                <a:ea typeface="ＭＳ Ｐゴシック" charset="-128"/>
              </a:rPr>
              <a:t>ocument </a:t>
            </a:r>
            <a:r>
              <a:rPr lang="en-US" b="1" i="1" smtClean="0">
                <a:ea typeface="ＭＳ Ｐゴシック" charset="-128"/>
              </a:rPr>
              <a:t>T</a:t>
            </a:r>
            <a:r>
              <a:rPr lang="en-US" smtClean="0">
                <a:ea typeface="ＭＳ Ｐゴシック" charset="-128"/>
              </a:rPr>
              <a:t>ype </a:t>
            </a:r>
            <a:r>
              <a:rPr lang="en-US" b="1" i="1" smtClean="0">
                <a:ea typeface="ＭＳ Ｐゴシック" charset="-128"/>
              </a:rPr>
              <a:t>D</a:t>
            </a:r>
            <a:r>
              <a:rPr lang="en-US" smtClean="0">
                <a:ea typeface="ＭＳ Ｐゴシック" charset="-128"/>
              </a:rPr>
              <a:t>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Defines the elements (tags) and attributes (properties) allowed in an XML document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Ubiquitous, but “old school”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Inherited from SGML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XSD – </a:t>
            </a:r>
            <a:r>
              <a:rPr lang="en-US" b="1" i="1" smtClean="0">
                <a:ea typeface="ＭＳ Ｐゴシック" charset="-128"/>
              </a:rPr>
              <a:t>X</a:t>
            </a:r>
            <a:r>
              <a:rPr lang="en-US" smtClean="0">
                <a:ea typeface="ＭＳ Ｐゴシック" charset="-128"/>
              </a:rPr>
              <a:t>ML </a:t>
            </a:r>
            <a:r>
              <a:rPr lang="en-US" b="1" i="1" smtClean="0">
                <a:ea typeface="ＭＳ Ｐゴシック" charset="-128"/>
              </a:rPr>
              <a:t>S</a:t>
            </a:r>
            <a:r>
              <a:rPr lang="en-US" smtClean="0">
                <a:ea typeface="ＭＳ Ｐゴシック" charset="-128"/>
              </a:rPr>
              <a:t>chema </a:t>
            </a:r>
            <a:r>
              <a:rPr lang="en-US" b="1" i="1" smtClean="0">
                <a:ea typeface="ＭＳ Ｐゴシック" charset="-128"/>
              </a:rPr>
              <a:t>D</a:t>
            </a:r>
            <a:r>
              <a:rPr lang="en-US" smtClean="0">
                <a:ea typeface="ＭＳ Ｐゴシック" charset="-128"/>
              </a:rPr>
              <a:t>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More powerful than DTDs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Uses XML Schema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Based on XML format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Benefits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Easy to format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Describes any type of data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Machine-readable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Human-readable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Data can be distributed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Defines the meaning of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302125"/>
          </a:xfrm>
        </p:spPr>
        <p:txBody>
          <a:bodyPr/>
          <a:lstStyle/>
          <a:p>
            <a:pPr eaLnBrk="1" hangingPunct="1"/>
            <a:r>
              <a:rPr lang="en-US" sz="3600" i="1" smtClean="0">
                <a:solidFill>
                  <a:srgbClr val="FF0000"/>
                </a:solidFill>
                <a:ea typeface="ＭＳ Ｐゴシック" charset="-128"/>
              </a:rPr>
              <a:t>Well-formed </a:t>
            </a:r>
            <a:r>
              <a:rPr lang="en-US" sz="3600" smtClean="0">
                <a:ea typeface="ＭＳ Ｐゴシック" charset="-128"/>
              </a:rPr>
              <a:t>or </a:t>
            </a:r>
            <a:r>
              <a:rPr lang="en-US" sz="3600" i="1" smtClean="0">
                <a:solidFill>
                  <a:srgbClr val="FF0000"/>
                </a:solidFill>
                <a:ea typeface="ＭＳ Ｐゴシック" charset="-128"/>
              </a:rPr>
              <a:t>Valid</a:t>
            </a:r>
            <a:r>
              <a:rPr lang="en-US" sz="3600" smtClean="0">
                <a:ea typeface="ＭＳ Ｐゴシック" charset="-128"/>
              </a:rPr>
              <a:t>?</a:t>
            </a:r>
          </a:p>
          <a:p>
            <a:pPr lvl="1" eaLnBrk="1" hangingPunct="1"/>
            <a:r>
              <a:rPr lang="en-US" sz="3200" i="1" smtClean="0">
                <a:solidFill>
                  <a:srgbClr val="FF0000"/>
                </a:solidFill>
                <a:ea typeface="ＭＳ Ｐゴシック" charset="-128"/>
              </a:rPr>
              <a:t>Well-formed</a:t>
            </a:r>
            <a:r>
              <a:rPr lang="en-US" sz="3200" smtClean="0">
                <a:ea typeface="ＭＳ Ｐゴシック" charset="-128"/>
              </a:rPr>
              <a:t> XML documents conform to basic XML syntax</a:t>
            </a:r>
          </a:p>
          <a:p>
            <a:pPr lvl="2" eaLnBrk="1" hangingPunct="1"/>
            <a:r>
              <a:rPr lang="en-US" sz="2800" smtClean="0">
                <a:ea typeface="ＭＳ Ｐゴシック" charset="-128"/>
              </a:rPr>
              <a:t>Has exactly one root</a:t>
            </a:r>
          </a:p>
          <a:p>
            <a:pPr lvl="2" eaLnBrk="1" hangingPunct="1"/>
            <a:r>
              <a:rPr lang="en-US" sz="2800" smtClean="0">
                <a:ea typeface="ＭＳ Ｐゴシック" charset="-128"/>
              </a:rPr>
              <a:t>All elements completely contain elements within them</a:t>
            </a:r>
          </a:p>
          <a:p>
            <a:pPr lvl="1" eaLnBrk="1" hangingPunct="1"/>
            <a:r>
              <a:rPr lang="en-US" sz="3200" i="1" smtClean="0">
                <a:solidFill>
                  <a:srgbClr val="FF0000"/>
                </a:solidFill>
                <a:ea typeface="ＭＳ Ｐゴシック" charset="-128"/>
              </a:rPr>
              <a:t>Valid</a:t>
            </a:r>
            <a:r>
              <a:rPr lang="en-US" sz="3200" smtClean="0">
                <a:solidFill>
                  <a:srgbClr val="FF0000"/>
                </a:solidFill>
                <a:ea typeface="ＭＳ Ｐゴシック" charset="-128"/>
              </a:rPr>
              <a:t> </a:t>
            </a:r>
            <a:r>
              <a:rPr lang="en-US" sz="3200" smtClean="0">
                <a:ea typeface="ＭＳ Ｐゴシック" charset="-128"/>
              </a:rPr>
              <a:t>XML documents conform to a DTD</a:t>
            </a:r>
          </a:p>
          <a:p>
            <a:pPr lvl="2" eaLnBrk="1" hangingPunct="1"/>
            <a:r>
              <a:rPr lang="en-US" sz="2800" smtClean="0">
                <a:ea typeface="ＭＳ Ｐゴシック" charset="-128"/>
              </a:rPr>
              <a:t>Conforms to the data format defined in the DTD</a:t>
            </a:r>
          </a:p>
          <a:p>
            <a:pPr eaLnBrk="1" hangingPunct="1"/>
            <a:endParaRPr lang="en-US" sz="36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DTDs can be referenced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Externally (i.e., in a separate file) via DOCTYPE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Internally within the XML document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Multiple DTDs can be referenced</a:t>
            </a:r>
          </a:p>
          <a:p>
            <a:pPr lvl="1" eaLnBrk="1" hangingPunct="1"/>
            <a:r>
              <a:rPr lang="en-US" i="1" smtClean="0">
                <a:ea typeface="ＭＳ Ｐゴシック" charset="-128"/>
              </a:rPr>
              <a:t>Blended</a:t>
            </a:r>
            <a:r>
              <a:rPr lang="en-US" smtClean="0">
                <a:ea typeface="ＭＳ Ｐゴシック" charset="-128"/>
              </a:rPr>
              <a:t> XML document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Relies on several sets of valid elements and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Schema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Similar to a DTD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Written in XML format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Richer set of tools for creating elements and attributes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Easier to specify data types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XSD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Using XML allows developers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Define data explicitly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Make unique, well-defined data structures to pass data from one application to another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Makes it easier for: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Web applications to communicate and work together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Applications to communicate data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Example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</a:t>
            </a:r>
            <a:r>
              <a:rPr lang="en-US" sz="2400" b="1" smtClean="0">
                <a:solidFill>
                  <a:srgbClr val="FF0000"/>
                </a:solidFill>
                <a:latin typeface="Courier New" charset="0"/>
                <a:ea typeface="ＭＳ Ｐゴシック" charset="-128"/>
              </a:rPr>
              <a:t>clients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</a:t>
            </a:r>
            <a:r>
              <a:rPr lang="en-US" sz="2400" b="1" smtClean="0">
                <a:solidFill>
                  <a:srgbClr val="00B050"/>
                </a:solidFill>
                <a:latin typeface="Courier New" charset="0"/>
                <a:ea typeface="ＭＳ Ｐゴシック" charset="-128"/>
              </a:rPr>
              <a:t>client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</a:t>
            </a:r>
            <a:r>
              <a:rPr lang="en-US" sz="2400" b="1" smtClean="0">
                <a:solidFill>
                  <a:srgbClr val="7030A0"/>
                </a:solidFill>
                <a:latin typeface="Courier New" charset="0"/>
                <a:ea typeface="ＭＳ Ｐゴシック" charset="-128"/>
              </a:rPr>
              <a:t>name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&gt;Oliver Wendell Douglas&lt;/</a:t>
            </a:r>
            <a:r>
              <a:rPr lang="en-US" sz="2400" b="1" smtClean="0">
                <a:solidFill>
                  <a:srgbClr val="7030A0"/>
                </a:solidFill>
                <a:latin typeface="Courier New" charset="0"/>
                <a:ea typeface="ＭＳ Ｐゴシック" charset="-128"/>
              </a:rPr>
              <a:t>name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</a:t>
            </a:r>
            <a:r>
              <a:rPr lang="en-US" sz="2400" b="1" smtClean="0">
                <a:solidFill>
                  <a:srgbClr val="002060"/>
                </a:solidFill>
                <a:latin typeface="Courier New" charset="0"/>
                <a:ea typeface="ＭＳ Ｐゴシック" charset="-128"/>
              </a:rPr>
              <a:t>phone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&gt;510-555-1212&lt;/</a:t>
            </a:r>
            <a:r>
              <a:rPr lang="en-US" sz="2400" b="1" smtClean="0">
                <a:solidFill>
                  <a:srgbClr val="002060"/>
                </a:solidFill>
                <a:latin typeface="Courier New" charset="0"/>
                <a:ea typeface="ＭＳ Ｐゴシック" charset="-128"/>
              </a:rPr>
              <a:t>phone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&lt;/</a:t>
            </a:r>
            <a:r>
              <a:rPr lang="en-US" sz="2400" b="1" smtClean="0">
                <a:solidFill>
                  <a:srgbClr val="00B050"/>
                </a:solidFill>
                <a:latin typeface="Courier New" charset="0"/>
                <a:ea typeface="ＭＳ Ｐゴシック" charset="-128"/>
              </a:rPr>
              <a:t>client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</a:t>
            </a:r>
            <a:r>
              <a:rPr lang="en-US" sz="2400" b="1" smtClean="0">
                <a:solidFill>
                  <a:srgbClr val="00B050"/>
                </a:solidFill>
                <a:latin typeface="Courier New" charset="0"/>
                <a:ea typeface="ＭＳ Ｐゴシック" charset="-128"/>
              </a:rPr>
              <a:t>client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</a:t>
            </a:r>
            <a:r>
              <a:rPr lang="en-US" sz="2400" b="1" smtClean="0">
                <a:solidFill>
                  <a:srgbClr val="7030A0"/>
                </a:solidFill>
                <a:latin typeface="Courier New" charset="0"/>
                <a:ea typeface="ＭＳ Ｐゴシック" charset="-128"/>
              </a:rPr>
              <a:t>name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&gt;Fred Ziffle&lt;/</a:t>
            </a:r>
            <a:r>
              <a:rPr lang="en-US" sz="2400" b="1" smtClean="0">
                <a:solidFill>
                  <a:srgbClr val="7030A0"/>
                </a:solidFill>
                <a:latin typeface="Courier New" charset="0"/>
                <a:ea typeface="ＭＳ Ｐゴシック" charset="-128"/>
              </a:rPr>
              <a:t>name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</a:t>
            </a:r>
            <a:r>
              <a:rPr lang="en-US" sz="2400" b="1" smtClean="0">
                <a:solidFill>
                  <a:srgbClr val="002060"/>
                </a:solidFill>
                <a:latin typeface="Courier New" charset="0"/>
                <a:ea typeface="ＭＳ Ｐゴシック" charset="-128"/>
              </a:rPr>
              <a:t>phone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&gt;510-555-3456&lt;/</a:t>
            </a:r>
            <a:r>
              <a:rPr lang="en-US" sz="2400" b="1" smtClean="0">
                <a:solidFill>
                  <a:srgbClr val="002060"/>
                </a:solidFill>
                <a:latin typeface="Courier New" charset="0"/>
                <a:ea typeface="ＭＳ Ｐゴシック" charset="-128"/>
              </a:rPr>
              <a:t>phone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&lt;/</a:t>
            </a:r>
            <a:r>
              <a:rPr lang="en-US" sz="2400" b="1" smtClean="0">
                <a:solidFill>
                  <a:srgbClr val="00B050"/>
                </a:solidFill>
                <a:latin typeface="Courier New" charset="0"/>
                <a:ea typeface="ＭＳ Ｐゴシック" charset="-128"/>
              </a:rPr>
              <a:t>client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</a:t>
            </a:r>
            <a:r>
              <a:rPr lang="en-US" sz="2400" b="1" smtClean="0">
                <a:solidFill>
                  <a:srgbClr val="FF0000"/>
                </a:solidFill>
                <a:latin typeface="Courier New" charset="0"/>
                <a:ea typeface="ＭＳ Ｐゴシック" charset="-128"/>
              </a:rPr>
              <a:t>clients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What does this tell an                        application reading it?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Has some “clients”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Refers to a “client”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1</a:t>
            </a:r>
            <a:r>
              <a:rPr lang="en-US" baseline="30000" smtClean="0">
                <a:ea typeface="ＭＳ Ｐゴシック" charset="-128"/>
              </a:rPr>
              <a:t>st</a:t>
            </a:r>
            <a:r>
              <a:rPr lang="en-US" smtClean="0">
                <a:ea typeface="ＭＳ Ｐゴシック" charset="-128"/>
              </a:rPr>
              <a:t> item is a “name”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2</a:t>
            </a:r>
            <a:r>
              <a:rPr lang="en-US" baseline="30000" smtClean="0">
                <a:ea typeface="ＭＳ Ｐゴシック" charset="-128"/>
              </a:rPr>
              <a:t>nd</a:t>
            </a:r>
            <a:r>
              <a:rPr lang="en-US" smtClean="0">
                <a:ea typeface="ＭＳ Ｐゴシック" charset="-128"/>
              </a:rPr>
              <a:t> item is a “phone”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Without a DTD the receiving application doesn’t “know” anything about name or phone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953000" y="1905000"/>
            <a:ext cx="4114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2"/>
              <a:buNone/>
            </a:pPr>
            <a:r>
              <a:rPr lang="en-US">
                <a:solidFill>
                  <a:srgbClr val="3366FF"/>
                </a:solidFill>
                <a:latin typeface="Courier New" charset="0"/>
              </a:rPr>
              <a:t>&lt;clients&gt;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2"/>
              <a:buNone/>
            </a:pPr>
            <a:r>
              <a:rPr lang="en-US">
                <a:solidFill>
                  <a:srgbClr val="3366FF"/>
                </a:solidFill>
                <a:latin typeface="Courier New" charset="0"/>
              </a:rPr>
              <a:t>	&lt;client&gt;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2"/>
              <a:buNone/>
            </a:pPr>
            <a:r>
              <a:rPr lang="en-US">
                <a:solidFill>
                  <a:srgbClr val="3366FF"/>
                </a:solidFill>
                <a:latin typeface="Courier New" charset="0"/>
              </a:rPr>
              <a:t>		&lt;name&gt;Emerson Cod&lt;/name&gt;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2"/>
              <a:buNone/>
            </a:pPr>
            <a:r>
              <a:rPr lang="en-US">
                <a:solidFill>
                  <a:srgbClr val="3366FF"/>
                </a:solidFill>
                <a:latin typeface="Courier New" charset="0"/>
              </a:rPr>
              <a:t>		&lt;phone&gt;510-555-1212&lt;/phone&gt;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2"/>
              <a:buNone/>
            </a:pPr>
            <a:r>
              <a:rPr lang="en-US">
                <a:solidFill>
                  <a:srgbClr val="3366FF"/>
                </a:solidFill>
                <a:latin typeface="Courier New" charset="0"/>
              </a:rPr>
              <a:t>	&lt;/client&gt;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2"/>
              <a:buNone/>
            </a:pPr>
            <a:r>
              <a:rPr lang="en-US">
                <a:solidFill>
                  <a:srgbClr val="3366FF"/>
                </a:solidFill>
                <a:latin typeface="Courier New" charset="0"/>
              </a:rPr>
              <a:t>&lt;/clients&gt;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With a DTD or a schema, </a:t>
            </a:r>
            <a:r>
              <a:rPr lang="en-US" i="1" smtClean="0">
                <a:ea typeface="ＭＳ Ｐゴシック" charset="-128"/>
              </a:rPr>
              <a:t>additional</a:t>
            </a:r>
            <a:r>
              <a:rPr lang="en-US" smtClean="0">
                <a:ea typeface="ＭＳ Ｐゴシック" charset="-128"/>
              </a:rPr>
              <a:t> information or rules can be conveyed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E.g.: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A </a:t>
            </a:r>
            <a:r>
              <a:rPr lang="en-US" sz="23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client</a:t>
            </a:r>
            <a:r>
              <a:rPr lang="en-US" smtClean="0">
                <a:ea typeface="ＭＳ Ｐゴシック" charset="-128"/>
              </a:rPr>
              <a:t> may have only one </a:t>
            </a:r>
            <a:r>
              <a:rPr lang="en-US" sz="23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name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A </a:t>
            </a:r>
            <a:r>
              <a:rPr lang="en-US" sz="23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name</a:t>
            </a:r>
            <a:r>
              <a:rPr lang="en-US" smtClean="0">
                <a:ea typeface="ＭＳ Ｐゴシック" charset="-128"/>
              </a:rPr>
              <a:t> must consist of alphabetic characters only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Parties sharing data must agree on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Meaning of each element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Action to be taken on each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43021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</a:t>
            </a:r>
            <a:r>
              <a:rPr lang="en-US" i="1" smtClean="0">
                <a:ea typeface="ＭＳ Ｐゴシック" charset="-128"/>
              </a:rPr>
              <a:t>vocabularies</a:t>
            </a:r>
            <a:r>
              <a:rPr lang="en-US" smtClean="0">
                <a:ea typeface="ＭＳ Ｐゴシック" charset="-128"/>
              </a:rPr>
              <a:t> help accomplish this purpose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Major players in an industry develop a vocabulary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Anyone wishing to use that player’s data must conform to that vocabulary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Basically like a protocol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A set of rules commonly agreed upon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Everyone who has adopted a DTD or schema or vocabulary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Knows what every other party using that DTD/schema/vocabulary means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Can program their applications to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Share data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Share processing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Communicate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documents may contain all parts in one file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May also be composed of separate sections in files distributed across the Internet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Tags here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Data there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eXtensible Markup Language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Not actually a markup language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Specification for </a:t>
            </a:r>
            <a:r>
              <a:rPr lang="en-US" u="sng" smtClean="0">
                <a:ea typeface="ＭＳ Ｐゴシック" charset="-128"/>
              </a:rPr>
              <a:t>making</a:t>
            </a:r>
            <a:r>
              <a:rPr lang="en-US" smtClean="0">
                <a:ea typeface="ＭＳ Ｐゴシック" charset="-128"/>
              </a:rPr>
              <a:t> markup languages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XML documents have two fundamental characteristics</a:t>
            </a:r>
          </a:p>
          <a:p>
            <a:pPr lvl="1" eaLnBrk="1" hangingPunct="1"/>
            <a:r>
              <a:rPr lang="en-US" u="sng" smtClean="0">
                <a:ea typeface="ＭＳ Ｐゴシック" charset="-128"/>
              </a:rPr>
              <a:t>Must</a:t>
            </a:r>
            <a:r>
              <a:rPr lang="en-US" smtClean="0">
                <a:ea typeface="ＭＳ Ｐゴシック" charset="-128"/>
              </a:rPr>
              <a:t> be “well-formed”</a:t>
            </a:r>
          </a:p>
          <a:p>
            <a:pPr lvl="1" eaLnBrk="1" hangingPunct="1"/>
            <a:r>
              <a:rPr lang="en-US" u="sng" smtClean="0">
                <a:ea typeface="ＭＳ Ｐゴシック" charset="-128"/>
              </a:rPr>
              <a:t>May</a:t>
            </a:r>
            <a:r>
              <a:rPr lang="en-US" smtClean="0">
                <a:ea typeface="ＭＳ Ｐゴシック" charset="-128"/>
              </a:rPr>
              <a:t> be associated with a DTD or XML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 parts are </a:t>
            </a:r>
            <a:r>
              <a:rPr lang="en-US" smtClean="0">
                <a:solidFill>
                  <a:srgbClr val="FF0000"/>
                </a:solidFill>
                <a:ea typeface="ＭＳ Ｐゴシック" charset="-128"/>
              </a:rPr>
              <a:t>entities</a:t>
            </a:r>
          </a:p>
          <a:p>
            <a:pPr eaLnBrk="1" hangingPunct="1"/>
            <a:r>
              <a:rPr lang="en-US" smtClean="0">
                <a:solidFill>
                  <a:srgbClr val="FF0000"/>
                </a:solidFill>
                <a:ea typeface="ＭＳ Ｐゴシック" charset="-128"/>
              </a:rPr>
              <a:t>Entities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Have names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Contain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Data or references to data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References are in a URL format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vocabulary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Definitions of elements and attributes contained within a DTD or schema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Think of a vocabulary as a mini-dictionary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Defines only those words and phrases that are permitted in a certain situation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Basics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Names used for XML structures must follow rules: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1</a:t>
            </a:r>
            <a:r>
              <a:rPr lang="en-US" baseline="30000" smtClean="0">
                <a:ea typeface="ＭＳ Ｐゴシック" charset="-128"/>
              </a:rPr>
              <a:t>st</a:t>
            </a:r>
            <a:r>
              <a:rPr lang="en-US" smtClean="0">
                <a:ea typeface="ＭＳ Ｐゴシック" charset="-128"/>
              </a:rPr>
              <a:t> character must be a letter, underscore, or colon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u="sng" smtClean="0">
                <a:ea typeface="ＭＳ Ｐゴシック" charset="-128"/>
              </a:rPr>
              <a:t>Cannot</a:t>
            </a:r>
            <a:r>
              <a:rPr lang="en-US" smtClean="0">
                <a:ea typeface="ＭＳ Ｐゴシック" charset="-128"/>
              </a:rPr>
              <a:t> be a number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Colons are never used except in namespace aliases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2</a:t>
            </a:r>
            <a:r>
              <a:rPr lang="en-US" baseline="30000" smtClean="0">
                <a:ea typeface="ＭＳ Ｐゴシック" charset="-128"/>
              </a:rPr>
              <a:t>nd</a:t>
            </a:r>
            <a:r>
              <a:rPr lang="en-US" smtClean="0">
                <a:ea typeface="ＭＳ Ｐゴシック" charset="-128"/>
              </a:rPr>
              <a:t> and subsequent characters can be any </a:t>
            </a:r>
            <a:r>
              <a:rPr lang="en-US" smtClean="0">
                <a:ea typeface="ＭＳ Ｐゴシック" charset="-128"/>
                <a:hlinkClick r:id="rId2"/>
              </a:rPr>
              <a:t>Unicode</a:t>
            </a:r>
            <a:r>
              <a:rPr lang="en-US" smtClean="0">
                <a:ea typeface="ＭＳ Ｐゴシック" charset="-128"/>
              </a:rPr>
              <a:t> character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Characters 1-3 cannot be “xml” in any combination of cases (xML, XMl, xml,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Well-formed documents </a:t>
            </a:r>
            <a:r>
              <a:rPr lang="en-US" smtClean="0">
                <a:solidFill>
                  <a:srgbClr val="FF0000"/>
                </a:solidFill>
                <a:ea typeface="ＭＳ Ｐゴシック" charset="-128"/>
              </a:rPr>
              <a:t>must</a:t>
            </a:r>
            <a:r>
              <a:rPr lang="en-US" smtClean="0">
                <a:ea typeface="ＭＳ Ｐゴシック" charset="-128"/>
              </a:rPr>
              <a:t> have a </a:t>
            </a:r>
            <a:r>
              <a:rPr lang="en-US" i="1" smtClean="0">
                <a:ea typeface="ＭＳ Ｐゴシック" charset="-128"/>
              </a:rPr>
              <a:t>body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They </a:t>
            </a:r>
            <a:r>
              <a:rPr lang="en-US" u="sng" smtClean="0">
                <a:solidFill>
                  <a:srgbClr val="00B050"/>
                </a:solidFill>
                <a:ea typeface="ＭＳ Ｐゴシック" charset="-128"/>
              </a:rPr>
              <a:t>may</a:t>
            </a:r>
            <a:r>
              <a:rPr lang="en-US" smtClean="0">
                <a:ea typeface="ＭＳ Ｐゴシック" charset="-128"/>
              </a:rPr>
              <a:t> have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A </a:t>
            </a:r>
            <a:r>
              <a:rPr lang="en-US" i="1" smtClean="0">
                <a:solidFill>
                  <a:srgbClr val="0070C0"/>
                </a:solidFill>
                <a:ea typeface="ＭＳ Ｐゴシック" charset="-128"/>
              </a:rPr>
              <a:t>prolog</a:t>
            </a:r>
            <a:r>
              <a:rPr lang="en-US" smtClean="0">
                <a:ea typeface="ＭＳ Ｐゴシック" charset="-128"/>
              </a:rPr>
              <a:t> at the beginning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An </a:t>
            </a:r>
            <a:r>
              <a:rPr lang="en-US" i="1" smtClean="0">
                <a:solidFill>
                  <a:srgbClr val="0070C0"/>
                </a:solidFill>
                <a:ea typeface="ＭＳ Ｐゴシック" charset="-128"/>
              </a:rPr>
              <a:t>epilog</a:t>
            </a:r>
            <a:r>
              <a:rPr lang="en-US" smtClean="0">
                <a:ea typeface="ＭＳ Ｐゴシック" charset="-128"/>
              </a:rPr>
              <a:t> at the end</a:t>
            </a:r>
            <a:endParaRPr lang="en-US" i="1" smtClean="0">
              <a:ea typeface="ＭＳ Ｐゴシック" charset="-128"/>
            </a:endParaRPr>
          </a:p>
          <a:p>
            <a:pPr eaLnBrk="1" hangingPunct="1"/>
            <a:r>
              <a:rPr lang="en-US" smtClean="0">
                <a:ea typeface="ＭＳ Ｐゴシック" charset="-128"/>
              </a:rPr>
              <a:t>Prolog can include an XML </a:t>
            </a:r>
            <a:r>
              <a:rPr lang="en-US" i="1" smtClean="0">
                <a:solidFill>
                  <a:srgbClr val="0070C0"/>
                </a:solidFill>
                <a:ea typeface="ＭＳ Ｐゴシック" charset="-128"/>
              </a:rPr>
              <a:t>declaration</a:t>
            </a:r>
            <a:r>
              <a:rPr lang="en-US" smtClean="0">
                <a:ea typeface="ＭＳ Ｐゴシック" charset="-128"/>
              </a:rPr>
              <a:t> specifying</a:t>
            </a:r>
            <a:endParaRPr lang="en-US" i="1" smtClean="0">
              <a:ea typeface="ＭＳ Ｐゴシック" charset="-128"/>
            </a:endParaRPr>
          </a:p>
          <a:p>
            <a:pPr lvl="1" eaLnBrk="1" hangingPunct="1"/>
            <a:r>
              <a:rPr lang="en-US" smtClean="0">
                <a:ea typeface="ＭＳ Ｐゴシック" charset="-128"/>
              </a:rPr>
              <a:t>Version of XML used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Encoding &amp; stand-alone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Example:</a:t>
            </a:r>
          </a:p>
          <a:p>
            <a:pPr eaLnBrk="1" hangingPunct="1">
              <a:buFont typeface="Wingdings" charset="2"/>
              <a:buNone/>
            </a:pPr>
            <a:endParaRPr lang="en-US" sz="120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&lt;? xml version=“1.0” encoding=“UTF-8” standalone=“yes” ?&gt;</a:t>
            </a:r>
          </a:p>
          <a:p>
            <a:pPr eaLnBrk="1" hangingPunct="1">
              <a:buFont typeface="Wingdings" charset="2"/>
              <a:buNone/>
            </a:pPr>
            <a:endParaRPr lang="en-US" sz="12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eaLnBrk="1" hangingPunct="1"/>
            <a:r>
              <a:rPr lang="en-US" smtClean="0">
                <a:ea typeface="ＭＳ Ｐゴシック" charset="-128"/>
              </a:rPr>
              <a:t>Version enables applications reading this XML document to be able to know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Rules to use for each element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How to decide if the document is “well-formed” or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pPr eaLnBrk="1" hangingPunct="1"/>
            <a:r>
              <a:rPr lang="en-US" i="1" smtClean="0">
                <a:solidFill>
                  <a:srgbClr val="0070C0"/>
                </a:solidFill>
                <a:ea typeface="ＭＳ Ｐゴシック" charset="-128"/>
              </a:rPr>
              <a:t>Encoding</a:t>
            </a:r>
            <a:r>
              <a:rPr lang="en-US" smtClean="0">
                <a:ea typeface="ＭＳ Ｐゴシック" charset="-128"/>
              </a:rPr>
              <a:t> specifies how the characters used in the document were constructed</a:t>
            </a:r>
          </a:p>
          <a:p>
            <a:pPr eaLnBrk="1" hangingPunct="1"/>
            <a:r>
              <a:rPr lang="en-US" i="1" smtClean="0">
                <a:solidFill>
                  <a:srgbClr val="0070C0"/>
                </a:solidFill>
                <a:ea typeface="ＭＳ Ｐゴシック" charset="-128"/>
              </a:rPr>
              <a:t>Standalone</a:t>
            </a:r>
            <a:r>
              <a:rPr lang="en-US" smtClean="0">
                <a:ea typeface="ＭＳ Ｐゴシック" charset="-128"/>
              </a:rPr>
              <a:t> tells user if any entity declarations are contained in an external DTD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XML declaration should be the first line in the prolog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ea typeface="ＭＳ Ｐゴシック" charset="-128"/>
              </a:rPr>
              <a:t>You can write your own DTD</a:t>
            </a:r>
          </a:p>
          <a:p>
            <a:pPr eaLnBrk="1" hangingPunct="1">
              <a:buFont typeface="Wingdings" charset="2"/>
              <a:buNone/>
            </a:pPr>
            <a:r>
              <a:rPr lang="en-US" sz="2800" smtClean="0">
                <a:solidFill>
                  <a:srgbClr val="FF0000"/>
                </a:solidFill>
                <a:ea typeface="ＭＳ Ｐゴシック" charset="-128"/>
              </a:rPr>
              <a:t>- or - </a:t>
            </a:r>
          </a:p>
          <a:p>
            <a:pPr eaLnBrk="1" hangingPunct="1"/>
            <a:r>
              <a:rPr lang="en-US" sz="2800" smtClean="0">
                <a:ea typeface="ＭＳ Ｐゴシック" charset="-128"/>
              </a:rPr>
              <a:t>Use one that someone else has written and published</a:t>
            </a:r>
          </a:p>
          <a:p>
            <a:pPr eaLnBrk="1" hangingPunct="1"/>
            <a:r>
              <a:rPr lang="en-US" sz="2800" smtClean="0">
                <a:ea typeface="ＭＳ Ｐゴシック" charset="-128"/>
              </a:rPr>
              <a:t>By referencing a DTD</a:t>
            </a:r>
          </a:p>
          <a:p>
            <a:pPr lvl="1" eaLnBrk="1" hangingPunct="1"/>
            <a:r>
              <a:rPr lang="en-US" sz="2400" smtClean="0">
                <a:ea typeface="ＭＳ Ｐゴシック" charset="-128"/>
              </a:rPr>
              <a:t>XML processors can check if your document is</a:t>
            </a:r>
          </a:p>
          <a:p>
            <a:pPr lvl="2" eaLnBrk="1" hangingPunct="1"/>
            <a:r>
              <a:rPr lang="en-US" sz="2000" smtClean="0">
                <a:ea typeface="ＭＳ Ｐゴシック" charset="-128"/>
              </a:rPr>
              <a:t>Well-formed</a:t>
            </a:r>
          </a:p>
          <a:p>
            <a:pPr lvl="2" eaLnBrk="1" hangingPunct="1"/>
            <a:r>
              <a:rPr lang="en-US" sz="2000" smtClean="0">
                <a:ea typeface="ＭＳ Ｐゴシック" charset="-128"/>
              </a:rPr>
              <a:t>Valid</a:t>
            </a:r>
          </a:p>
          <a:p>
            <a:pPr eaLnBrk="1" hangingPunct="1"/>
            <a:r>
              <a:rPr lang="en-US" sz="2800" smtClean="0">
                <a:ea typeface="ＭＳ Ｐゴシック" charset="-128"/>
              </a:rPr>
              <a:t>Sharing documents works if everyone is using the same DTD</a:t>
            </a:r>
            <a:endParaRPr lang="en-US" sz="2800" baseline="-250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External DTD</a:t>
            </a:r>
          </a:p>
          <a:p>
            <a:pPr eaLnBrk="1" hangingPunct="1">
              <a:buFont typeface="Wingdings" charset="2"/>
              <a:buNone/>
            </a:pPr>
            <a:endParaRPr lang="en-US" sz="19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&lt;? xml version=“1.0” encoding=“UTF-8” standalone=“yes” ?&gt;</a:t>
            </a:r>
            <a:endParaRPr lang="en-US" sz="120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&lt;!DOCTYPE WService SYSTEM “http://www.servata.com/DTD02”&gt;</a:t>
            </a:r>
          </a:p>
          <a:p>
            <a:pPr eaLnBrk="1" hangingPunct="1">
              <a:buFont typeface="Wingdings" charset="2"/>
              <a:buNone/>
            </a:pPr>
            <a:endParaRPr lang="en-US" sz="1200" smtClean="0">
              <a:ea typeface="ＭＳ Ｐゴシック" charset="-128"/>
            </a:endParaRPr>
          </a:p>
          <a:p>
            <a:pPr lvl="1" eaLnBrk="1" hangingPunct="1"/>
            <a:r>
              <a:rPr lang="en-US" smtClean="0">
                <a:ea typeface="ＭＳ Ｐゴシック" charset="-128"/>
              </a:rPr>
              <a:t>“</a:t>
            </a:r>
            <a:r>
              <a:rPr lang="en-US" b="1" smtClean="0">
                <a:solidFill>
                  <a:srgbClr val="0070C0"/>
                </a:solidFill>
                <a:latin typeface="Courier New" charset="0"/>
                <a:ea typeface="ＭＳ Ｐゴシック" charset="-128"/>
                <a:cs typeface="Courier New" charset="0"/>
              </a:rPr>
              <a:t>WService</a:t>
            </a:r>
            <a:r>
              <a:rPr lang="en-US" smtClean="0">
                <a:ea typeface="ＭＳ Ｐゴシック" charset="-128"/>
              </a:rPr>
              <a:t>” is the name of the root element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“</a:t>
            </a:r>
            <a:r>
              <a:rPr lang="en-US" b="1" smtClean="0">
                <a:solidFill>
                  <a:srgbClr val="0070C0"/>
                </a:solidFill>
                <a:latin typeface="Courier New" charset="0"/>
                <a:ea typeface="ＭＳ Ｐゴシック" charset="-128"/>
                <a:cs typeface="Courier New" charset="0"/>
              </a:rPr>
              <a:t>SYSTEM</a:t>
            </a:r>
            <a:r>
              <a:rPr lang="en-US" smtClean="0">
                <a:ea typeface="ＭＳ Ｐゴシック" charset="-128"/>
              </a:rPr>
              <a:t>” means a URL is being used to reference the DTD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Internal DTD</a:t>
            </a:r>
            <a:endParaRPr lang="en-US" baseline="-25000" smtClean="0">
              <a:ea typeface="ＭＳ Ｐゴシック" charset="-128"/>
            </a:endParaRPr>
          </a:p>
          <a:p>
            <a:pPr eaLnBrk="1" hangingPunct="1"/>
            <a:endParaRPr lang="en-US" baseline="-2500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&lt;? xml version=“1.0” encoding=“UTF-8” standalone=“yes” ?&gt;</a:t>
            </a:r>
            <a:endParaRPr lang="en-US" sz="120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&lt;!DOCTYPE WService [</a:t>
            </a:r>
          </a:p>
          <a:p>
            <a:pPr eaLnBrk="1" hangingPunct="1">
              <a:buFont typeface="Wingdings" charset="2"/>
              <a:buNone/>
            </a:pPr>
            <a:r>
              <a:rPr 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&lt;!ENTITY WSNM “Web Service Name”&gt;</a:t>
            </a:r>
          </a:p>
          <a:p>
            <a:pPr eaLnBrk="1" hangingPunct="1">
              <a:buFont typeface="Wingdings" charset="2"/>
              <a:buNone/>
            </a:pPr>
            <a:r>
              <a:rPr 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]&gt;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documents declare the </a:t>
            </a:r>
            <a:r>
              <a:rPr lang="en-US" smtClean="0">
                <a:solidFill>
                  <a:srgbClr val="00B050"/>
                </a:solidFill>
                <a:ea typeface="ＭＳ Ｐゴシック" charset="-128"/>
              </a:rPr>
              <a:t>elements</a:t>
            </a:r>
            <a:r>
              <a:rPr lang="en-US" smtClean="0">
                <a:ea typeface="ＭＳ Ｐゴシック" charset="-128"/>
              </a:rPr>
              <a:t> and </a:t>
            </a:r>
            <a:r>
              <a:rPr lang="en-US" smtClean="0">
                <a:solidFill>
                  <a:srgbClr val="00B050"/>
                </a:solidFill>
                <a:ea typeface="ＭＳ Ｐゴシック" charset="-128"/>
              </a:rPr>
              <a:t>attributes</a:t>
            </a:r>
            <a:r>
              <a:rPr lang="en-US" smtClean="0">
                <a:ea typeface="ＭＳ Ｐゴシック" charset="-128"/>
              </a:rPr>
              <a:t> that will be used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XML elements that contain </a:t>
            </a:r>
            <a:r>
              <a:rPr lang="en-US" smtClean="0">
                <a:solidFill>
                  <a:srgbClr val="FF0000"/>
                </a:solidFill>
                <a:ea typeface="ＭＳ Ｐゴシック" charset="-128"/>
              </a:rPr>
              <a:t>content</a:t>
            </a:r>
            <a:r>
              <a:rPr lang="en-US" smtClean="0">
                <a:ea typeface="ＭＳ Ｐゴシック" charset="-128"/>
              </a:rPr>
              <a:t> must be written with both a starting and ending tag</a:t>
            </a:r>
          </a:p>
          <a:p>
            <a:pPr eaLnBrk="1" hangingPunct="1">
              <a:buFont typeface="Wingdings" charset="2"/>
              <a:buNone/>
            </a:pPr>
            <a:endParaRPr lang="en-US" sz="12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algn="ctr" eaLnBrk="1" hangingPunct="1">
              <a:buFont typeface="Wingdings" charset="2"/>
              <a:buNone/>
            </a:pPr>
            <a:r>
              <a:rPr 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&lt;myElement&gt;</a:t>
            </a:r>
            <a:r>
              <a:rPr lang="en-US" sz="1900" b="1" smtClean="0">
                <a:solidFill>
                  <a:srgbClr val="FF0000"/>
                </a:solidFill>
                <a:latin typeface="Courier New" charset="0"/>
                <a:ea typeface="ＭＳ Ｐゴシック" charset="-128"/>
              </a:rPr>
              <a:t>content goes here</a:t>
            </a:r>
            <a:r>
              <a:rPr 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&lt;/myElement&gt;</a:t>
            </a:r>
          </a:p>
          <a:p>
            <a:pPr eaLnBrk="1" hangingPunct="1">
              <a:buFont typeface="Wingdings" charset="2"/>
              <a:buNone/>
            </a:pPr>
            <a:endParaRPr lang="en-US" sz="12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eaLnBrk="1" hangingPunct="1"/>
            <a:r>
              <a:rPr lang="en-US" smtClean="0">
                <a:ea typeface="ＭＳ Ｐゴシック" charset="-128"/>
              </a:rPr>
              <a:t>XML elements </a:t>
            </a:r>
            <a:r>
              <a:rPr lang="en-US" smtClean="0">
                <a:solidFill>
                  <a:srgbClr val="FF0000"/>
                </a:solidFill>
                <a:ea typeface="ＭＳ Ｐゴシック" charset="-128"/>
              </a:rPr>
              <a:t>without</a:t>
            </a:r>
            <a:r>
              <a:rPr lang="en-US" smtClean="0">
                <a:ea typeface="ＭＳ Ｐゴシック" charset="-128"/>
              </a:rPr>
              <a:t> </a:t>
            </a:r>
            <a:r>
              <a:rPr lang="en-US" smtClean="0">
                <a:solidFill>
                  <a:srgbClr val="FF0000"/>
                </a:solidFill>
                <a:ea typeface="ＭＳ Ｐゴシック" charset="-128"/>
              </a:rPr>
              <a:t>content</a:t>
            </a:r>
            <a:r>
              <a:rPr lang="en-US" smtClean="0">
                <a:ea typeface="ＭＳ Ｐゴシック" charset="-128"/>
              </a:rPr>
              <a:t> may be terminated with a slash: </a:t>
            </a:r>
            <a:r>
              <a:rPr lang="en-US" sz="19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&lt;myElement/&gt;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Well-formed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Must comply with XML syntax rules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DTD – Document Type Definition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Dictates what elements and attributes are permitted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Example</a:t>
            </a:r>
          </a:p>
          <a:p>
            <a:pPr lvl="1" algn="ctr" eaLnBrk="1" hangingPunct="1">
              <a:buFont typeface="Wingdings" charset="2"/>
              <a:buNone/>
            </a:pPr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&lt;img src=“eiffel.jpg” alt=“Eiffel Tower”&gt;</a:t>
            </a:r>
          </a:p>
          <a:p>
            <a:pPr lvl="2" eaLnBrk="1" hangingPunct="1"/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&lt;img&gt;</a:t>
            </a:r>
            <a:r>
              <a:rPr lang="en-US" smtClean="0">
                <a:ea typeface="ＭＳ Ｐゴシック" charset="-128"/>
              </a:rPr>
              <a:t> element (tag)</a:t>
            </a:r>
          </a:p>
          <a:p>
            <a:pPr lvl="2" eaLnBrk="1" hangingPunct="1"/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src</a:t>
            </a:r>
            <a:r>
              <a:rPr lang="en-US" smtClean="0">
                <a:ea typeface="ＭＳ Ｐゴシック" charset="-128"/>
              </a:rPr>
              <a:t> and </a:t>
            </a:r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alt</a:t>
            </a:r>
            <a:r>
              <a:rPr lang="en-US" smtClean="0">
                <a:ea typeface="ＭＳ Ｐゴシック" charset="-128"/>
              </a:rPr>
              <a:t>: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Elements are organized hierarchically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Root element is at the “top”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Root element can occur only once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Child elements may occur many times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Elements may contain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Attributes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Always written into the starting tag as name-value pairs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Other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Other XML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0" y="1828800"/>
            <a:ext cx="647700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sz="24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&lt;city&gt;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&lt;street name=“Tryon Street”&gt;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&lt;address&gt;101&lt;/address&gt;		&lt;address&gt;102&lt;/address&gt;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&lt;/street&gt;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&lt;street name=“Trade Street”&gt;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&lt;address&gt;201&lt;/address&gt;		&lt;address&gt;202&lt;/address&gt;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&lt;/street&gt;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&lt;/city&gt;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Both </a:t>
            </a:r>
            <a:r>
              <a:rPr lang="en-US" smtClean="0">
                <a:solidFill>
                  <a:srgbClr val="0070C0"/>
                </a:solidFill>
                <a:ea typeface="ＭＳ Ｐゴシック" charset="-128"/>
              </a:rPr>
              <a:t>elements</a:t>
            </a:r>
            <a:r>
              <a:rPr lang="en-US" smtClean="0">
                <a:ea typeface="ＭＳ Ｐゴシック" charset="-128"/>
              </a:rPr>
              <a:t> and </a:t>
            </a:r>
            <a:r>
              <a:rPr lang="en-US" smtClean="0">
                <a:solidFill>
                  <a:srgbClr val="0070C0"/>
                </a:solidFill>
                <a:ea typeface="ＭＳ Ｐゴシック" charset="-128"/>
              </a:rPr>
              <a:t>attributes</a:t>
            </a:r>
            <a:r>
              <a:rPr lang="en-US" smtClean="0">
                <a:ea typeface="ＭＳ Ｐゴシック" charset="-128"/>
              </a:rPr>
              <a:t> may hold data</a:t>
            </a:r>
          </a:p>
          <a:p>
            <a:pPr eaLnBrk="1" hangingPunct="1"/>
            <a:r>
              <a:rPr lang="en-US" smtClean="0">
                <a:solidFill>
                  <a:srgbClr val="0070C0"/>
                </a:solidFill>
                <a:ea typeface="ＭＳ Ｐゴシック" charset="-128"/>
              </a:rPr>
              <a:t>Attributes</a:t>
            </a:r>
            <a:r>
              <a:rPr lang="en-US" smtClean="0">
                <a:ea typeface="ＭＳ Ｐゴシック" charset="-128"/>
              </a:rPr>
              <a:t> may occur only </a:t>
            </a:r>
            <a:r>
              <a:rPr lang="en-US" smtClean="0">
                <a:solidFill>
                  <a:srgbClr val="FF0000"/>
                </a:solidFill>
                <a:ea typeface="ＭＳ Ｐゴシック" charset="-128"/>
              </a:rPr>
              <a:t>once</a:t>
            </a:r>
            <a:r>
              <a:rPr lang="en-US" smtClean="0">
                <a:ea typeface="ＭＳ Ｐゴシック" charset="-128"/>
              </a:rPr>
              <a:t> in an element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In any order if multiple attributes are present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Should you use an element or an attribute?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No rules that require one over the other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Use which way fits the context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 Prolog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286000"/>
            <a:ext cx="6477000" cy="4038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&lt;city&gt;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&lt;street&gt;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      &lt;name&gt;Tryon Street&lt;/name&gt;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	&lt;address&gt;201&lt;/address&gt;	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	&lt;address&gt;202&lt;/address&gt;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&lt;/street&gt;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&lt;/city&gt;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FF0000"/>
                </a:solidFill>
              </a:rPr>
              <a:t>- or -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&lt;city&gt;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&lt;street name=“Trade Street”&gt;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&lt;address&gt;201&lt;/address&gt;	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		&lt;address&gt;201&lt;/address&gt;</a:t>
            </a:r>
            <a:r>
              <a:rPr lang="en-US" sz="2000" b="1" dirty="0" smtClean="0">
                <a:solidFill>
                  <a:srgbClr val="00B050"/>
                </a:solidFill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	&lt;/street&gt;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000" b="1" dirty="0" smtClean="0">
                <a:solidFill>
                  <a:srgbClr val="3366FF"/>
                </a:solidFill>
                <a:latin typeface="Courier New" pitchFamily="49" charset="0"/>
              </a:rPr>
              <a:t>&lt;/city&gt;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b="1" dirty="0" smtClean="0">
              <a:solidFill>
                <a:srgbClr val="3366FF"/>
              </a:solidFill>
              <a:latin typeface="Courier New" pitchFamily="49" charset="0"/>
            </a:endParaRPr>
          </a:p>
        </p:txBody>
      </p:sp>
      <p:sp>
        <p:nvSpPr>
          <p:cNvPr id="46084" name="TextBox 3"/>
          <p:cNvSpPr txBox="1">
            <a:spLocks noChangeArrowheads="1"/>
          </p:cNvSpPr>
          <p:nvPr/>
        </p:nvSpPr>
        <p:spPr bwMode="auto">
          <a:xfrm>
            <a:off x="457200" y="1752600"/>
            <a:ext cx="2876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Which is better?</a:t>
            </a: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304800" y="6027738"/>
            <a:ext cx="8534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Assumptions: only one street name allowed, multiple addresses allowed</a:t>
            </a:r>
          </a:p>
          <a:p>
            <a:endParaRPr lang="en-US">
              <a:solidFill>
                <a:srgbClr val="FF0000"/>
              </a:solidFill>
            </a:endParaRPr>
          </a:p>
          <a:p>
            <a:pPr algn="r"/>
            <a:r>
              <a:rPr lang="en-US" sz="1200">
                <a:solidFill>
                  <a:srgbClr val="FF0000"/>
                </a:solidFill>
              </a:rPr>
              <a:t>Remember in the “real world” you will only choose one consistent way!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charset="-128"/>
              </a:rPr>
              <a:t>Writing Document Type Definitions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A DTD defines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Elements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“Things” the document works with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Attributes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Properties associated with an element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Entities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Notations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charset="-128"/>
              </a:rPr>
              <a:t>Writing Document Type Definitions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ea typeface="ＭＳ Ｐゴシック" charset="-128"/>
              </a:rPr>
              <a:t>Content</a:t>
            </a:r>
            <a:r>
              <a:rPr lang="en-US" smtClean="0">
                <a:ea typeface="ＭＳ Ｐゴシック" charset="-128"/>
              </a:rPr>
              <a:t> is the data in an element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May exist between the starting and ending tags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May exist in child elements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Each element has a specific syntax</a:t>
            </a:r>
          </a:p>
          <a:p>
            <a:pPr lvl="1"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charset="-128"/>
              </a:rPr>
              <a:t>Writing Document Type Definitions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Content may be in one of 4 “models”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EMPTY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Elements that have no content like </a:t>
            </a:r>
            <a:r>
              <a:rPr lang="en-US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&lt;br/&gt;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ANY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No restrictions on content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MIXED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May contain child elements, text data, attributes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CHILDREN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May have child elements and attributes but no text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charset="-128"/>
              </a:rPr>
              <a:t>Writing Document Type Definitions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Element syntax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General form:</a:t>
            </a:r>
          </a:p>
          <a:p>
            <a:pPr lvl="1" eaLnBrk="1" hangingPunct="1">
              <a:buFont typeface="Wingdings" charset="2"/>
              <a:buNone/>
            </a:pPr>
            <a:endParaRPr lang="en-US" sz="1200" smtClean="0">
              <a:ea typeface="ＭＳ Ｐゴシック" charset="-128"/>
            </a:endParaRPr>
          </a:p>
          <a:p>
            <a:pPr lvl="1" algn="ctr"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&lt;!ELEMENT   </a:t>
            </a:r>
            <a:r>
              <a:rPr lang="en-US" sz="2400" b="1" i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name    model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   &gt;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Examples</a:t>
            </a:r>
          </a:p>
          <a:p>
            <a:pPr lvl="1" eaLnBrk="1" hangingPunct="1">
              <a:buFont typeface="Wingdings" charset="2"/>
              <a:buNone/>
            </a:pPr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&lt;!ELEMENT myelement1 ANY&gt;</a:t>
            </a:r>
          </a:p>
          <a:p>
            <a:pPr lvl="1" eaLnBrk="1" hangingPunct="1">
              <a:buFont typeface="Wingdings" charset="2"/>
              <a:buNone/>
            </a:pPr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&lt;!ELEMENT myelement2 (child01, child02)&gt;</a:t>
            </a:r>
          </a:p>
          <a:p>
            <a:pPr lvl="1" eaLnBrk="1" hangingPunct="1">
              <a:buFont typeface="Wingdings" charset="2"/>
              <a:buNone/>
            </a:pPr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&lt;!ELEMENT myelement3 (child01 | child02)&gt;</a:t>
            </a:r>
          </a:p>
        </p:txBody>
      </p:sp>
      <p:sp>
        <p:nvSpPr>
          <p:cNvPr id="230404" name="AutoShape 4"/>
          <p:cNvSpPr>
            <a:spLocks/>
          </p:cNvSpPr>
          <p:nvPr/>
        </p:nvSpPr>
        <p:spPr bwMode="auto">
          <a:xfrm>
            <a:off x="7010400" y="3505200"/>
            <a:ext cx="1524000" cy="412750"/>
          </a:xfrm>
          <a:prstGeom prst="borderCallout1">
            <a:avLst>
              <a:gd name="adj1" fmla="val 27694"/>
              <a:gd name="adj2" fmla="val -5000"/>
              <a:gd name="adj3" fmla="val 204231"/>
              <a:gd name="adj4" fmla="val -3625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/>
          <a:lstStyle/>
          <a:p>
            <a:pPr algn="ctr"/>
            <a:r>
              <a:rPr lang="en-US" sz="1600"/>
              <a:t>Order shown</a:t>
            </a:r>
          </a:p>
        </p:txBody>
      </p:sp>
      <p:sp>
        <p:nvSpPr>
          <p:cNvPr id="230405" name="AutoShape 5"/>
          <p:cNvSpPr>
            <a:spLocks/>
          </p:cNvSpPr>
          <p:nvPr/>
        </p:nvSpPr>
        <p:spPr bwMode="auto">
          <a:xfrm>
            <a:off x="4267200" y="5181600"/>
            <a:ext cx="2025650" cy="387350"/>
          </a:xfrm>
          <a:prstGeom prst="borderCallout1">
            <a:avLst>
              <a:gd name="adj1" fmla="val 29509"/>
              <a:gd name="adj2" fmla="val 103764"/>
              <a:gd name="adj3" fmla="val -69264"/>
              <a:gd name="adj4" fmla="val 11300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/>
          <a:lstStyle/>
          <a:p>
            <a:pPr algn="ctr"/>
            <a:r>
              <a:rPr lang="en-US" sz="1600"/>
              <a:t>One OR the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4" grpId="0" animBg="1"/>
      <p:bldP spid="23040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Examples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534400" cy="4302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smtClean="0">
                <a:ea typeface="ＭＳ Ｐゴシック" charset="-128"/>
              </a:rPr>
              <a:t>Multiple Children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>
                <a:ea typeface="ＭＳ Ｐゴシック" charset="-128"/>
              </a:rPr>
              <a:t>a+</a:t>
            </a:r>
            <a:r>
              <a:rPr lang="en-US" sz="2400" smtClean="0">
                <a:ea typeface="ＭＳ Ｐゴシック" charset="-128"/>
              </a:rPr>
              <a:t>   - One or more occurrences of a</a:t>
            </a:r>
            <a:br>
              <a:rPr lang="en-US" sz="2400" smtClean="0">
                <a:ea typeface="ＭＳ Ｐゴシック" charset="-128"/>
              </a:rPr>
            </a:br>
            <a:r>
              <a:rPr lang="en-US" sz="1600" smtClean="0">
                <a:latin typeface="Courier New" charset="0"/>
                <a:ea typeface="ＭＳ Ｐゴシック" charset="-128"/>
                <a:cs typeface="Courier New" charset="0"/>
              </a:rPr>
              <a:t>&lt;!ELEMENT BOOK (CHAPTER)+&gt; </a:t>
            </a:r>
            <a:endParaRPr lang="en-US" sz="2400" smtClean="0">
              <a:latin typeface="Courier New" charset="0"/>
              <a:ea typeface="ＭＳ Ｐゴシック" charset="-128"/>
              <a:cs typeface="Courier New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>
                <a:ea typeface="ＭＳ Ｐゴシック" charset="-128"/>
              </a:rPr>
              <a:t>a*</a:t>
            </a:r>
            <a:r>
              <a:rPr lang="en-US" sz="2400" smtClean="0">
                <a:ea typeface="ＭＳ Ｐゴシック" charset="-128"/>
              </a:rPr>
              <a:t>   - Zero or more occurrences of a</a:t>
            </a:r>
            <a:br>
              <a:rPr lang="en-US" sz="2400" smtClean="0">
                <a:ea typeface="ＭＳ Ｐゴシック" charset="-128"/>
              </a:rPr>
            </a:br>
            <a:r>
              <a:rPr lang="en-US" sz="1600" smtClean="0">
                <a:latin typeface="Courier New" charset="0"/>
                <a:ea typeface="ＭＳ Ｐゴシック" charset="-128"/>
                <a:cs typeface="Courier New" charset="0"/>
              </a:rPr>
              <a:t>&lt;!ELEMENT List (Object)*&gt;</a:t>
            </a:r>
            <a:r>
              <a:rPr lang="en-US" sz="2000" smtClean="0">
                <a:latin typeface="Courier New" charset="0"/>
                <a:ea typeface="ＭＳ Ｐゴシック" charset="-128"/>
                <a:cs typeface="Courier New" charset="0"/>
              </a:rPr>
              <a:t> </a:t>
            </a:r>
            <a:endParaRPr lang="en-US" sz="2400" smtClean="0">
              <a:latin typeface="Courier New" charset="0"/>
              <a:ea typeface="ＭＳ Ｐゴシック" charset="-128"/>
              <a:cs typeface="Courier New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>
                <a:ea typeface="ＭＳ Ｐゴシック" charset="-128"/>
              </a:rPr>
              <a:t>a?</a:t>
            </a:r>
            <a:r>
              <a:rPr lang="en-US" sz="2400" smtClean="0">
                <a:ea typeface="ＭＳ Ｐゴシック" charset="-128"/>
              </a:rPr>
              <a:t>   - a specific item or nothing</a:t>
            </a:r>
            <a:br>
              <a:rPr lang="en-US" sz="2400" smtClean="0">
                <a:ea typeface="ＭＳ Ｐゴシック" charset="-128"/>
              </a:rPr>
            </a:br>
            <a:r>
              <a:rPr lang="en-US" sz="1600" smtClean="0">
                <a:latin typeface="Courier New" charset="0"/>
                <a:ea typeface="ＭＳ Ｐゴシック" charset="-128"/>
                <a:cs typeface="Courier New" charset="0"/>
              </a:rPr>
              <a:t>&lt;!ELEMENT Table (plate)?&gt; </a:t>
            </a:r>
            <a:endParaRPr lang="en-US" sz="2400" smtClean="0">
              <a:latin typeface="Courier New" charset="0"/>
              <a:ea typeface="ＭＳ Ｐゴシック" charset="-128"/>
              <a:cs typeface="Courier New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>
                <a:ea typeface="ＭＳ Ｐゴシック" charset="-128"/>
              </a:rPr>
              <a:t>a, b</a:t>
            </a:r>
            <a:r>
              <a:rPr lang="en-US" sz="2400" smtClean="0">
                <a:ea typeface="ＭＳ Ｐゴシック" charset="-128"/>
              </a:rPr>
              <a:t>   - a followed by b</a:t>
            </a:r>
            <a:br>
              <a:rPr lang="en-US" sz="2400" smtClean="0">
                <a:ea typeface="ＭＳ Ｐゴシック" charset="-128"/>
              </a:rPr>
            </a:br>
            <a:r>
              <a:rPr lang="en-US" sz="1600" smtClean="0">
                <a:latin typeface="Courier New" charset="0"/>
                <a:ea typeface="ＭＳ Ｐゴシック" charset="-128"/>
                <a:cs typeface="Courier New" charset="0"/>
              </a:rPr>
              <a:t>&lt;!ELEMENT SUM (op1, op2)&gt; </a:t>
            </a:r>
            <a:endParaRPr lang="en-US" sz="2400" smtClean="0">
              <a:latin typeface="Courier New" charset="0"/>
              <a:ea typeface="ＭＳ Ｐゴシック" charset="-128"/>
              <a:cs typeface="Courier New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>
                <a:ea typeface="ＭＳ Ｐゴシック" charset="-128"/>
              </a:rPr>
              <a:t>a | b</a:t>
            </a:r>
            <a:r>
              <a:rPr lang="en-US" sz="2400" smtClean="0">
                <a:ea typeface="ＭＳ Ｐゴシック" charset="-128"/>
              </a:rPr>
              <a:t>   - a or b but not both</a:t>
            </a:r>
            <a:br>
              <a:rPr lang="en-US" sz="2400" smtClean="0">
                <a:ea typeface="ＭＳ Ｐゴシック" charset="-128"/>
              </a:rPr>
            </a:br>
            <a:r>
              <a:rPr lang="en-US" sz="1600" smtClean="0">
                <a:latin typeface="Courier New" charset="0"/>
                <a:ea typeface="ＭＳ Ｐゴシック" charset="-128"/>
                <a:cs typeface="Courier New" charset="0"/>
              </a:rPr>
              <a:t>&lt;!ELEMENT POINT (COORDINATES | POLAR)</a:t>
            </a:r>
            <a:r>
              <a:rPr lang="en-US" sz="2000" smtClean="0">
                <a:latin typeface="Courier New" charset="0"/>
                <a:ea typeface="ＭＳ Ｐゴシック" charset="-128"/>
                <a:cs typeface="Courier New" charset="0"/>
              </a:rPr>
              <a:t>&gt; </a:t>
            </a:r>
            <a:endParaRPr lang="en-US" sz="2400" smtClean="0">
              <a:latin typeface="Courier New" charset="0"/>
              <a:ea typeface="ＭＳ Ｐゴシック" charset="-128"/>
              <a:cs typeface="Courier New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smtClean="0">
                <a:ea typeface="ＭＳ Ｐゴシック" charset="-128"/>
              </a:rPr>
              <a:t>(expression)</a:t>
            </a:r>
            <a:r>
              <a:rPr lang="en-US" sz="2400" smtClean="0">
                <a:ea typeface="ＭＳ Ｐゴシック" charset="-128"/>
              </a:rPr>
              <a:t>   - expression treated as a unit</a:t>
            </a:r>
            <a:br>
              <a:rPr lang="en-US" sz="2400" smtClean="0">
                <a:ea typeface="ＭＳ Ｐゴシック" charset="-128"/>
              </a:rPr>
            </a:br>
            <a:r>
              <a:rPr lang="en-US" sz="1600" smtClean="0">
                <a:latin typeface="Courier New" charset="0"/>
                <a:ea typeface="ＭＳ Ｐゴシック" charset="-128"/>
                <a:cs typeface="Courier New" charset="0"/>
              </a:rPr>
              <a:t>&lt;!ELEMENT CHAPTER (INTRODUCTION, (P | QUOTE | NOTE)*, DIV*)&gt; </a:t>
            </a:r>
            <a:endParaRPr lang="en-US" sz="2400" smtClean="0">
              <a:latin typeface="Courier New" charset="0"/>
              <a:ea typeface="ＭＳ Ｐゴシック" charset="-128"/>
              <a:cs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ea typeface="ＭＳ Ｐゴシック" charset="-128"/>
              </a:rPr>
              <a:t>Writing Document Type Definitions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Attributes</a:t>
            </a:r>
          </a:p>
          <a:p>
            <a:pPr lvl="1" eaLnBrk="1" hangingPunct="1">
              <a:buFont typeface="Wingdings" charset="2"/>
              <a:buNone/>
            </a:pPr>
            <a:endParaRPr lang="en-US" sz="24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lvl="1"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&lt;!ATTLIST myelement</a:t>
            </a:r>
          </a:p>
          <a:p>
            <a:pPr lvl="1" eaLnBrk="1" hangingPunct="1">
              <a:buFont typeface="Wingdings" charset="2"/>
              <a:buNone/>
            </a:pPr>
            <a:endParaRPr lang="en-US" sz="24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lvl="1"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myatt1	ID		#REQUIRED</a:t>
            </a:r>
          </a:p>
          <a:p>
            <a:pPr lvl="1" eaLnBrk="1" hangingPunct="1">
              <a:buFont typeface="Wingdings" charset="2"/>
              <a:buNone/>
            </a:pPr>
            <a:endParaRPr lang="en-US" sz="24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lvl="1"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myatt2	CDATA		#IMPLIED</a:t>
            </a:r>
          </a:p>
          <a:p>
            <a:pPr lvl="1"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...</a:t>
            </a:r>
          </a:p>
          <a:p>
            <a:pPr lvl="1"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&gt;</a:t>
            </a:r>
          </a:p>
        </p:txBody>
      </p:sp>
      <p:sp>
        <p:nvSpPr>
          <p:cNvPr id="231428" name="AutoShape 4"/>
          <p:cNvSpPr>
            <a:spLocks/>
          </p:cNvSpPr>
          <p:nvPr/>
        </p:nvSpPr>
        <p:spPr bwMode="auto">
          <a:xfrm>
            <a:off x="4343400" y="3048000"/>
            <a:ext cx="1524000" cy="412750"/>
          </a:xfrm>
          <a:prstGeom prst="borderCallout1">
            <a:avLst>
              <a:gd name="adj1" fmla="val 27694"/>
              <a:gd name="adj2" fmla="val -5000"/>
              <a:gd name="adj3" fmla="val 189616"/>
              <a:gd name="adj4" fmla="val -6625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/>
          <a:lstStyle/>
          <a:p>
            <a:pPr algn="ctr"/>
            <a:r>
              <a:rPr lang="en-US" sz="1400"/>
              <a:t>Unique name</a:t>
            </a:r>
          </a:p>
        </p:txBody>
      </p:sp>
      <p:sp>
        <p:nvSpPr>
          <p:cNvPr id="231429" name="AutoShape 5"/>
          <p:cNvSpPr>
            <a:spLocks/>
          </p:cNvSpPr>
          <p:nvPr/>
        </p:nvSpPr>
        <p:spPr bwMode="auto">
          <a:xfrm>
            <a:off x="2057400" y="5562600"/>
            <a:ext cx="1524000" cy="412750"/>
          </a:xfrm>
          <a:prstGeom prst="borderCallout1">
            <a:avLst>
              <a:gd name="adj1" fmla="val 27694"/>
              <a:gd name="adj2" fmla="val 105000"/>
              <a:gd name="adj3" fmla="val -186537"/>
              <a:gd name="adj4" fmla="val 13781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/>
          <a:lstStyle/>
          <a:p>
            <a:pPr algn="ctr"/>
            <a:r>
              <a:rPr lang="en-US" sz="1400"/>
              <a:t>Character data</a:t>
            </a:r>
          </a:p>
        </p:txBody>
      </p:sp>
      <p:sp>
        <p:nvSpPr>
          <p:cNvPr id="231430" name="AutoShape 6"/>
          <p:cNvSpPr>
            <a:spLocks/>
          </p:cNvSpPr>
          <p:nvPr/>
        </p:nvSpPr>
        <p:spPr bwMode="auto">
          <a:xfrm>
            <a:off x="7239000" y="5181600"/>
            <a:ext cx="1524000" cy="412750"/>
          </a:xfrm>
          <a:prstGeom prst="borderCallout1">
            <a:avLst>
              <a:gd name="adj1" fmla="val 27694"/>
              <a:gd name="adj2" fmla="val -5000"/>
              <a:gd name="adj3" fmla="val -253079"/>
              <a:gd name="adj4" fmla="val -6719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/>
          <a:lstStyle/>
          <a:p>
            <a:pPr algn="ctr"/>
            <a:r>
              <a:rPr lang="en-US" sz="1400"/>
              <a:t>Must appear</a:t>
            </a:r>
          </a:p>
        </p:txBody>
      </p:sp>
      <p:sp>
        <p:nvSpPr>
          <p:cNvPr id="231431" name="AutoShape 7"/>
          <p:cNvSpPr>
            <a:spLocks/>
          </p:cNvSpPr>
          <p:nvPr/>
        </p:nvSpPr>
        <p:spPr bwMode="auto">
          <a:xfrm>
            <a:off x="4191000" y="6019800"/>
            <a:ext cx="1524000" cy="412750"/>
          </a:xfrm>
          <a:prstGeom prst="borderCallout1">
            <a:avLst>
              <a:gd name="adj1" fmla="val 27694"/>
              <a:gd name="adj2" fmla="val 105000"/>
              <a:gd name="adj3" fmla="val -253079"/>
              <a:gd name="adj4" fmla="val 114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stealth" w="med" len="med"/>
          </a:ln>
        </p:spPr>
        <p:txBody>
          <a:bodyPr/>
          <a:lstStyle/>
          <a:p>
            <a:pPr algn="ctr"/>
            <a:r>
              <a:rPr lang="en-US" sz="1400"/>
              <a:t>May appear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8" grpId="0" animBg="1"/>
      <p:bldP spid="231429" grpId="0" animBg="1"/>
      <p:bldP spid="231430" grpId="0" animBg="1"/>
      <p:bldP spid="2314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Why is XML so popular?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It’s flexible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It enables you to create your own documents with elements (tags) that you define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Non-XML example: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endParaRPr lang="en-US" sz="1200" smtClean="0">
              <a:ea typeface="ＭＳ Ｐゴシック" charset="-128"/>
            </a:endParaRPr>
          </a:p>
          <a:p>
            <a:pPr algn="ctr"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&lt;p&gt;This is a paragraph of text&lt;/p&gt;</a:t>
            </a:r>
          </a:p>
          <a:p>
            <a:pPr algn="ctr" eaLnBrk="1" hangingPunct="1">
              <a:lnSpc>
                <a:spcPct val="90000"/>
              </a:lnSpc>
              <a:buFont typeface="Wingdings" charset="2"/>
              <a:buNone/>
            </a:pPr>
            <a:endParaRPr lang="en-US" sz="1200" b="1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What does this tell you?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ea typeface="ＭＳ Ｐゴシック" charset="-128"/>
              </a:rPr>
              <a:t>What does it tell a program?</a:t>
            </a:r>
            <a:endParaRPr lang="en-US" sz="2400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Example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7213"/>
            <a:ext cx="8229600" cy="41148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DTD – an element with attributes</a:t>
            </a:r>
          </a:p>
          <a:p>
            <a:pPr lvl="1" eaLnBrk="1" hangingPunct="1"/>
            <a:r>
              <a:rPr lang="en-US" sz="2400" b="1" smtClean="0">
                <a:latin typeface="Courier New" charset="0"/>
                <a:ea typeface="ＭＳ Ｐゴシック" charset="-128"/>
                <a:cs typeface="Courier New" charset="0"/>
              </a:rPr>
              <a:t>&lt;!ELEMENT Rectangle EMPTY&gt;</a:t>
            </a:r>
            <a:br>
              <a:rPr lang="en-US" sz="2400" b="1" smtClean="0">
                <a:latin typeface="Courier New" charset="0"/>
                <a:ea typeface="ＭＳ Ｐゴシック" charset="-128"/>
                <a:cs typeface="Courier New" charset="0"/>
              </a:rPr>
            </a:br>
            <a:r>
              <a:rPr lang="en-US" sz="2400" b="1" smtClean="0">
                <a:latin typeface="Courier New" charset="0"/>
                <a:ea typeface="ＭＳ Ｐゴシック" charset="-128"/>
                <a:cs typeface="Courier New" charset="0"/>
              </a:rPr>
              <a:t>&lt;!ATTLIST 	Rectangle </a:t>
            </a:r>
            <a:br>
              <a:rPr lang="en-US" sz="2400" b="1" smtClean="0">
                <a:latin typeface="Courier New" charset="0"/>
                <a:ea typeface="ＭＳ Ｐゴシック" charset="-128"/>
                <a:cs typeface="Courier New" charset="0"/>
              </a:rPr>
            </a:br>
            <a:r>
              <a:rPr lang="en-US" sz="2400" b="1" smtClean="0">
                <a:latin typeface="Courier New" charset="0"/>
                <a:ea typeface="ＭＳ Ｐゴシック" charset="-128"/>
                <a:cs typeface="Courier New" charset="0"/>
              </a:rPr>
              <a:t>			length CDATA "0px" </a:t>
            </a:r>
            <a:br>
              <a:rPr lang="en-US" sz="2400" b="1" smtClean="0">
                <a:latin typeface="Courier New" charset="0"/>
                <a:ea typeface="ＭＳ Ｐゴシック" charset="-128"/>
                <a:cs typeface="Courier New" charset="0"/>
              </a:rPr>
            </a:br>
            <a:r>
              <a:rPr lang="en-US" sz="2400" b="1" smtClean="0">
                <a:latin typeface="Courier New" charset="0"/>
                <a:ea typeface="ＭＳ Ｐゴシック" charset="-128"/>
                <a:cs typeface="Courier New" charset="0"/>
              </a:rPr>
              <a:t>			width  CDATA "0px"&gt; </a:t>
            </a:r>
            <a:r>
              <a:rPr lang="en-US" smtClean="0">
                <a:ea typeface="ＭＳ Ｐゴシック" charset="-128"/>
              </a:rPr>
              <a:t/>
            </a:r>
            <a:br>
              <a:rPr lang="en-US" smtClean="0">
                <a:ea typeface="ＭＳ Ｐゴシック" charset="-128"/>
              </a:rPr>
            </a:br>
            <a:endParaRPr lang="en-US" smtClean="0">
              <a:ea typeface="ＭＳ Ｐゴシック" charset="-128"/>
            </a:endParaRPr>
          </a:p>
          <a:p>
            <a:pPr eaLnBrk="1" hangingPunct="1"/>
            <a:r>
              <a:rPr lang="en-US" smtClean="0">
                <a:ea typeface="ＭＳ Ｐゴシック" charset="-128"/>
              </a:rPr>
              <a:t>Use</a:t>
            </a:r>
          </a:p>
          <a:p>
            <a:pPr lvl="1" eaLnBrk="1" hangingPunct="1"/>
            <a:r>
              <a:rPr lang="en-US" sz="2400" b="1" smtClean="0">
                <a:latin typeface="Courier New" charset="0"/>
                <a:ea typeface="ＭＳ Ｐゴシック" charset="-128"/>
                <a:cs typeface="Courier New" charset="0"/>
              </a:rPr>
              <a:t>&lt;Rectangle width="80px” length="40px"/&gt;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Extra References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Examples: </a:t>
            </a:r>
            <a:endParaRPr lang="en-US" smtClean="0">
              <a:ea typeface="ＭＳ Ｐゴシック" charset="-128"/>
              <a:hlinkClick r:id="rId2"/>
            </a:endParaRPr>
          </a:p>
          <a:p>
            <a:pPr lvl="1" eaLnBrk="1" hangingPunct="1"/>
            <a:r>
              <a:rPr lang="en-US" smtClean="0">
                <a:ea typeface="ＭＳ Ｐゴシック" charset="-128"/>
                <a:hlinkClick r:id="rId2"/>
              </a:rPr>
              <a:t>http://www.xmlfiles.com/dtd/dtd_examples.asp</a:t>
            </a:r>
          </a:p>
          <a:p>
            <a:pPr eaLnBrk="1" hangingPunct="1"/>
            <a:r>
              <a:rPr lang="en-US" smtClean="0">
                <a:ea typeface="ＭＳ Ｐゴシック" charset="-128"/>
                <a:hlinkClick r:id="rId2"/>
              </a:rPr>
              <a:t>XML DTD by John Punin</a:t>
            </a:r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Schema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77200" cy="43021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In databases, a </a:t>
            </a:r>
            <a:r>
              <a:rPr lang="en-US" i="1" smtClean="0">
                <a:ea typeface="ＭＳ Ｐゴシック" charset="-128"/>
              </a:rPr>
              <a:t>schema</a:t>
            </a:r>
            <a:r>
              <a:rPr lang="en-US" smtClean="0">
                <a:ea typeface="ＭＳ Ｐゴシック" charset="-128"/>
              </a:rPr>
              <a:t> defines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Structure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Constraints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Usually reflects business rules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Customer SSN must be part of account information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Therefore, cannot add customer record without an SSN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Schema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schemas function similarly to DB schemas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Like a DTD, schemas define items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Allows more control over elements and attributes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Frequency of occurrence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Order of appearance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Allowable data types</a:t>
            </a:r>
          </a:p>
          <a:p>
            <a:pPr lvl="2" eaLnBrk="1" hangingPunct="1"/>
            <a:r>
              <a:rPr lang="en-US" smtClean="0">
                <a:ea typeface="ＭＳ Ｐゴシック" charset="-128"/>
              </a:rPr>
              <a:t>Custom data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Schema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An XML document may be connected to more than one schema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Possibility of conflict with elements having the same name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An XML </a:t>
            </a:r>
            <a:r>
              <a:rPr lang="en-US" i="1" smtClean="0">
                <a:ea typeface="ＭＳ Ｐゴシック" charset="-128"/>
              </a:rPr>
              <a:t>namespace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Differentiates between items with the same name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From different schemas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Schema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Example: telephone numbers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You may have the same number as someone in a different part of the country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How do you tell them apart?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Add an area code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An XML namespace performs the same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Schema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Different authors may use the same XML element or attribute names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But the items may have completely different formats and purposes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How is an XML document to “understand” which definition to use?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By use of a namespace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Schema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58200" cy="4302125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Declaring a namespace in an XML element</a:t>
            </a:r>
          </a:p>
          <a:p>
            <a:pPr eaLnBrk="1" hangingPunct="1">
              <a:buFont typeface="Wingdings" charset="2"/>
              <a:buNone/>
            </a:pPr>
            <a:endParaRPr lang="en-US" sz="20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&lt;Customer xmlns:cst=“http://www.servata.com/cstnmsp”&gt;</a:t>
            </a:r>
          </a:p>
          <a:p>
            <a:pPr eaLnBrk="1" hangingPunct="1">
              <a:buFont typeface="Wingdings" charset="2"/>
              <a:buNone/>
            </a:pPr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customer content</a:t>
            </a:r>
          </a:p>
          <a:p>
            <a:pPr eaLnBrk="1" hangingPunct="1">
              <a:buFont typeface="Wingdings" charset="2"/>
              <a:buNone/>
            </a:pPr>
            <a:r>
              <a:rPr lang="en-US" sz="2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&lt;/Customer&gt;</a:t>
            </a:r>
          </a:p>
          <a:p>
            <a:pPr eaLnBrk="1" hangingPunct="1">
              <a:buFont typeface="Wingdings" charset="2"/>
              <a:buNone/>
            </a:pPr>
            <a:endParaRPr lang="en-US" sz="2000" b="1" smtClean="0">
              <a:solidFill>
                <a:srgbClr val="3366FF"/>
              </a:solidFill>
              <a:latin typeface="Courier New" charset="0"/>
              <a:ea typeface="ＭＳ Ｐゴシック" charset="-128"/>
            </a:endParaRPr>
          </a:p>
          <a:p>
            <a:pPr eaLnBrk="1" hangingPunct="1"/>
            <a:r>
              <a:rPr lang="en-US" sz="3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cst</a:t>
            </a:r>
            <a:r>
              <a:rPr lang="en-US" smtClean="0">
                <a:ea typeface="ＭＳ Ｐゴシック" charset="-128"/>
              </a:rPr>
              <a:t> is the “area code” for this namespace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Closing Quotes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"</a:t>
            </a:r>
            <a:r>
              <a:rPr lang="en-US" smtClean="0">
                <a:solidFill>
                  <a:srgbClr val="0070C0"/>
                </a:solidFill>
                <a:ea typeface="ＭＳ Ｐゴシック" charset="-128"/>
              </a:rPr>
              <a:t>XML is a giant step in no direction at all</a:t>
            </a:r>
            <a:r>
              <a:rPr lang="en-US" smtClean="0">
                <a:ea typeface="ＭＳ Ｐゴシック" charset="-128"/>
              </a:rPr>
              <a:t>" 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Erik Naggum 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"</a:t>
            </a:r>
            <a:r>
              <a:rPr lang="en-US" smtClean="0">
                <a:solidFill>
                  <a:srgbClr val="7030A0"/>
                </a:solidFill>
                <a:ea typeface="ＭＳ Ｐゴシック" charset="-128"/>
              </a:rPr>
              <a:t>Some people, when confronted with a problem, think 'I know, I’ll use XML.' Now they have two problems</a:t>
            </a:r>
            <a:r>
              <a:rPr lang="en-US" smtClean="0">
                <a:ea typeface="ＭＳ Ｐゴシック" charset="-128"/>
              </a:rPr>
              <a:t>." 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dirtsimple.org</a:t>
            </a:r>
            <a:r>
              <a:rPr lang="en-US" smtClean="0">
                <a:ea typeface="ＭＳ Ｐゴシック" charset="-128"/>
                <a:hlinkClick r:id="rId2" tooltip="http://dirtsimple.org/2004/12/python-is-not-java.html"/>
              </a:rPr>
              <a:t>[6]</a:t>
            </a:r>
            <a:r>
              <a:rPr lang="en-US" smtClean="0">
                <a:ea typeface="ＭＳ Ｐゴシック" charset="-128"/>
              </a:rPr>
              <a:t> 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"</a:t>
            </a:r>
            <a:r>
              <a:rPr lang="en-US" smtClean="0">
                <a:solidFill>
                  <a:srgbClr val="FF0000"/>
                </a:solidFill>
                <a:ea typeface="ＭＳ Ｐゴシック" charset="-128"/>
              </a:rPr>
              <a:t>XML is like violence - if it isn't working properly, you aren't using enough of it</a:t>
            </a:r>
            <a:r>
              <a:rPr lang="en-US" smtClean="0">
                <a:ea typeface="ＭＳ Ｐゴシック" charset="-128"/>
              </a:rPr>
              <a:t>.“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Anon </a:t>
            </a:r>
          </a:p>
          <a:p>
            <a:pPr eaLnBrk="1" hangingPunct="1"/>
            <a:endParaRPr lang="en-US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XML Recap</a:t>
            </a:r>
            <a:endParaRPr lang="en-US" dirty="0"/>
          </a:p>
        </p:txBody>
      </p:sp>
      <p:sp>
        <p:nvSpPr>
          <p:cNvPr id="62467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ea typeface="ＭＳ Ｐゴシック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http://courses.coreservlets.com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What does the browser see?</a:t>
            </a:r>
          </a:p>
          <a:p>
            <a:pPr eaLnBrk="1" hangingPunct="1">
              <a:buFont typeface="Wingdings" charset="2"/>
              <a:buNone/>
            </a:pPr>
            <a:endParaRPr lang="en-US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endParaRPr lang="en-US" smtClean="0">
              <a:ea typeface="ＭＳ Ｐゴシック" charset="-128"/>
            </a:endParaRPr>
          </a:p>
          <a:p>
            <a:pPr algn="ctr" eaLnBrk="1" hangingPunct="1">
              <a:buFont typeface="Wingdings" charset="2"/>
              <a:buNone/>
            </a:pPr>
            <a:r>
              <a:rPr lang="en-US" sz="4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&lt;p&gt;</a:t>
            </a:r>
            <a:r>
              <a:rPr lang="en-US" sz="4000" b="1" i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blah, blah, blah</a:t>
            </a:r>
            <a:r>
              <a:rPr lang="en-US" sz="40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&lt;/p&gt;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http://courses.coreservlets.com</a:t>
            </a: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Introduction to DTD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074025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>
                <a:ea typeface="ＭＳ Ｐゴシック" charset="-128"/>
              </a:rPr>
              <a:t>The purpose of a Document Type Definition is to define the legal building blocks of an XML document.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>
                <a:ea typeface="ＭＳ Ｐゴシック" charset="-128"/>
              </a:rPr>
              <a:t>A DTD defines the document structure with a list of legal elements.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smtClean="0">
                <a:ea typeface="ＭＳ Ｐゴシック" charset="-128"/>
              </a:rPr>
              <a:t>From DTD’s point of view, all XML documents (and HTML documents) are made up by the following simple building blocks: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>
                <a:ea typeface="ＭＳ Ｐゴシック" charset="-128"/>
              </a:rPr>
              <a:t>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>
                <a:ea typeface="ＭＳ Ｐゴシック" charset="-128"/>
              </a:rPr>
              <a:t>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>
                <a:ea typeface="ＭＳ Ｐゴシック" charset="-128"/>
              </a:rPr>
              <a:t>Entities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>
                <a:ea typeface="ＭＳ Ｐゴシック" charset="-128"/>
              </a:rPr>
              <a:t>PCDATA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>
                <a:ea typeface="ＭＳ Ｐゴシック" charset="-128"/>
              </a:rPr>
              <a:t>CDATA</a:t>
            </a:r>
            <a:endParaRPr lang="en-US" sz="180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ea typeface="ＭＳ Ｐゴシック" charset="-128"/>
              </a:rPr>
              <a:t>A DTD can be declared inline in your XML document or as an external reference.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ea typeface="ＭＳ Ｐゴシック" charset="-128"/>
              </a:rPr>
              <a:t>If a DTD is included in your XML document, it should be wrapped in a DOCTYPE definition: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1700" smtClean="0">
                <a:ea typeface="ＭＳ Ｐゴシック" charset="-128"/>
              </a:rPr>
              <a:t>&lt;!DOCTYPE root-element [element-declarations]&gt; - Inline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</a:pPr>
            <a:r>
              <a:rPr lang="en-US" sz="1800" smtClean="0">
                <a:ea typeface="ＭＳ Ｐゴシック" charset="-128"/>
              </a:rPr>
              <a:t>	 </a:t>
            </a:r>
            <a:r>
              <a:rPr lang="en-US" sz="1600" smtClean="0">
                <a:ea typeface="ＭＳ Ｐゴシック" charset="-128"/>
              </a:rPr>
              <a:t>&lt;!DOCTYPE note SYSTEM “Outside.dtd"&gt; - External 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http://courses.coreservlets.com</a:t>
            </a: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Inline DTD Example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52600"/>
            <a:ext cx="499268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ea typeface="ＭＳ Ｐゴシック" charset="-128"/>
              </a:rPr>
              <a:t>	1: </a:t>
            </a: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&lt;?xml version="1.0"?&gt;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2: 	&lt;!DOCTYPE note [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3:      &lt;!ELEMENT note </a:t>
            </a:r>
            <a:b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</a:b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                 (to,from,heading,body)&gt;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4: 	  &lt;!ELEMENT to      (#PCDATA)&gt;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5: 	  &lt;!ELEMENT from    (#PCDATA)&gt;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6: 	  &lt;!ELEMENT heading (#PCDATA)&gt;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7: 	  &lt;!ELEMENT body    (#PCDATA)&gt;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8: 	]&gt;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9: 	&lt;note&gt;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   10: 	  &lt;to&gt; Tom &lt;/to&gt;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11:    &lt;from&gt; Jane &lt;/from&gt;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12:    &lt;heading&gt;Reminder&lt;/heading&gt;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	13:    &lt;body&gt;Don't forget to water the plants this weekend!&lt;/body&gt;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1400" b="1" smtClean="0">
                <a:latin typeface="Courier New" charset="0"/>
                <a:ea typeface="ＭＳ Ｐゴシック" charset="-128"/>
                <a:cs typeface="Courier New" charset="0"/>
              </a:rPr>
              <a:t>     14:	&lt;/note&gt;</a:t>
            </a:r>
            <a:endParaRPr lang="en-US" sz="1200" b="1" smtClean="0">
              <a:latin typeface="Courier New" charset="0"/>
              <a:ea typeface="ＭＳ Ｐゴシック" charset="-128"/>
              <a:cs typeface="Courier New" charset="0"/>
            </a:endParaRPr>
          </a:p>
        </p:txBody>
      </p:sp>
      <p:sp>
        <p:nvSpPr>
          <p:cNvPr id="6451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99050" y="1827213"/>
            <a:ext cx="358457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400" b="1" smtClean="0">
                <a:ea typeface="ＭＳ Ｐゴシック" charset="-128"/>
              </a:rPr>
              <a:t>!DOCTYPE note (in line 2) defines that this is a document of type note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b="1" smtClean="0">
                <a:ea typeface="ＭＳ Ｐゴシック" charset="-128"/>
              </a:rPr>
              <a:t>!ELEMENT note (in line 3) defines the note element as having four elements: "to,from,heading,body"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b="1" smtClean="0">
                <a:ea typeface="ＭＳ Ｐゴシック" charset="-128"/>
              </a:rPr>
              <a:t>!ELEMENT to (in line 4) is defined to be of type "#PCDATA".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b="1" smtClean="0">
                <a:ea typeface="ＭＳ Ｐゴシック" charset="-128"/>
              </a:rPr>
              <a:t>!ELEMENT from (in line 5) is defined to be of type "#PCDATA"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b="1" smtClean="0">
                <a:ea typeface="ＭＳ Ｐゴシック" charset="-128"/>
              </a:rPr>
              <a:t>...</a:t>
            </a:r>
            <a:endParaRPr lang="en-US" sz="140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http://courses.coreservlets.com</a:t>
            </a: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External Reference DTD</a:t>
            </a:r>
          </a:p>
        </p:txBody>
      </p:sp>
      <p:sp>
        <p:nvSpPr>
          <p:cNvPr id="65540" name="Text Box 3"/>
          <p:cNvSpPr txBox="1">
            <a:spLocks noChangeArrowheads="1"/>
          </p:cNvSpPr>
          <p:nvPr/>
        </p:nvSpPr>
        <p:spPr bwMode="auto">
          <a:xfrm>
            <a:off x="457200" y="4038600"/>
            <a:ext cx="51244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urier New" charset="0"/>
                <a:cs typeface="Courier New" charset="0"/>
              </a:rPr>
              <a:t>&lt;?xml version="1.0"?&gt;</a:t>
            </a:r>
          </a:p>
          <a:p>
            <a:r>
              <a:rPr lang="en-US">
                <a:latin typeface="Courier New" charset="0"/>
                <a:cs typeface="Courier New" charset="0"/>
              </a:rPr>
              <a:t>&lt;!DOCTYPE note SYSTEM "note.dtd"&gt;</a:t>
            </a:r>
          </a:p>
          <a:p>
            <a:r>
              <a:rPr lang="en-US">
                <a:latin typeface="Courier New" charset="0"/>
                <a:cs typeface="Courier New" charset="0"/>
              </a:rPr>
              <a:t>&lt;note&gt;</a:t>
            </a:r>
          </a:p>
          <a:p>
            <a:r>
              <a:rPr lang="en-US">
                <a:latin typeface="Courier New" charset="0"/>
                <a:cs typeface="Courier New" charset="0"/>
              </a:rPr>
              <a:t>  &lt;to&gt; Tom &lt;/to&gt;</a:t>
            </a:r>
          </a:p>
          <a:p>
            <a:r>
              <a:rPr lang="en-US">
                <a:latin typeface="Courier New" charset="0"/>
                <a:cs typeface="Courier New" charset="0"/>
              </a:rPr>
              <a:t>  &lt;from&gt; Jane &lt;/from&gt;</a:t>
            </a:r>
          </a:p>
          <a:p>
            <a:r>
              <a:rPr lang="en-US">
                <a:latin typeface="Courier New" charset="0"/>
                <a:cs typeface="Courier New" charset="0"/>
              </a:rPr>
              <a:t>  &lt;heading&gt;Reminder&lt;/heading&gt;</a:t>
            </a:r>
          </a:p>
          <a:p>
            <a:r>
              <a:rPr lang="en-US">
                <a:latin typeface="Courier New" charset="0"/>
                <a:cs typeface="Courier New" charset="0"/>
              </a:rPr>
              <a:t>  &lt;body&gt;Don't forget to water the plants this </a:t>
            </a:r>
          </a:p>
          <a:p>
            <a:r>
              <a:rPr lang="en-US">
                <a:latin typeface="Courier New" charset="0"/>
                <a:cs typeface="Courier New" charset="0"/>
              </a:rPr>
              <a:t>weekend!&lt;/body&gt;</a:t>
            </a:r>
          </a:p>
          <a:p>
            <a:r>
              <a:rPr lang="en-US">
                <a:latin typeface="Courier New" charset="0"/>
                <a:cs typeface="Courier New" charset="0"/>
              </a:rPr>
              <a:t>&lt;/note&gt; </a:t>
            </a:r>
          </a:p>
        </p:txBody>
      </p:sp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4416425" y="2819400"/>
            <a:ext cx="4727575" cy="1169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en-US" sz="1400">
                <a:latin typeface="Courier New" charset="0"/>
                <a:cs typeface="Courier New" charset="0"/>
              </a:rPr>
              <a:t>&lt;!ELEMENT note (to,from,heading,body)&gt;</a:t>
            </a:r>
          </a:p>
          <a:p>
            <a:pPr lvl="1"/>
            <a:r>
              <a:rPr lang="en-US" sz="1400">
                <a:latin typeface="Courier New" charset="0"/>
                <a:cs typeface="Courier New" charset="0"/>
              </a:rPr>
              <a:t>&lt;!ELEMENT to (#PCDATA)&gt;</a:t>
            </a:r>
          </a:p>
          <a:p>
            <a:pPr lvl="1"/>
            <a:r>
              <a:rPr lang="en-US" sz="1400">
                <a:latin typeface="Courier New" charset="0"/>
                <a:cs typeface="Courier New" charset="0"/>
              </a:rPr>
              <a:t>&lt;!ELEMENT from (#PCDATA)&gt;</a:t>
            </a:r>
          </a:p>
          <a:p>
            <a:pPr lvl="1"/>
            <a:r>
              <a:rPr lang="en-US" sz="1400">
                <a:latin typeface="Courier New" charset="0"/>
                <a:cs typeface="Courier New" charset="0"/>
              </a:rPr>
              <a:t>&lt;!ELEMENT heading (#PCDATA)&gt;</a:t>
            </a:r>
          </a:p>
          <a:p>
            <a:pPr lvl="1"/>
            <a:r>
              <a:rPr lang="en-US" sz="1400">
                <a:latin typeface="Courier New" charset="0"/>
                <a:cs typeface="Courier New" charset="0"/>
              </a:rPr>
              <a:t>&lt;!ELEMENT body (#PCDATA)&gt;</a:t>
            </a:r>
          </a:p>
        </p:txBody>
      </p:sp>
      <p:sp>
        <p:nvSpPr>
          <p:cNvPr id="65542" name="Text Box 5"/>
          <p:cNvSpPr txBox="1">
            <a:spLocks noChangeArrowheads="1"/>
          </p:cNvSpPr>
          <p:nvPr/>
        </p:nvSpPr>
        <p:spPr bwMode="auto">
          <a:xfrm>
            <a:off x="4532313" y="2362200"/>
            <a:ext cx="1030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>
                <a:latin typeface="Tahoma" pitchFamily="-108" charset="0"/>
              </a:rPr>
              <a:t>note.dtd</a:t>
            </a:r>
          </a:p>
        </p:txBody>
      </p:sp>
      <p:cxnSp>
        <p:nvCxnSpPr>
          <p:cNvPr id="65543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3581400" y="3581400"/>
            <a:ext cx="838200" cy="685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http://courses.coreservlets.com</a:t>
            </a: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Character Data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500" smtClean="0">
                <a:ea typeface="ＭＳ Ｐゴシック" charset="-128"/>
              </a:rPr>
              <a:t>PCDATA:</a:t>
            </a:r>
          </a:p>
          <a:p>
            <a:pPr lvl="1" eaLnBrk="1" hangingPunct="1"/>
            <a:r>
              <a:rPr lang="en-US" sz="2100" smtClean="0">
                <a:ea typeface="ＭＳ Ｐゴシック" charset="-128"/>
              </a:rPr>
              <a:t> PCDATA is text that will be parsed by a parser</a:t>
            </a:r>
          </a:p>
          <a:p>
            <a:pPr lvl="1" eaLnBrk="1" hangingPunct="1"/>
            <a:r>
              <a:rPr lang="en-US" sz="2100" smtClean="0">
                <a:ea typeface="ＭＳ Ｐゴシック" charset="-128"/>
              </a:rPr>
              <a:t>Tags inside the text will be treated as markup and entities will be expanded</a:t>
            </a:r>
          </a:p>
          <a:p>
            <a:pPr eaLnBrk="1" hangingPunct="1"/>
            <a:r>
              <a:rPr lang="en-US" sz="2500" smtClean="0">
                <a:ea typeface="ＭＳ Ｐゴシック" charset="-128"/>
              </a:rPr>
              <a:t>CDATA:</a:t>
            </a:r>
          </a:p>
          <a:p>
            <a:pPr lvl="1" eaLnBrk="1" hangingPunct="1"/>
            <a:r>
              <a:rPr lang="en-US" sz="2100" smtClean="0">
                <a:ea typeface="ＭＳ Ｐゴシック" charset="-128"/>
              </a:rPr>
              <a:t>CDATA is text that will NOT be parsed by a parser</a:t>
            </a:r>
          </a:p>
          <a:p>
            <a:pPr lvl="1" eaLnBrk="1" hangingPunct="1"/>
            <a:r>
              <a:rPr lang="en-US" sz="2100" smtClean="0">
                <a:ea typeface="ＭＳ Ｐゴシック" charset="-128"/>
              </a:rPr>
              <a:t>Tags inside the text will NOT be treated as markup and entities will not be expanded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http://courses.coreservlets.com</a:t>
            </a: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Declaring a DTD Element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7213"/>
            <a:ext cx="8074025" cy="42687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In the DTD, XML elements are declared with an element declaration:</a:t>
            </a:r>
          </a:p>
          <a:p>
            <a:pPr eaLnBrk="1" hangingPunct="1"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		</a:t>
            </a:r>
            <a:r>
              <a:rPr lang="en-US" sz="2000" smtClean="0">
                <a:ea typeface="ＭＳ Ｐゴシック" charset="-128"/>
              </a:rPr>
              <a:t>&lt;!ELEMENT element-name category&gt;</a:t>
            </a:r>
          </a:p>
          <a:p>
            <a:pPr eaLnBrk="1" hangingPunct="1"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   or</a:t>
            </a:r>
          </a:p>
          <a:p>
            <a:pPr lvl="2" eaLnBrk="1" hangingPunct="1">
              <a:buFont typeface="Wingdings" charset="2"/>
              <a:buNone/>
            </a:pPr>
            <a:r>
              <a:rPr lang="en-US" smtClean="0">
                <a:ea typeface="ＭＳ Ｐゴシック" charset="-128"/>
              </a:rPr>
              <a:t>&lt;!ELEMENT element-name (element-content)&gt;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There are various types of elements that we can declare in a DTD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http://courses.coreservlets.com</a:t>
            </a: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DTD Content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7213"/>
            <a:ext cx="8686800" cy="40401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Declaring either/or content: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&lt;!ELEMENT note (to,from,header,(message|body))&gt;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Declaring mixed content: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&lt;!ELEMENT note (#PCDATA|to|from|header|message)*&gt;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DTD attributes are declared with an ATTLIST declaration.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http://courses.coreservlets.com</a:t>
            </a: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Why use a DTD?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7213"/>
            <a:ext cx="8150225" cy="41925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smtClean="0">
                <a:ea typeface="ＭＳ Ｐゴシック" charset="-128"/>
              </a:rPr>
              <a:t>Each XML file can carry a description of its own format with it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>
                <a:ea typeface="ＭＳ Ｐゴシック" charset="-128"/>
              </a:rPr>
              <a:t>With a DTD, independent groups of people can agree to use a common DTD for interchanging data 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>
                <a:ea typeface="ＭＳ Ｐゴシック" charset="-128"/>
              </a:rPr>
              <a:t>A standard DTD can be used to verify that the data one receives from the outside world is valid 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>
                <a:ea typeface="ＭＳ Ｐゴシック" charset="-128"/>
              </a:rPr>
              <a:t>We can also use a DTD to verify our own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http://courses.coreservlets.com</a:t>
            </a: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DTD Validation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7213"/>
            <a:ext cx="8074025" cy="3963987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A variety of tools are available for validating XML documents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An ill-formed or illegal XML document will generate an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7244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example:</a:t>
            </a:r>
          </a:p>
          <a:p>
            <a:pPr eaLnBrk="1" hangingPunct="1">
              <a:buFont typeface="Wingdings" charset="2"/>
              <a:buNone/>
            </a:pPr>
            <a:endParaRPr lang="en-US" sz="1400" smtClean="0"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&lt;pets&gt;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&lt;pet&gt;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&lt;type&gt;</a:t>
            </a:r>
            <a:r>
              <a:rPr lang="en-US" sz="2400" b="1" smtClean="0">
                <a:solidFill>
                  <a:srgbClr val="339933"/>
                </a:solidFill>
                <a:latin typeface="Courier New" charset="0"/>
                <a:ea typeface="ＭＳ Ｐゴシック" charset="-128"/>
              </a:rPr>
              <a:t>Dog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&lt;/type&gt;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&lt;name&gt;</a:t>
            </a:r>
            <a:r>
              <a:rPr lang="en-US" sz="2400" b="1" smtClean="0">
                <a:solidFill>
                  <a:srgbClr val="339933"/>
                </a:solidFill>
                <a:latin typeface="Courier New" charset="0"/>
                <a:ea typeface="ＭＳ Ｐゴシック" charset="-128"/>
              </a:rPr>
              <a:t>Rover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&lt;/name&gt;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&lt;age&gt;</a:t>
            </a:r>
            <a:r>
              <a:rPr lang="en-US" sz="2400" b="1" smtClean="0">
                <a:solidFill>
                  <a:srgbClr val="339933"/>
                </a:solidFill>
                <a:latin typeface="Courier New" charset="0"/>
                <a:ea typeface="ＭＳ Ｐゴシック" charset="-128"/>
              </a:rPr>
              <a:t>12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&lt;/age&gt;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	&lt;owner&gt;</a:t>
            </a:r>
            <a:r>
              <a:rPr lang="en-US" sz="2400" b="1" smtClean="0">
                <a:solidFill>
                  <a:srgbClr val="339933"/>
                </a:solidFill>
                <a:latin typeface="Courier New" charset="0"/>
                <a:ea typeface="ＭＳ Ｐゴシック" charset="-128"/>
              </a:rPr>
              <a:t>Dave</a:t>
            </a: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&lt;/owner&gt;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	&lt;/pet&gt;</a:t>
            </a:r>
          </a:p>
          <a:p>
            <a:pPr eaLnBrk="1" hangingPunct="1">
              <a:buFont typeface="Wingdings" charset="2"/>
              <a:buNone/>
            </a:pPr>
            <a:r>
              <a:rPr lang="en-US" sz="2400" b="1" smtClean="0">
                <a:solidFill>
                  <a:srgbClr val="3366FF"/>
                </a:solidFill>
                <a:latin typeface="Courier New" charset="0"/>
                <a:ea typeface="ＭＳ Ｐゴシック" charset="-128"/>
              </a:rPr>
              <a:t>&lt;/pets&gt;</a:t>
            </a:r>
          </a:p>
        </p:txBody>
      </p:sp>
      <p:sp>
        <p:nvSpPr>
          <p:cNvPr id="257028" name="Text Box 4"/>
          <p:cNvSpPr txBox="1">
            <a:spLocks noChangeArrowheads="1"/>
          </p:cNvSpPr>
          <p:nvPr/>
        </p:nvSpPr>
        <p:spPr bwMode="auto">
          <a:xfrm>
            <a:off x="5106988" y="2654300"/>
            <a:ext cx="383857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  <a:latin typeface="Courier New" charset="0"/>
              </a:rPr>
              <a:t>&lt;html&gt;</a:t>
            </a:r>
          </a:p>
          <a:p>
            <a:r>
              <a:rPr lang="en-US" sz="2400">
                <a:solidFill>
                  <a:schemeClr val="folHlink"/>
                </a:solidFill>
                <a:latin typeface="Courier New" charset="0"/>
              </a:rPr>
              <a:t>	&lt;body&gt;</a:t>
            </a:r>
          </a:p>
          <a:p>
            <a:r>
              <a:rPr lang="en-US" sz="2400">
                <a:solidFill>
                  <a:schemeClr val="folHlink"/>
                </a:solidFill>
                <a:latin typeface="Courier New" charset="0"/>
              </a:rPr>
              <a:t>		&lt;p&gt;</a:t>
            </a:r>
          </a:p>
          <a:p>
            <a:r>
              <a:rPr lang="en-US" sz="2400">
                <a:solidFill>
                  <a:schemeClr val="folHlink"/>
                </a:solidFill>
                <a:latin typeface="Courier New" charset="0"/>
              </a:rPr>
              <a:t>		&lt;img…&gt;</a:t>
            </a:r>
          </a:p>
          <a:p>
            <a:r>
              <a:rPr lang="en-US" sz="2400">
                <a:solidFill>
                  <a:schemeClr val="folHlink"/>
                </a:solidFill>
                <a:latin typeface="Courier New" charset="0"/>
              </a:rPr>
              <a:t>		&lt;a href=…&gt;</a:t>
            </a:r>
          </a:p>
          <a:p>
            <a:r>
              <a:rPr lang="en-US" sz="2400">
                <a:solidFill>
                  <a:schemeClr val="folHlink"/>
                </a:solidFill>
                <a:latin typeface="Courier New" charset="0"/>
              </a:rPr>
              <a:t>		&lt;script…&gt;</a:t>
            </a:r>
          </a:p>
          <a:p>
            <a:r>
              <a:rPr lang="en-US" sz="2400">
                <a:solidFill>
                  <a:schemeClr val="folHlink"/>
                </a:solidFill>
                <a:latin typeface="Courier New" charset="0"/>
              </a:rPr>
              <a:t>		&lt;form…&gt;</a:t>
            </a:r>
          </a:p>
          <a:p>
            <a:r>
              <a:rPr lang="en-US" sz="2400">
                <a:solidFill>
                  <a:schemeClr val="folHlink"/>
                </a:solidFill>
                <a:latin typeface="Courier New" charset="0"/>
              </a:rPr>
              <a:t>	&lt;/body&gt;</a:t>
            </a:r>
          </a:p>
          <a:p>
            <a:r>
              <a:rPr lang="en-US" sz="2400">
                <a:solidFill>
                  <a:schemeClr val="folHlink"/>
                </a:solidFill>
                <a:latin typeface="Courier New" charset="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70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tags provide meaning or context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Programs can interpret these meanings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XML is ideal for sharing data between programs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One user can encode data using XML and share it with others</a:t>
            </a:r>
          </a:p>
          <a:p>
            <a:pPr eaLnBrk="1" hangingPunct="1"/>
            <a:r>
              <a:rPr lang="en-US" smtClean="0">
                <a:ea typeface="ＭＳ Ｐゴシック" charset="-128"/>
              </a:rPr>
              <a:t>A different user can interpret that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charset="-128"/>
              </a:rPr>
              <a:t>XML documents may have three parts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Prolog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Body</a:t>
            </a:r>
          </a:p>
          <a:p>
            <a:pPr lvl="1" eaLnBrk="1" hangingPunct="1"/>
            <a:r>
              <a:rPr lang="en-US" smtClean="0">
                <a:ea typeface="ＭＳ Ｐゴシック" charset="-128"/>
              </a:rPr>
              <a:t>Epilog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5190</TotalTime>
  <Words>2530</Words>
  <Application>Microsoft Office PowerPoint</Application>
  <PresentationFormat>On-screen Show (4:3)</PresentationFormat>
  <Paragraphs>557</Paragraphs>
  <Slides>67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5" baseType="lpstr">
      <vt:lpstr>Verdana</vt:lpstr>
      <vt:lpstr>ＭＳ Ｐゴシック</vt:lpstr>
      <vt:lpstr>Arial</vt:lpstr>
      <vt:lpstr>Times New Roman</vt:lpstr>
      <vt:lpstr>Wingdings</vt:lpstr>
      <vt:lpstr>Courier New</vt:lpstr>
      <vt:lpstr>Tahoma</vt:lpstr>
      <vt:lpstr>Eclipse</vt:lpstr>
      <vt:lpstr>XML Overview</vt:lpstr>
      <vt:lpstr>XML Basics</vt:lpstr>
      <vt:lpstr>XML</vt:lpstr>
      <vt:lpstr>XML</vt:lpstr>
      <vt:lpstr>XML</vt:lpstr>
      <vt:lpstr>XML</vt:lpstr>
      <vt:lpstr>XML</vt:lpstr>
      <vt:lpstr>XML</vt:lpstr>
      <vt:lpstr>XML</vt:lpstr>
      <vt:lpstr>XML</vt:lpstr>
      <vt:lpstr>XML</vt:lpstr>
      <vt:lpstr>XML</vt:lpstr>
      <vt:lpstr>XML</vt:lpstr>
      <vt:lpstr>XML</vt:lpstr>
      <vt:lpstr>XML</vt:lpstr>
      <vt:lpstr>XML</vt:lpstr>
      <vt:lpstr>XML</vt:lpstr>
      <vt:lpstr>XML DTD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Basics</vt:lpstr>
      <vt:lpstr>XML Document Prolog</vt:lpstr>
      <vt:lpstr>XML Document Prolog</vt:lpstr>
      <vt:lpstr>XML Document Prolog</vt:lpstr>
      <vt:lpstr>XML Document Prolog</vt:lpstr>
      <vt:lpstr>XML Document Prolog</vt:lpstr>
      <vt:lpstr>XML Document Prolog</vt:lpstr>
      <vt:lpstr>XML Document Prolog</vt:lpstr>
      <vt:lpstr>XML Document Prolog</vt:lpstr>
      <vt:lpstr>XML Document Prolog</vt:lpstr>
      <vt:lpstr>XML Document Prolog</vt:lpstr>
      <vt:lpstr>XML Document Prolog</vt:lpstr>
      <vt:lpstr>Writing Document Type Definitions</vt:lpstr>
      <vt:lpstr>Writing Document Type Definitions</vt:lpstr>
      <vt:lpstr>Writing Document Type Definitions</vt:lpstr>
      <vt:lpstr>Writing Document Type Definitions</vt:lpstr>
      <vt:lpstr>Examples</vt:lpstr>
      <vt:lpstr>Writing Document Type Definitions</vt:lpstr>
      <vt:lpstr>Example</vt:lpstr>
      <vt:lpstr>Extra References</vt:lpstr>
      <vt:lpstr>XML Schema</vt:lpstr>
      <vt:lpstr>XML Schema</vt:lpstr>
      <vt:lpstr>XML Schema</vt:lpstr>
      <vt:lpstr>XML Schema</vt:lpstr>
      <vt:lpstr>XML Schema</vt:lpstr>
      <vt:lpstr>XML Schema</vt:lpstr>
      <vt:lpstr>Closing Quotes</vt:lpstr>
      <vt:lpstr>XML Recap</vt:lpstr>
      <vt:lpstr>Introduction to DTD</vt:lpstr>
      <vt:lpstr>Inline DTD Example</vt:lpstr>
      <vt:lpstr>External Reference DTD</vt:lpstr>
      <vt:lpstr>Character Data</vt:lpstr>
      <vt:lpstr>Declaring a DTD Element</vt:lpstr>
      <vt:lpstr>DTD Content</vt:lpstr>
      <vt:lpstr>Why use a DTD?</vt:lpstr>
      <vt:lpstr>DTD Validation</vt:lpstr>
    </vt:vector>
  </TitlesOfParts>
  <Company>COAS UNCC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4166/5166 Network Based Application Development</dc:title>
  <dc:creator>COAS UNCC</dc:creator>
  <cp:lastModifiedBy>ajkombol</cp:lastModifiedBy>
  <cp:revision>146</cp:revision>
  <cp:lastPrinted>2008-02-05T19:30:24Z</cp:lastPrinted>
  <dcterms:created xsi:type="dcterms:W3CDTF">2009-11-10T18:10:59Z</dcterms:created>
  <dcterms:modified xsi:type="dcterms:W3CDTF">2018-05-19T22:17:56Z</dcterms:modified>
</cp:coreProperties>
</file>