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1" r:id="rId3"/>
    <p:sldId id="264" r:id="rId4"/>
    <p:sldId id="260" r:id="rId5"/>
    <p:sldId id="265" r:id="rId6"/>
    <p:sldId id="266" r:id="rId7"/>
    <p:sldId id="262" r:id="rId8"/>
    <p:sldId id="277" r:id="rId9"/>
    <p:sldId id="263" r:id="rId10"/>
    <p:sldId id="278" r:id="rId11"/>
    <p:sldId id="280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07B23-D29A-4A49-A2ED-772737D94942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8CC997BF-1CD3-48E1-915C-4FFDAADD7B33}">
      <dgm:prSet phldrT="[Text]"/>
      <dgm:spPr/>
      <dgm:t>
        <a:bodyPr/>
        <a:lstStyle/>
        <a:p>
          <a:r>
            <a:rPr lang="en-US" dirty="0" smtClean="0"/>
            <a:t>Uninitialized (0)</a:t>
          </a:r>
          <a:endParaRPr lang="en-US" dirty="0"/>
        </a:p>
      </dgm:t>
    </dgm:pt>
    <dgm:pt modelId="{FD0EBE66-5BAB-45D5-BC78-131A030ED3C0}" type="parTrans" cxnId="{6BB0F000-B668-4778-B8DF-1876C2521847}">
      <dgm:prSet/>
      <dgm:spPr/>
      <dgm:t>
        <a:bodyPr/>
        <a:lstStyle/>
        <a:p>
          <a:endParaRPr lang="en-US"/>
        </a:p>
      </dgm:t>
    </dgm:pt>
    <dgm:pt modelId="{770D1A54-90BE-429D-84CE-1B6731921AF1}" type="sibTrans" cxnId="{6BB0F000-B668-4778-B8DF-1876C2521847}">
      <dgm:prSet/>
      <dgm:spPr/>
      <dgm:t>
        <a:bodyPr/>
        <a:lstStyle/>
        <a:p>
          <a:endParaRPr lang="en-US"/>
        </a:p>
      </dgm:t>
    </dgm:pt>
    <dgm:pt modelId="{231F2494-440E-4E3A-A0B8-7738D2A2C456}">
      <dgm:prSet phldrT="[Text]"/>
      <dgm:spPr/>
      <dgm:t>
        <a:bodyPr/>
        <a:lstStyle/>
        <a:p>
          <a:r>
            <a:rPr lang="en-US" dirty="0" smtClean="0"/>
            <a:t>Loading </a:t>
          </a:r>
        </a:p>
        <a:p>
          <a:r>
            <a:rPr lang="en-US" dirty="0" smtClean="0"/>
            <a:t>(1)</a:t>
          </a:r>
          <a:endParaRPr lang="en-US" dirty="0"/>
        </a:p>
      </dgm:t>
    </dgm:pt>
    <dgm:pt modelId="{F403DDB8-1E55-4601-B381-9AF05BC360BC}" type="parTrans" cxnId="{FA22785B-3B0E-480E-A216-4FAFE502F82F}">
      <dgm:prSet/>
      <dgm:spPr/>
      <dgm:t>
        <a:bodyPr/>
        <a:lstStyle/>
        <a:p>
          <a:endParaRPr lang="en-US"/>
        </a:p>
      </dgm:t>
    </dgm:pt>
    <dgm:pt modelId="{0909E4CC-908A-4FF9-8323-4882508CAD41}" type="sibTrans" cxnId="{FA22785B-3B0E-480E-A216-4FAFE502F82F}">
      <dgm:prSet/>
      <dgm:spPr/>
      <dgm:t>
        <a:bodyPr/>
        <a:lstStyle/>
        <a:p>
          <a:endParaRPr lang="en-US"/>
        </a:p>
      </dgm:t>
    </dgm:pt>
    <dgm:pt modelId="{72B3B520-2968-450B-9144-5A396AC38C1D}">
      <dgm:prSet phldrT="[Text]"/>
      <dgm:spPr/>
      <dgm:t>
        <a:bodyPr/>
        <a:lstStyle/>
        <a:p>
          <a:r>
            <a:rPr lang="en-US" dirty="0" smtClean="0"/>
            <a:t>Loaded </a:t>
          </a:r>
        </a:p>
        <a:p>
          <a:r>
            <a:rPr lang="en-US" dirty="0" smtClean="0"/>
            <a:t>(2)</a:t>
          </a:r>
          <a:endParaRPr lang="en-US" dirty="0"/>
        </a:p>
      </dgm:t>
    </dgm:pt>
    <dgm:pt modelId="{80E97E01-8DEB-4EA5-94F9-35F7E6A24DC8}" type="parTrans" cxnId="{19158417-B2D8-48EB-A5B8-355AD355B629}">
      <dgm:prSet/>
      <dgm:spPr/>
      <dgm:t>
        <a:bodyPr/>
        <a:lstStyle/>
        <a:p>
          <a:endParaRPr lang="en-US"/>
        </a:p>
      </dgm:t>
    </dgm:pt>
    <dgm:pt modelId="{9A550212-E53F-46A8-999A-616C92350AD5}" type="sibTrans" cxnId="{19158417-B2D8-48EB-A5B8-355AD355B629}">
      <dgm:prSet/>
      <dgm:spPr/>
      <dgm:t>
        <a:bodyPr/>
        <a:lstStyle/>
        <a:p>
          <a:endParaRPr lang="en-US"/>
        </a:p>
      </dgm:t>
    </dgm:pt>
    <dgm:pt modelId="{2A070A9C-CF10-4D7C-895C-328EC22296ED}">
      <dgm:prSet/>
      <dgm:spPr/>
      <dgm:t>
        <a:bodyPr/>
        <a:lstStyle/>
        <a:p>
          <a:r>
            <a:rPr lang="en-US" dirty="0" smtClean="0"/>
            <a:t>Interactive</a:t>
          </a:r>
        </a:p>
        <a:p>
          <a:r>
            <a:rPr lang="en-US" dirty="0" smtClean="0"/>
            <a:t>(3)</a:t>
          </a:r>
          <a:endParaRPr lang="en-US" dirty="0"/>
        </a:p>
      </dgm:t>
    </dgm:pt>
    <dgm:pt modelId="{F032045C-DC92-4A7E-9EC4-6CBFE0B5B76B}" type="parTrans" cxnId="{6F46388E-480F-4B87-AEEB-C1C904D9703B}">
      <dgm:prSet/>
      <dgm:spPr/>
      <dgm:t>
        <a:bodyPr/>
        <a:lstStyle/>
        <a:p>
          <a:endParaRPr lang="en-US"/>
        </a:p>
      </dgm:t>
    </dgm:pt>
    <dgm:pt modelId="{59C99ABE-95D0-41E4-894F-B84B3C785BD6}" type="sibTrans" cxnId="{6F46388E-480F-4B87-AEEB-C1C904D9703B}">
      <dgm:prSet/>
      <dgm:spPr/>
      <dgm:t>
        <a:bodyPr/>
        <a:lstStyle/>
        <a:p>
          <a:endParaRPr lang="en-US"/>
        </a:p>
      </dgm:t>
    </dgm:pt>
    <dgm:pt modelId="{D15332D8-C402-48FA-AFBA-D3524F28FDD6}">
      <dgm:prSet/>
      <dgm:spPr/>
      <dgm:t>
        <a:bodyPr/>
        <a:lstStyle/>
        <a:p>
          <a:r>
            <a:rPr lang="en-US" dirty="0" smtClean="0"/>
            <a:t>Complete</a:t>
          </a:r>
        </a:p>
        <a:p>
          <a:r>
            <a:rPr lang="en-US" dirty="0" smtClean="0"/>
            <a:t>(4)</a:t>
          </a:r>
          <a:endParaRPr lang="en-US" dirty="0"/>
        </a:p>
      </dgm:t>
    </dgm:pt>
    <dgm:pt modelId="{150D08F6-87BB-4D40-8C4E-F18A11394978}" type="parTrans" cxnId="{291A2384-9E87-4F94-81FD-BD5D6A1F856B}">
      <dgm:prSet/>
      <dgm:spPr/>
      <dgm:t>
        <a:bodyPr/>
        <a:lstStyle/>
        <a:p>
          <a:endParaRPr lang="en-US"/>
        </a:p>
      </dgm:t>
    </dgm:pt>
    <dgm:pt modelId="{6EE691EB-F667-42E8-930E-9EC76D5E8E4E}" type="sibTrans" cxnId="{291A2384-9E87-4F94-81FD-BD5D6A1F856B}">
      <dgm:prSet/>
      <dgm:spPr/>
      <dgm:t>
        <a:bodyPr/>
        <a:lstStyle/>
        <a:p>
          <a:endParaRPr lang="en-US"/>
        </a:p>
      </dgm:t>
    </dgm:pt>
    <dgm:pt modelId="{C711E2CB-B9A1-413A-ACC0-A1592D656347}" type="pres">
      <dgm:prSet presAssocID="{BD007B23-D29A-4A49-A2ED-772737D94942}" presName="Name0" presStyleCnt="0">
        <dgm:presLayoutVars>
          <dgm:dir/>
          <dgm:resizeHandles val="exact"/>
        </dgm:presLayoutVars>
      </dgm:prSet>
      <dgm:spPr/>
    </dgm:pt>
    <dgm:pt modelId="{770775D8-2341-484B-A276-1BF7A8DA26CB}" type="pres">
      <dgm:prSet presAssocID="{8CC997BF-1CD3-48E1-915C-4FFDAADD7B3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7E61A-4715-4E31-93CC-8F7C09F8B55A}" type="pres">
      <dgm:prSet presAssocID="{770D1A54-90BE-429D-84CE-1B6731921AF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A7D93D10-5780-4C85-AB59-58069D179EC8}" type="pres">
      <dgm:prSet presAssocID="{770D1A54-90BE-429D-84CE-1B6731921AF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8BCF572-76A2-4563-B965-897A4DCC29FF}" type="pres">
      <dgm:prSet presAssocID="{231F2494-440E-4E3A-A0B8-7738D2A2C45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4B84B-A0AD-47BB-BC31-92F2FE66A9A1}" type="pres">
      <dgm:prSet presAssocID="{0909E4CC-908A-4FF9-8323-4882508CAD4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BB59B3FC-93F6-4046-9981-2C026BD6A17B}" type="pres">
      <dgm:prSet presAssocID="{0909E4CC-908A-4FF9-8323-4882508CAD41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ECE2A366-7939-4B69-8805-A1ADD87BCC40}" type="pres">
      <dgm:prSet presAssocID="{72B3B520-2968-450B-9144-5A396AC38C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0D4D3-ABA2-49D2-9196-75F114349B82}" type="pres">
      <dgm:prSet presAssocID="{9A550212-E53F-46A8-999A-616C92350AD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A1C2C76-A6F5-4ED7-879F-62B389371C36}" type="pres">
      <dgm:prSet presAssocID="{9A550212-E53F-46A8-999A-616C92350AD5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35DC260-3AB5-4177-A974-7609F041DB65}" type="pres">
      <dgm:prSet presAssocID="{2A070A9C-CF10-4D7C-895C-328EC22296E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7F9C9-3CC1-4576-91D0-7157CC7CF6F9}" type="pres">
      <dgm:prSet presAssocID="{59C99ABE-95D0-41E4-894F-B84B3C785BD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803C164-EF08-400C-B0AE-5AB516E290C7}" type="pres">
      <dgm:prSet presAssocID="{59C99ABE-95D0-41E4-894F-B84B3C785BD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4AA2C2AB-0092-4675-A8F6-84EFD05E299C}" type="pres">
      <dgm:prSet presAssocID="{D15332D8-C402-48FA-AFBA-D3524F28FDD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32D895-9BB3-4328-922A-43B6F5AFCAB3}" type="presOf" srcId="{59C99ABE-95D0-41E4-894F-B84B3C785BD6}" destId="{C4C7F9C9-3CC1-4576-91D0-7157CC7CF6F9}" srcOrd="0" destOrd="0" presId="urn:microsoft.com/office/officeart/2005/8/layout/process1"/>
    <dgm:cxn modelId="{8506D782-829A-475E-B517-F862A4785E2A}" type="presOf" srcId="{2A070A9C-CF10-4D7C-895C-328EC22296ED}" destId="{635DC260-3AB5-4177-A974-7609F041DB65}" srcOrd="0" destOrd="0" presId="urn:microsoft.com/office/officeart/2005/8/layout/process1"/>
    <dgm:cxn modelId="{6F46388E-480F-4B87-AEEB-C1C904D9703B}" srcId="{BD007B23-D29A-4A49-A2ED-772737D94942}" destId="{2A070A9C-CF10-4D7C-895C-328EC22296ED}" srcOrd="3" destOrd="0" parTransId="{F032045C-DC92-4A7E-9EC4-6CBFE0B5B76B}" sibTransId="{59C99ABE-95D0-41E4-894F-B84B3C785BD6}"/>
    <dgm:cxn modelId="{291A2384-9E87-4F94-81FD-BD5D6A1F856B}" srcId="{BD007B23-D29A-4A49-A2ED-772737D94942}" destId="{D15332D8-C402-48FA-AFBA-D3524F28FDD6}" srcOrd="4" destOrd="0" parTransId="{150D08F6-87BB-4D40-8C4E-F18A11394978}" sibTransId="{6EE691EB-F667-42E8-930E-9EC76D5E8E4E}"/>
    <dgm:cxn modelId="{9550CB3B-432D-4E18-B3DC-5B06C5444E79}" type="presOf" srcId="{D15332D8-C402-48FA-AFBA-D3524F28FDD6}" destId="{4AA2C2AB-0092-4675-A8F6-84EFD05E299C}" srcOrd="0" destOrd="0" presId="urn:microsoft.com/office/officeart/2005/8/layout/process1"/>
    <dgm:cxn modelId="{C0399F14-B32D-403A-B3C6-7DBE10B391DB}" type="presOf" srcId="{231F2494-440E-4E3A-A0B8-7738D2A2C456}" destId="{38BCF572-76A2-4563-B965-897A4DCC29FF}" srcOrd="0" destOrd="0" presId="urn:microsoft.com/office/officeart/2005/8/layout/process1"/>
    <dgm:cxn modelId="{4E8E7DA9-419E-4D4E-8EC0-8FD762EE1578}" type="presOf" srcId="{770D1A54-90BE-429D-84CE-1B6731921AF1}" destId="{A7D93D10-5780-4C85-AB59-58069D179EC8}" srcOrd="1" destOrd="0" presId="urn:microsoft.com/office/officeart/2005/8/layout/process1"/>
    <dgm:cxn modelId="{6E23558A-D06B-495E-8FDB-BA2FB1E8091F}" type="presOf" srcId="{9A550212-E53F-46A8-999A-616C92350AD5}" destId="{B850D4D3-ABA2-49D2-9196-75F114349B82}" srcOrd="0" destOrd="0" presId="urn:microsoft.com/office/officeart/2005/8/layout/process1"/>
    <dgm:cxn modelId="{2928AC7B-1AD6-41BE-A752-F8FAED21A9F0}" type="presOf" srcId="{8CC997BF-1CD3-48E1-915C-4FFDAADD7B33}" destId="{770775D8-2341-484B-A276-1BF7A8DA26CB}" srcOrd="0" destOrd="0" presId="urn:microsoft.com/office/officeart/2005/8/layout/process1"/>
    <dgm:cxn modelId="{C4E08347-39C3-47F7-8DE7-C3FA5C4A0812}" type="presOf" srcId="{BD007B23-D29A-4A49-A2ED-772737D94942}" destId="{C711E2CB-B9A1-413A-ACC0-A1592D656347}" srcOrd="0" destOrd="0" presId="urn:microsoft.com/office/officeart/2005/8/layout/process1"/>
    <dgm:cxn modelId="{B8076FE5-BBC6-4E4E-A152-6DC7AB0D6DB3}" type="presOf" srcId="{59C99ABE-95D0-41E4-894F-B84B3C785BD6}" destId="{2803C164-EF08-400C-B0AE-5AB516E290C7}" srcOrd="1" destOrd="0" presId="urn:microsoft.com/office/officeart/2005/8/layout/process1"/>
    <dgm:cxn modelId="{6BB0F000-B668-4778-B8DF-1876C2521847}" srcId="{BD007B23-D29A-4A49-A2ED-772737D94942}" destId="{8CC997BF-1CD3-48E1-915C-4FFDAADD7B33}" srcOrd="0" destOrd="0" parTransId="{FD0EBE66-5BAB-45D5-BC78-131A030ED3C0}" sibTransId="{770D1A54-90BE-429D-84CE-1B6731921AF1}"/>
    <dgm:cxn modelId="{D0BD1FF3-EC33-4EE6-A95B-89A8A8C651EF}" type="presOf" srcId="{0909E4CC-908A-4FF9-8323-4882508CAD41}" destId="{BB59B3FC-93F6-4046-9981-2C026BD6A17B}" srcOrd="1" destOrd="0" presId="urn:microsoft.com/office/officeart/2005/8/layout/process1"/>
    <dgm:cxn modelId="{19158417-B2D8-48EB-A5B8-355AD355B629}" srcId="{BD007B23-D29A-4A49-A2ED-772737D94942}" destId="{72B3B520-2968-450B-9144-5A396AC38C1D}" srcOrd="2" destOrd="0" parTransId="{80E97E01-8DEB-4EA5-94F9-35F7E6A24DC8}" sibTransId="{9A550212-E53F-46A8-999A-616C92350AD5}"/>
    <dgm:cxn modelId="{7F6D1B72-0105-4606-9142-B72F2747ED2A}" type="presOf" srcId="{72B3B520-2968-450B-9144-5A396AC38C1D}" destId="{ECE2A366-7939-4B69-8805-A1ADD87BCC40}" srcOrd="0" destOrd="0" presId="urn:microsoft.com/office/officeart/2005/8/layout/process1"/>
    <dgm:cxn modelId="{6AB03DD8-8868-4183-A262-3C07E3B43E41}" type="presOf" srcId="{770D1A54-90BE-429D-84CE-1B6731921AF1}" destId="{5E47E61A-4715-4E31-93CC-8F7C09F8B55A}" srcOrd="0" destOrd="0" presId="urn:microsoft.com/office/officeart/2005/8/layout/process1"/>
    <dgm:cxn modelId="{E3722C8D-B75E-46E9-8778-CE5F2F2C93B8}" type="presOf" srcId="{9A550212-E53F-46A8-999A-616C92350AD5}" destId="{6A1C2C76-A6F5-4ED7-879F-62B389371C36}" srcOrd="1" destOrd="0" presId="urn:microsoft.com/office/officeart/2005/8/layout/process1"/>
    <dgm:cxn modelId="{80F9C77D-40E8-469B-9251-B5BA04941F95}" type="presOf" srcId="{0909E4CC-908A-4FF9-8323-4882508CAD41}" destId="{D6B4B84B-A0AD-47BB-BC31-92F2FE66A9A1}" srcOrd="0" destOrd="0" presId="urn:microsoft.com/office/officeart/2005/8/layout/process1"/>
    <dgm:cxn modelId="{FA22785B-3B0E-480E-A216-4FAFE502F82F}" srcId="{BD007B23-D29A-4A49-A2ED-772737D94942}" destId="{231F2494-440E-4E3A-A0B8-7738D2A2C456}" srcOrd="1" destOrd="0" parTransId="{F403DDB8-1E55-4601-B381-9AF05BC360BC}" sibTransId="{0909E4CC-908A-4FF9-8323-4882508CAD41}"/>
    <dgm:cxn modelId="{595EF5B4-1CDB-4EAD-8348-889630C31A51}" type="presParOf" srcId="{C711E2CB-B9A1-413A-ACC0-A1592D656347}" destId="{770775D8-2341-484B-A276-1BF7A8DA26CB}" srcOrd="0" destOrd="0" presId="urn:microsoft.com/office/officeart/2005/8/layout/process1"/>
    <dgm:cxn modelId="{B80A0BC6-7D46-4B1C-B7AB-05D3E1AACB72}" type="presParOf" srcId="{C711E2CB-B9A1-413A-ACC0-A1592D656347}" destId="{5E47E61A-4715-4E31-93CC-8F7C09F8B55A}" srcOrd="1" destOrd="0" presId="urn:microsoft.com/office/officeart/2005/8/layout/process1"/>
    <dgm:cxn modelId="{9A254384-1167-446D-8A4C-BC217860B4BD}" type="presParOf" srcId="{5E47E61A-4715-4E31-93CC-8F7C09F8B55A}" destId="{A7D93D10-5780-4C85-AB59-58069D179EC8}" srcOrd="0" destOrd="0" presId="urn:microsoft.com/office/officeart/2005/8/layout/process1"/>
    <dgm:cxn modelId="{5EB0F6F8-DBA9-448D-A2B5-66A5EF8491CC}" type="presParOf" srcId="{C711E2CB-B9A1-413A-ACC0-A1592D656347}" destId="{38BCF572-76A2-4563-B965-897A4DCC29FF}" srcOrd="2" destOrd="0" presId="urn:microsoft.com/office/officeart/2005/8/layout/process1"/>
    <dgm:cxn modelId="{A0DD865E-67E6-4DF5-9C73-6E7A681075E0}" type="presParOf" srcId="{C711E2CB-B9A1-413A-ACC0-A1592D656347}" destId="{D6B4B84B-A0AD-47BB-BC31-92F2FE66A9A1}" srcOrd="3" destOrd="0" presId="urn:microsoft.com/office/officeart/2005/8/layout/process1"/>
    <dgm:cxn modelId="{A4248699-A996-4A4D-BF07-49B6813541AE}" type="presParOf" srcId="{D6B4B84B-A0AD-47BB-BC31-92F2FE66A9A1}" destId="{BB59B3FC-93F6-4046-9981-2C026BD6A17B}" srcOrd="0" destOrd="0" presId="urn:microsoft.com/office/officeart/2005/8/layout/process1"/>
    <dgm:cxn modelId="{4BF7B5FB-A99D-4199-8379-D3077A09CA05}" type="presParOf" srcId="{C711E2CB-B9A1-413A-ACC0-A1592D656347}" destId="{ECE2A366-7939-4B69-8805-A1ADD87BCC40}" srcOrd="4" destOrd="0" presId="urn:microsoft.com/office/officeart/2005/8/layout/process1"/>
    <dgm:cxn modelId="{ED5F0CFD-9C58-4AEE-964C-CE7619428576}" type="presParOf" srcId="{C711E2CB-B9A1-413A-ACC0-A1592D656347}" destId="{B850D4D3-ABA2-49D2-9196-75F114349B82}" srcOrd="5" destOrd="0" presId="urn:microsoft.com/office/officeart/2005/8/layout/process1"/>
    <dgm:cxn modelId="{7450B5D3-4368-4839-86A7-BB5C134626BD}" type="presParOf" srcId="{B850D4D3-ABA2-49D2-9196-75F114349B82}" destId="{6A1C2C76-A6F5-4ED7-879F-62B389371C36}" srcOrd="0" destOrd="0" presId="urn:microsoft.com/office/officeart/2005/8/layout/process1"/>
    <dgm:cxn modelId="{D50B431E-6F54-4A0E-8AD0-78C9DA17F37D}" type="presParOf" srcId="{C711E2CB-B9A1-413A-ACC0-A1592D656347}" destId="{635DC260-3AB5-4177-A974-7609F041DB65}" srcOrd="6" destOrd="0" presId="urn:microsoft.com/office/officeart/2005/8/layout/process1"/>
    <dgm:cxn modelId="{4CAFC4CC-AAF3-4F12-95CF-363D7FA4C1F5}" type="presParOf" srcId="{C711E2CB-B9A1-413A-ACC0-A1592D656347}" destId="{C4C7F9C9-3CC1-4576-91D0-7157CC7CF6F9}" srcOrd="7" destOrd="0" presId="urn:microsoft.com/office/officeart/2005/8/layout/process1"/>
    <dgm:cxn modelId="{FFEAC31B-6B22-42F4-97C9-280C82B30F5F}" type="presParOf" srcId="{C4C7F9C9-3CC1-4576-91D0-7157CC7CF6F9}" destId="{2803C164-EF08-400C-B0AE-5AB516E290C7}" srcOrd="0" destOrd="0" presId="urn:microsoft.com/office/officeart/2005/8/layout/process1"/>
    <dgm:cxn modelId="{93C2ED21-3BF6-47FF-BC11-0B9FF4FF6F3E}" type="presParOf" srcId="{C711E2CB-B9A1-413A-ACC0-A1592D656347}" destId="{4AA2C2AB-0092-4675-A8F6-84EFD05E299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0775D8-2341-484B-A276-1BF7A8DA26CB}">
      <dsp:nvSpPr>
        <dsp:cNvPr id="0" name=""/>
        <dsp:cNvSpPr/>
      </dsp:nvSpPr>
      <dsp:spPr>
        <a:xfrm>
          <a:off x="4353" y="52350"/>
          <a:ext cx="1349499" cy="809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Uninitialized (0)</a:t>
          </a:r>
          <a:endParaRPr lang="en-US" sz="1800" kern="1200" dirty="0"/>
        </a:p>
      </dsp:txBody>
      <dsp:txXfrm>
        <a:off x="4353" y="52350"/>
        <a:ext cx="1349499" cy="809699"/>
      </dsp:txXfrm>
    </dsp:sp>
    <dsp:sp modelId="{5E47E61A-4715-4E31-93CC-8F7C09F8B55A}">
      <dsp:nvSpPr>
        <dsp:cNvPr id="0" name=""/>
        <dsp:cNvSpPr/>
      </dsp:nvSpPr>
      <dsp:spPr>
        <a:xfrm>
          <a:off x="1488802" y="289862"/>
          <a:ext cx="286093" cy="334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488802" y="289862"/>
        <a:ext cx="286093" cy="334675"/>
      </dsp:txXfrm>
    </dsp:sp>
    <dsp:sp modelId="{38BCF572-76A2-4563-B965-897A4DCC29FF}">
      <dsp:nvSpPr>
        <dsp:cNvPr id="0" name=""/>
        <dsp:cNvSpPr/>
      </dsp:nvSpPr>
      <dsp:spPr>
        <a:xfrm>
          <a:off x="1893651" y="52350"/>
          <a:ext cx="1349499" cy="809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Loading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(1)</a:t>
          </a:r>
          <a:endParaRPr lang="en-US" sz="1800" kern="1200" dirty="0"/>
        </a:p>
      </dsp:txBody>
      <dsp:txXfrm>
        <a:off x="1893651" y="52350"/>
        <a:ext cx="1349499" cy="809699"/>
      </dsp:txXfrm>
    </dsp:sp>
    <dsp:sp modelId="{D6B4B84B-A0AD-47BB-BC31-92F2FE66A9A1}">
      <dsp:nvSpPr>
        <dsp:cNvPr id="0" name=""/>
        <dsp:cNvSpPr/>
      </dsp:nvSpPr>
      <dsp:spPr>
        <a:xfrm>
          <a:off x="3378100" y="289862"/>
          <a:ext cx="286093" cy="334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378100" y="289862"/>
        <a:ext cx="286093" cy="334675"/>
      </dsp:txXfrm>
    </dsp:sp>
    <dsp:sp modelId="{ECE2A366-7939-4B69-8805-A1ADD87BCC40}">
      <dsp:nvSpPr>
        <dsp:cNvPr id="0" name=""/>
        <dsp:cNvSpPr/>
      </dsp:nvSpPr>
      <dsp:spPr>
        <a:xfrm>
          <a:off x="3782950" y="52350"/>
          <a:ext cx="1349499" cy="809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Loaded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(2)</a:t>
          </a:r>
          <a:endParaRPr lang="en-US" sz="1800" kern="1200" dirty="0"/>
        </a:p>
      </dsp:txBody>
      <dsp:txXfrm>
        <a:off x="3782950" y="52350"/>
        <a:ext cx="1349499" cy="809699"/>
      </dsp:txXfrm>
    </dsp:sp>
    <dsp:sp modelId="{B850D4D3-ABA2-49D2-9196-75F114349B82}">
      <dsp:nvSpPr>
        <dsp:cNvPr id="0" name=""/>
        <dsp:cNvSpPr/>
      </dsp:nvSpPr>
      <dsp:spPr>
        <a:xfrm>
          <a:off x="5267399" y="289862"/>
          <a:ext cx="286093" cy="334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267399" y="289862"/>
        <a:ext cx="286093" cy="334675"/>
      </dsp:txXfrm>
    </dsp:sp>
    <dsp:sp modelId="{635DC260-3AB5-4177-A974-7609F041DB65}">
      <dsp:nvSpPr>
        <dsp:cNvPr id="0" name=""/>
        <dsp:cNvSpPr/>
      </dsp:nvSpPr>
      <dsp:spPr>
        <a:xfrm>
          <a:off x="5672249" y="52350"/>
          <a:ext cx="1349499" cy="809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Interactive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(3)</a:t>
          </a:r>
          <a:endParaRPr lang="en-US" sz="1800" kern="1200" dirty="0"/>
        </a:p>
      </dsp:txBody>
      <dsp:txXfrm>
        <a:off x="5672249" y="52350"/>
        <a:ext cx="1349499" cy="809699"/>
      </dsp:txXfrm>
    </dsp:sp>
    <dsp:sp modelId="{C4C7F9C9-3CC1-4576-91D0-7157CC7CF6F9}">
      <dsp:nvSpPr>
        <dsp:cNvPr id="0" name=""/>
        <dsp:cNvSpPr/>
      </dsp:nvSpPr>
      <dsp:spPr>
        <a:xfrm>
          <a:off x="7156698" y="289862"/>
          <a:ext cx="286093" cy="334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7156698" y="289862"/>
        <a:ext cx="286093" cy="334675"/>
      </dsp:txXfrm>
    </dsp:sp>
    <dsp:sp modelId="{4AA2C2AB-0092-4675-A8F6-84EFD05E299C}">
      <dsp:nvSpPr>
        <dsp:cNvPr id="0" name=""/>
        <dsp:cNvSpPr/>
      </dsp:nvSpPr>
      <dsp:spPr>
        <a:xfrm>
          <a:off x="7561547" y="52350"/>
          <a:ext cx="1349499" cy="809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Complete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(4)</a:t>
          </a:r>
          <a:endParaRPr lang="en-US" sz="1800" kern="1200" dirty="0"/>
        </a:p>
      </dsp:txBody>
      <dsp:txXfrm>
        <a:off x="7561547" y="52350"/>
        <a:ext cx="1349499" cy="809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63567-03C6-40C0-B220-D0F5FC0E65F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0AE64-121D-4BA4-9B2E-3EDFB9E8D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48ECC9-CAA7-4088-910A-F62F4E41F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AJAX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Mohamed </a:t>
            </a:r>
            <a:r>
              <a:rPr lang="en-US" dirty="0" err="1" smtClean="0"/>
              <a:t>Shehab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384300"/>
          </a:xfrm>
        </p:spPr>
        <p:txBody>
          <a:bodyPr/>
          <a:lstStyle/>
          <a:p>
            <a:pPr algn="ctr"/>
            <a:r>
              <a:rPr lang="en-US"/>
              <a:t>XHR Object Methods </a:t>
            </a:r>
          </a:p>
        </p:txBody>
      </p:sp>
      <p:graphicFrame>
        <p:nvGraphicFramePr>
          <p:cNvPr id="108610" name="Group 66"/>
          <p:cNvGraphicFramePr>
            <a:graphicFrameLocks noGrp="1"/>
          </p:cNvGraphicFramePr>
          <p:nvPr>
            <p:ph/>
          </p:nvPr>
        </p:nvGraphicFramePr>
        <p:xfrm>
          <a:off x="457200" y="1447800"/>
          <a:ext cx="8229600" cy="52085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abort()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Stops the current request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getAllResponseHeaders()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Returns all header (labels/value) sets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getResponseHeader("headerLabel")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Returns value of a specified header label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open("method", "URL"[, asyncFlag[, "userName"[, "password"]]])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The heart and soul! Sets destination URL, method, and other optional attributes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send(content)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Transmits the request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setRequestHeader("label", "value")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Assigns header to be sent with a request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2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384300"/>
          </a:xfrm>
        </p:spPr>
        <p:txBody>
          <a:bodyPr/>
          <a:lstStyle/>
          <a:p>
            <a:pPr algn="ctr"/>
            <a:r>
              <a:rPr lang="en-US"/>
              <a:t>XHR Object Properties </a:t>
            </a:r>
          </a:p>
        </p:txBody>
      </p:sp>
      <p:graphicFrame>
        <p:nvGraphicFramePr>
          <p:cNvPr id="116773" name="Group 37"/>
          <p:cNvGraphicFramePr>
            <a:graphicFrameLocks noGrp="1"/>
          </p:cNvGraphicFramePr>
          <p:nvPr>
            <p:ph/>
          </p:nvPr>
        </p:nvGraphicFramePr>
        <p:xfrm>
          <a:off x="457200" y="1447800"/>
          <a:ext cx="8229600" cy="511175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Property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onreadystatechange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Event handler for an event that fires at every state change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readyState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Object status integer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responseText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String version of data returned from server process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responseXML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DOM-compatible document object of data returned from server process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status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Numeric code returned by server, such as 404 for "Not Found" or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200 for "OK"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statusText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String message accompanying the status code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heel spokes="2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</a:t>
            </a:r>
            <a:r>
              <a:rPr lang="en-US" dirty="0" err="1" smtClean="0"/>
              <a:t>XMLHttpRequest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GetXmlHttpObject</a:t>
            </a:r>
            <a:r>
              <a:rPr lang="en-US" dirty="0" smtClean="0"/>
              <a:t>(){</a:t>
            </a:r>
          </a:p>
          <a:p>
            <a:pPr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window.XMLHttpRequest</a:t>
            </a:r>
            <a:r>
              <a:rPr lang="en-US" dirty="0" smtClean="0"/>
              <a:t>){ </a:t>
            </a:r>
          </a:p>
          <a:p>
            <a:pPr>
              <a:buNone/>
            </a:pPr>
            <a:r>
              <a:rPr lang="en-US" dirty="0" smtClean="0"/>
              <a:t>		// code for IE7+, Firefox, Chrome, Opera, Safari</a:t>
            </a:r>
          </a:p>
          <a:p>
            <a:pPr>
              <a:buNone/>
            </a:pPr>
            <a:r>
              <a:rPr lang="en-US" dirty="0" smtClean="0"/>
              <a:t>		return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window.ActiveXObject</a:t>
            </a:r>
            <a:r>
              <a:rPr lang="en-US" dirty="0" smtClean="0"/>
              <a:t>){ </a:t>
            </a:r>
          </a:p>
          <a:p>
            <a:pPr>
              <a:buNone/>
            </a:pPr>
            <a:r>
              <a:rPr lang="en-US" dirty="0" smtClean="0"/>
              <a:t>		// code for IE6, IE5</a:t>
            </a:r>
          </a:p>
          <a:p>
            <a:pPr>
              <a:buNone/>
            </a:pPr>
            <a:r>
              <a:rPr lang="en-US" dirty="0" smtClean="0"/>
              <a:t>		return new </a:t>
            </a:r>
            <a:r>
              <a:rPr lang="en-US" dirty="0" err="1" smtClean="0"/>
              <a:t>ActiveXObject</a:t>
            </a:r>
            <a:r>
              <a:rPr lang="en-US" dirty="0" smtClean="0"/>
              <a:t>("</a:t>
            </a:r>
            <a:r>
              <a:rPr lang="en-US" dirty="0" err="1" smtClean="0"/>
              <a:t>Microsoft.XMLHTTP</a:t>
            </a:r>
            <a:r>
              <a:rPr lang="en-US" dirty="0" smtClean="0"/>
              <a:t>");</a:t>
            </a:r>
          </a:p>
          <a:p>
            <a:pPr>
              <a:buNone/>
            </a:pPr>
            <a:r>
              <a:rPr lang="en-US" dirty="0" smtClean="0"/>
              <a:t>	} </a:t>
            </a:r>
          </a:p>
          <a:p>
            <a:pPr>
              <a:buNone/>
            </a:pPr>
            <a:r>
              <a:rPr lang="en-US" dirty="0" smtClean="0"/>
              <a:t>	return null;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XMLHttpRequest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the </a:t>
            </a:r>
            <a:r>
              <a:rPr lang="en-US" dirty="0" err="1" smtClean="0"/>
              <a:t>XMLHttpRequest</a:t>
            </a:r>
            <a:r>
              <a:rPr lang="en-US" dirty="0" smtClean="0"/>
              <a:t> object is created, the basic syntax for opening a connection, sending the request, and retrieving the response data is as follows: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Open the request object, specifying the request type and URL.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Bind an event handler function to the request object; this function is called when the request finishes.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Send the request.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Process the results of the request.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Open request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req</a:t>
            </a:r>
            <a:r>
              <a:rPr lang="en-US" dirty="0" smtClean="0"/>
              <a:t> = </a:t>
            </a:r>
            <a:r>
              <a:rPr lang="en-US" dirty="0" err="1" smtClean="0"/>
              <a:t>GetXmlHttpObject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req.open</a:t>
            </a:r>
            <a:r>
              <a:rPr lang="en-US" dirty="0" smtClean="0"/>
              <a:t>(“GET”, “</a:t>
            </a:r>
            <a:r>
              <a:rPr lang="en-US" dirty="0" err="1" smtClean="0"/>
              <a:t>sourceURL</a:t>
            </a:r>
            <a:r>
              <a:rPr lang="en-US" dirty="0" smtClean="0"/>
              <a:t>”, true);</a:t>
            </a:r>
          </a:p>
          <a:p>
            <a:r>
              <a:rPr lang="en-US" dirty="0" smtClean="0"/>
              <a:t>The parameters are:</a:t>
            </a:r>
          </a:p>
          <a:p>
            <a:pPr lvl="1"/>
            <a:r>
              <a:rPr lang="en-US" dirty="0" smtClean="0"/>
              <a:t>Retrieval method GET or POST.</a:t>
            </a:r>
          </a:p>
          <a:p>
            <a:pPr lvl="1"/>
            <a:r>
              <a:rPr lang="en-US" dirty="0" smtClean="0"/>
              <a:t>Source URL: server side address to retrieve data.</a:t>
            </a:r>
          </a:p>
          <a:p>
            <a:pPr lvl="1"/>
            <a:r>
              <a:rPr lang="en-US" dirty="0" smtClean="0"/>
              <a:t>Synchronous=false, and Asynchronous=true</a:t>
            </a:r>
          </a:p>
          <a:p>
            <a:pPr lvl="2"/>
            <a:r>
              <a:rPr lang="en-US" dirty="0" smtClean="0"/>
              <a:t>Synchronous if you want the script to wait on the request.</a:t>
            </a:r>
          </a:p>
          <a:p>
            <a:pPr lvl="2"/>
            <a:r>
              <a:rPr lang="en-US" dirty="0" smtClean="0"/>
              <a:t>Asynchronous if you do not want the script to wait on the request.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Binding the Handler Function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req.onreadystatechange</a:t>
            </a:r>
            <a:r>
              <a:rPr lang="en-US" dirty="0" smtClean="0"/>
              <a:t>=</a:t>
            </a:r>
            <a:r>
              <a:rPr lang="en-US" dirty="0" err="1" smtClean="0"/>
              <a:t>processRequest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The request function handler “</a:t>
            </a:r>
            <a:r>
              <a:rPr lang="en-US" dirty="0" err="1" smtClean="0"/>
              <a:t>processRequest</a:t>
            </a:r>
            <a:r>
              <a:rPr lang="en-US" dirty="0" smtClean="0"/>
              <a:t>” is called when the request status changes.</a:t>
            </a:r>
          </a:p>
          <a:p>
            <a:r>
              <a:rPr lang="en-US" dirty="0" smtClean="0"/>
              <a:t>You will typically only be concerned with the status changing to complete.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Sending the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req.send</a:t>
            </a:r>
            <a:r>
              <a:rPr lang="en-US" dirty="0" smtClean="0"/>
              <a:t>(“”);</a:t>
            </a:r>
          </a:p>
          <a:p>
            <a:r>
              <a:rPr lang="en-US" dirty="0" smtClean="0"/>
              <a:t>The send function sends the http request.</a:t>
            </a:r>
          </a:p>
          <a:p>
            <a:r>
              <a:rPr lang="en-US" dirty="0" smtClean="0"/>
              <a:t>At this point, the request has been issued and the request function handler “</a:t>
            </a:r>
            <a:r>
              <a:rPr lang="en-US" dirty="0" err="1" smtClean="0"/>
              <a:t>processRequest</a:t>
            </a:r>
            <a:r>
              <a:rPr lang="en-US" dirty="0" smtClean="0"/>
              <a:t>()” will be called when the request state changes.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Processing the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382000" cy="42671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processRequest</a:t>
            </a:r>
            <a:r>
              <a:rPr lang="en-US" dirty="0" smtClean="0"/>
              <a:t>(</a:t>
            </a:r>
            <a:r>
              <a:rPr lang="en-US" dirty="0" err="1" smtClean="0"/>
              <a:t>req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req.readyState</a:t>
            </a:r>
            <a:r>
              <a:rPr lang="en-US" dirty="0" smtClean="0"/>
              <a:t> == 4 &amp;&amp; </a:t>
            </a:r>
            <a:r>
              <a:rPr lang="en-US" dirty="0" err="1" smtClean="0"/>
              <a:t>req.status</a:t>
            </a:r>
            <a:r>
              <a:rPr lang="en-US" dirty="0" smtClean="0"/>
              <a:t> == 200) {</a:t>
            </a:r>
          </a:p>
          <a:p>
            <a:pPr>
              <a:buNone/>
            </a:pPr>
            <a:r>
              <a:rPr lang="en-US" dirty="0" smtClean="0"/>
              <a:t>	// further processing of document here</a:t>
            </a:r>
          </a:p>
          <a:p>
            <a:pPr>
              <a:buNone/>
            </a:pPr>
            <a:r>
              <a:rPr lang="en-US" dirty="0" smtClean="0"/>
              <a:t>	//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xmlDoc</a:t>
            </a:r>
            <a:r>
              <a:rPr lang="en-US" dirty="0" smtClean="0"/>
              <a:t> = </a:t>
            </a:r>
            <a:r>
              <a:rPr lang="en-US" dirty="0" err="1" smtClean="0"/>
              <a:t>req.responseXML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//</a:t>
            </a:r>
            <a:r>
              <a:rPr lang="en-US" dirty="0" err="1" smtClean="0"/>
              <a:t>vartxtDoc</a:t>
            </a:r>
            <a:r>
              <a:rPr lang="en-US" dirty="0" smtClean="0"/>
              <a:t> = req. </a:t>
            </a:r>
            <a:r>
              <a:rPr lang="en-US" dirty="0" err="1" smtClean="0"/>
              <a:t>responseText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The request status corresponds to the response code issued by the server, 200 means OK.</a:t>
            </a:r>
          </a:p>
          <a:p>
            <a:r>
              <a:rPr lang="en-US" dirty="0" smtClean="0"/>
              <a:t>The request goes through 5 ready states: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" y="5638800"/>
          <a:ext cx="891540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Processing the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382000" cy="464819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processRequest</a:t>
            </a:r>
            <a:r>
              <a:rPr lang="en-US" dirty="0" smtClean="0"/>
              <a:t>(</a:t>
            </a:r>
            <a:r>
              <a:rPr lang="en-US" dirty="0" err="1" smtClean="0"/>
              <a:t>req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req.readyState</a:t>
            </a:r>
            <a:r>
              <a:rPr lang="en-US" dirty="0" smtClean="0"/>
              <a:t> == 4 &amp;&amp; </a:t>
            </a:r>
            <a:r>
              <a:rPr lang="en-US" dirty="0" err="1" smtClean="0"/>
              <a:t>req.status</a:t>
            </a:r>
            <a:r>
              <a:rPr lang="en-US" dirty="0" smtClean="0"/>
              <a:t> == 200) {</a:t>
            </a:r>
          </a:p>
          <a:p>
            <a:pPr>
              <a:buNone/>
            </a:pPr>
            <a:r>
              <a:rPr lang="en-US" dirty="0" smtClean="0"/>
              <a:t>	// further processing of document here</a:t>
            </a:r>
          </a:p>
          <a:p>
            <a:pPr>
              <a:buNone/>
            </a:pPr>
            <a:r>
              <a:rPr lang="en-US" dirty="0" smtClean="0"/>
              <a:t>	//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xmlDoc</a:t>
            </a:r>
            <a:r>
              <a:rPr lang="en-US" dirty="0" smtClean="0"/>
              <a:t> = </a:t>
            </a:r>
            <a:r>
              <a:rPr lang="en-US" dirty="0" err="1" smtClean="0"/>
              <a:t>req.responseXML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//</a:t>
            </a:r>
            <a:r>
              <a:rPr lang="en-US" dirty="0" err="1" smtClean="0"/>
              <a:t>vartxtDoc</a:t>
            </a:r>
            <a:r>
              <a:rPr lang="en-US" dirty="0" smtClean="0"/>
              <a:t> = req. </a:t>
            </a:r>
            <a:r>
              <a:rPr lang="en-US" dirty="0" err="1" smtClean="0"/>
              <a:t>responseText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err="1" smtClean="0"/>
              <a:t>responseXML</a:t>
            </a:r>
            <a:r>
              <a:rPr lang="en-US" dirty="0" smtClean="0"/>
              <a:t>: returns the xml </a:t>
            </a:r>
            <a:r>
              <a:rPr lang="en-US" dirty="0" err="1" smtClean="0"/>
              <a:t>dom</a:t>
            </a:r>
            <a:r>
              <a:rPr lang="en-US" dirty="0" smtClean="0"/>
              <a:t> object returned by the server.</a:t>
            </a:r>
          </a:p>
          <a:p>
            <a:r>
              <a:rPr lang="en-US" dirty="0" err="1" smtClean="0"/>
              <a:t>responseText</a:t>
            </a:r>
            <a:r>
              <a:rPr lang="en-US" dirty="0" smtClean="0"/>
              <a:t>: returns the string returned by the server.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Get # of Friends of a User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</a:t>
            </a:r>
            <a:r>
              <a:rPr lang="en-US" smtClean="0"/>
              <a:t>server getNumFriends.php </a:t>
            </a:r>
            <a:r>
              <a:rPr lang="en-US" dirty="0" smtClean="0"/>
              <a:t>returns the number of friends</a:t>
            </a:r>
          </a:p>
          <a:p>
            <a:pPr lvl="1"/>
            <a:r>
              <a:rPr lang="en-US" dirty="0" smtClean="0"/>
              <a:t>Assumes the friend is passed using GET.</a:t>
            </a:r>
          </a:p>
          <a:p>
            <a:r>
              <a:rPr lang="en-US" dirty="0" smtClean="0"/>
              <a:t>The index.html, includes all the </a:t>
            </a:r>
            <a:r>
              <a:rPr lang="en-US" dirty="0" err="1" smtClean="0"/>
              <a:t>javascript</a:t>
            </a:r>
            <a:r>
              <a:rPr lang="en-US" dirty="0" smtClean="0"/>
              <a:t> to implement such functionality.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Traditional Server Request/Response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199"/>
          </a:xfrm>
        </p:spPr>
        <p:txBody>
          <a:bodyPr>
            <a:normAutofit/>
          </a:bodyPr>
          <a:lstStyle/>
          <a:p>
            <a:r>
              <a:rPr lang="en-US" dirty="0" smtClean="0"/>
              <a:t>In traditional server request/response model:</a:t>
            </a:r>
          </a:p>
          <a:p>
            <a:pPr lvl="1"/>
            <a:r>
              <a:rPr lang="en-US" dirty="0" smtClean="0"/>
              <a:t>Each time a server request is made, the page must refresh to retrieve new content.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86200" y="3276600"/>
            <a:ext cx="1219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Web Server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1676400" y="4724400"/>
            <a:ext cx="1447800" cy="11430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 Page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638800" y="4724400"/>
            <a:ext cx="1447800" cy="11430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Content on Web Page</a:t>
            </a:r>
          </a:p>
        </p:txBody>
      </p:sp>
      <p:cxnSp>
        <p:nvCxnSpPr>
          <p:cNvPr id="16" name="Straight Arrow Connector 15"/>
          <p:cNvCxnSpPr>
            <a:stCxn id="13" idx="0"/>
            <a:endCxn id="12" idx="1"/>
          </p:cNvCxnSpPr>
          <p:nvPr/>
        </p:nvCxnSpPr>
        <p:spPr>
          <a:xfrm rot="5400000" flipH="1" flipV="1">
            <a:off x="2647950" y="3486150"/>
            <a:ext cx="990600" cy="14859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3"/>
            <a:endCxn id="14" idx="0"/>
          </p:cNvCxnSpPr>
          <p:nvPr/>
        </p:nvCxnSpPr>
        <p:spPr>
          <a:xfrm>
            <a:off x="5105400" y="3733800"/>
            <a:ext cx="1257300" cy="99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Ajax Data Flow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8600" y="1524000"/>
            <a:ext cx="4038600" cy="5181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4648200" y="1524000"/>
            <a:ext cx="4343400" cy="38862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4038600"/>
            <a:ext cx="373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function </a:t>
            </a:r>
            <a:r>
              <a:rPr lang="en-US" sz="1400" dirty="0" err="1" smtClean="0"/>
              <a:t>onSubmitFn</a:t>
            </a:r>
            <a:r>
              <a:rPr lang="en-US" sz="1400" dirty="0" smtClean="0"/>
              <a:t>(form</a:t>
            </a:r>
            <a:r>
              <a:rPr lang="en-US" sz="1400" dirty="0" smtClean="0"/>
              <a:t>) </a:t>
            </a:r>
            <a:r>
              <a:rPr lang="en-US" sz="1400" dirty="0" smtClean="0"/>
              <a:t>{</a:t>
            </a:r>
          </a:p>
          <a:p>
            <a:r>
              <a:rPr lang="en-US" sz="1400" dirty="0" smtClean="0"/>
              <a:t> </a:t>
            </a:r>
            <a:r>
              <a:rPr lang="en-US" sz="1400" dirty="0" smtClean="0"/>
              <a:t> //create </a:t>
            </a:r>
            <a:r>
              <a:rPr lang="en-US" sz="1400" dirty="0" err="1" smtClean="0"/>
              <a:t>XMLHttpRequest</a:t>
            </a:r>
            <a:endParaRPr lang="en-US" sz="1400" dirty="0" smtClean="0"/>
          </a:p>
          <a:p>
            <a:r>
              <a:rPr lang="en-US" sz="1400" dirty="0" smtClean="0"/>
              <a:t> </a:t>
            </a:r>
            <a:r>
              <a:rPr lang="en-US" sz="1400" dirty="0" smtClean="0"/>
              <a:t> // send request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4953000" y="1828800"/>
            <a:ext cx="3810000" cy="335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&lt;?</a:t>
            </a:r>
            <a:r>
              <a:rPr lang="en-US" sz="1600" dirty="0" err="1" smtClean="0">
                <a:solidFill>
                  <a:schemeClr val="tx1"/>
                </a:solidFill>
              </a:rPr>
              <a:t>php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@$db = new </a:t>
            </a:r>
            <a:r>
              <a:rPr lang="en-US" sz="1600" dirty="0" err="1" smtClean="0">
                <a:solidFill>
                  <a:schemeClr val="tx1"/>
                </a:solidFill>
              </a:rPr>
              <a:t>mysqli</a:t>
            </a:r>
            <a:r>
              <a:rPr lang="en-US" sz="1600" dirty="0" smtClean="0">
                <a:solidFill>
                  <a:schemeClr val="tx1"/>
                </a:solidFill>
              </a:rPr>
              <a:t>(…..);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if($db-&gt;</a:t>
            </a:r>
            <a:r>
              <a:rPr lang="en-US" sz="1600" dirty="0" err="1" smtClean="0">
                <a:solidFill>
                  <a:schemeClr val="tx1"/>
                </a:solidFill>
              </a:rPr>
              <a:t>connect_error</a:t>
            </a:r>
            <a:r>
              <a:rPr lang="en-US" sz="1600" dirty="0" smtClean="0">
                <a:solidFill>
                  <a:schemeClr val="tx1"/>
                </a:solidFill>
              </a:rPr>
              <a:t>){ exit;}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$</a:t>
            </a:r>
            <a:r>
              <a:rPr lang="en-US" sz="1600" dirty="0" err="1" smtClean="0">
                <a:solidFill>
                  <a:schemeClr val="tx1"/>
                </a:solidFill>
              </a:rPr>
              <a:t>uname</a:t>
            </a:r>
            <a:r>
              <a:rPr lang="en-US" sz="1600" dirty="0" smtClean="0">
                <a:solidFill>
                  <a:schemeClr val="tx1"/>
                </a:solidFill>
              </a:rPr>
              <a:t> = $_GET['</a:t>
            </a:r>
            <a:r>
              <a:rPr lang="en-US" sz="1600" dirty="0" err="1" smtClean="0">
                <a:solidFill>
                  <a:schemeClr val="tx1"/>
                </a:solidFill>
              </a:rPr>
              <a:t>uid</a:t>
            </a:r>
            <a:r>
              <a:rPr lang="en-US" sz="1600" dirty="0" smtClean="0">
                <a:solidFill>
                  <a:schemeClr val="tx1"/>
                </a:solidFill>
              </a:rPr>
              <a:t>'];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$query = "select count(*) as </a:t>
            </a:r>
            <a:r>
              <a:rPr lang="en-US" sz="1600" dirty="0" err="1" smtClean="0">
                <a:solidFill>
                  <a:schemeClr val="tx1"/>
                </a:solidFill>
              </a:rPr>
              <a:t>cnt</a:t>
            </a:r>
            <a:r>
              <a:rPr lang="en-US" sz="1600" dirty="0" smtClean="0">
                <a:solidFill>
                  <a:schemeClr val="tx1"/>
                </a:solidFill>
              </a:rPr>
              <a:t> from friends where user1 = '" . $</a:t>
            </a:r>
            <a:r>
              <a:rPr lang="en-US" sz="1600" dirty="0" err="1" smtClean="0">
                <a:solidFill>
                  <a:schemeClr val="tx1"/>
                </a:solidFill>
              </a:rPr>
              <a:t>uname</a:t>
            </a:r>
            <a:r>
              <a:rPr lang="en-US" sz="1600" dirty="0" smtClean="0">
                <a:solidFill>
                  <a:schemeClr val="tx1"/>
                </a:solidFill>
              </a:rPr>
              <a:t> . "'";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$result = $db-&gt;query($query);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$row = $result-&gt;</a:t>
            </a:r>
            <a:r>
              <a:rPr lang="en-US" sz="1600" dirty="0" err="1" smtClean="0">
                <a:solidFill>
                  <a:schemeClr val="tx1"/>
                </a:solidFill>
              </a:rPr>
              <a:t>fetch_assoc</a:t>
            </a:r>
            <a:r>
              <a:rPr lang="en-US" sz="1600" dirty="0" smtClean="0">
                <a:solidFill>
                  <a:schemeClr val="tx1"/>
                </a:solidFill>
              </a:rPr>
              <a:t>();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echo $row['</a:t>
            </a:r>
            <a:r>
              <a:rPr lang="en-US" sz="1600" dirty="0" err="1" smtClean="0">
                <a:solidFill>
                  <a:schemeClr val="bg1"/>
                </a:solidFill>
              </a:rPr>
              <a:t>cnt</a:t>
            </a:r>
            <a:r>
              <a:rPr lang="en-US" sz="1600" dirty="0" smtClean="0">
                <a:solidFill>
                  <a:schemeClr val="bg1"/>
                </a:solidFill>
              </a:rPr>
              <a:t>'];</a:t>
            </a:r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$result-&gt;free();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$db-&gt;close();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?&gt;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5943600" y="5791200"/>
            <a:ext cx="2209800" cy="914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</a:t>
            </a:r>
            <a:endParaRPr lang="en-US" dirty="0"/>
          </a:p>
        </p:txBody>
      </p:sp>
      <p:cxnSp>
        <p:nvCxnSpPr>
          <p:cNvPr id="10" name="Elbow Connector 9"/>
          <p:cNvCxnSpPr/>
          <p:nvPr/>
        </p:nvCxnSpPr>
        <p:spPr>
          <a:xfrm rot="16200000" flipH="1">
            <a:off x="5943600" y="5486400"/>
            <a:ext cx="762000" cy="30480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rot="5400000" flipH="1" flipV="1">
            <a:off x="7353300" y="5448300"/>
            <a:ext cx="762000" cy="22860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1143000" y="1752600"/>
            <a:ext cx="1981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XMLHttpRequest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609600" y="5562600"/>
            <a:ext cx="1676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bsmith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" y="2590800"/>
            <a:ext cx="3733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/>
              <a:t>function </a:t>
            </a:r>
            <a:r>
              <a:rPr lang="en-US" sz="1400" dirty="0" err="1" smtClean="0"/>
              <a:t>processRequest</a:t>
            </a:r>
            <a:r>
              <a:rPr lang="en-US" sz="1400" dirty="0" smtClean="0"/>
              <a:t>(){</a:t>
            </a:r>
          </a:p>
          <a:p>
            <a:r>
              <a:rPr lang="en-US" sz="1400" dirty="0" smtClean="0"/>
              <a:t> </a:t>
            </a:r>
            <a:r>
              <a:rPr lang="en-US" sz="1400" dirty="0" smtClean="0"/>
              <a:t> if </a:t>
            </a:r>
            <a:r>
              <a:rPr lang="en-US" sz="1400" dirty="0" smtClean="0"/>
              <a:t>(</a:t>
            </a:r>
            <a:r>
              <a:rPr lang="en-US" sz="1400" dirty="0" err="1" smtClean="0"/>
              <a:t>req.readyState</a:t>
            </a:r>
            <a:r>
              <a:rPr lang="en-US" sz="1400" dirty="0" smtClean="0"/>
              <a:t> == 4 &amp;&amp; </a:t>
            </a:r>
            <a:r>
              <a:rPr lang="en-US" sz="1400" dirty="0" err="1" smtClean="0"/>
              <a:t>req.status</a:t>
            </a:r>
            <a:r>
              <a:rPr lang="en-US" sz="1400" dirty="0" smtClean="0"/>
              <a:t> == 200) {</a:t>
            </a:r>
          </a:p>
          <a:p>
            <a:r>
              <a:rPr lang="en-US" sz="1400" dirty="0" smtClean="0"/>
              <a:t>    //</a:t>
            </a:r>
            <a:r>
              <a:rPr lang="en-US" sz="1400" dirty="0" err="1" smtClean="0"/>
              <a:t>Proccessing</a:t>
            </a:r>
            <a:r>
              <a:rPr lang="en-US" sz="1400" dirty="0" smtClean="0"/>
              <a:t> request</a:t>
            </a:r>
          </a:p>
          <a:p>
            <a:r>
              <a:rPr lang="en-US" sz="1400" dirty="0" smtClean="0"/>
              <a:t>  }</a:t>
            </a:r>
            <a:endParaRPr lang="en-US" sz="1400" dirty="0" smtClean="0"/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20" name="Bevel 19"/>
          <p:cNvSpPr/>
          <p:nvPr/>
        </p:nvSpPr>
        <p:spPr>
          <a:xfrm>
            <a:off x="2438400" y="5562600"/>
            <a:ext cx="1295400" cy="381000"/>
          </a:xfrm>
          <a:prstGeom prst="bevel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Submit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5800" y="6096000"/>
            <a:ext cx="2971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Elbow Connector 23"/>
          <p:cNvCxnSpPr/>
          <p:nvPr/>
        </p:nvCxnSpPr>
        <p:spPr>
          <a:xfrm rot="16200000" flipV="1">
            <a:off x="2019300" y="4991100"/>
            <a:ext cx="914400" cy="53340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1"/>
            <a:endCxn id="16" idx="1"/>
          </p:cNvCxnSpPr>
          <p:nvPr/>
        </p:nvCxnSpPr>
        <p:spPr>
          <a:xfrm rot="10800000" flipH="1">
            <a:off x="381000" y="2019300"/>
            <a:ext cx="762000" cy="2514600"/>
          </a:xfrm>
          <a:prstGeom prst="bentConnector3">
            <a:avLst>
              <a:gd name="adj1" fmla="val -30000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6" idx="3"/>
          </p:cNvCxnSpPr>
          <p:nvPr/>
        </p:nvCxnSpPr>
        <p:spPr>
          <a:xfrm>
            <a:off x="3124200" y="2019300"/>
            <a:ext cx="1828800" cy="723900"/>
          </a:xfrm>
          <a:prstGeom prst="bentConnector3">
            <a:avLst>
              <a:gd name="adj1" fmla="val 70455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rot="10800000">
            <a:off x="3886200" y="3200400"/>
            <a:ext cx="1066800" cy="990600"/>
          </a:xfrm>
          <a:prstGeom prst="bentConnector3">
            <a:avLst>
              <a:gd name="adj1" fmla="val 50000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26"/>
          <p:cNvCxnSpPr>
            <a:stCxn id="19" idx="2"/>
            <a:endCxn id="21" idx="3"/>
          </p:cNvCxnSpPr>
          <p:nvPr/>
        </p:nvCxnSpPr>
        <p:spPr>
          <a:xfrm rot="16200000" flipH="1">
            <a:off x="1695450" y="4362450"/>
            <a:ext cx="2514600" cy="1409700"/>
          </a:xfrm>
          <a:prstGeom prst="bentConnector4">
            <a:avLst>
              <a:gd name="adj1" fmla="val 5786"/>
              <a:gd name="adj2" fmla="val 129976"/>
            </a:avLst>
          </a:prstGeom>
          <a:ln w="25400">
            <a:solidFill>
              <a:srgbClr val="FF0000"/>
            </a:solidFill>
            <a:headEnd type="diamond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85800" y="6096000"/>
            <a:ext cx="2971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Bsmith</a:t>
            </a:r>
            <a:r>
              <a:rPr lang="en-US" dirty="0" smtClean="0"/>
              <a:t> has 10 Friends</a:t>
            </a:r>
            <a:endParaRPr lang="en-US" dirty="0"/>
          </a:p>
        </p:txBody>
      </p:sp>
      <p:sp>
        <p:nvSpPr>
          <p:cNvPr id="64" name="Rectangular Callout 63"/>
          <p:cNvSpPr/>
          <p:nvPr/>
        </p:nvSpPr>
        <p:spPr>
          <a:xfrm>
            <a:off x="4419600" y="4495800"/>
            <a:ext cx="1371600" cy="533400"/>
          </a:xfrm>
          <a:prstGeom prst="wedgeRectCallout">
            <a:avLst>
              <a:gd name="adj1" fmla="val -43413"/>
              <a:gd name="adj2" fmla="val -1045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ular Callout 64"/>
          <p:cNvSpPr/>
          <p:nvPr/>
        </p:nvSpPr>
        <p:spPr>
          <a:xfrm>
            <a:off x="3810000" y="1219200"/>
            <a:ext cx="1371600" cy="536448"/>
          </a:xfrm>
          <a:prstGeom prst="wedgeRectCallout">
            <a:avLst>
              <a:gd name="adj1" fmla="val -53090"/>
              <a:gd name="adj2" fmla="val 9736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uid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bsmith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4" grpId="0" animBg="1"/>
      <p:bldP spid="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smtClean="0"/>
              <a:t>A</a:t>
            </a:r>
            <a:r>
              <a:rPr lang="en-US" dirty="0" smtClean="0"/>
              <a:t>synchronous </a:t>
            </a:r>
            <a:r>
              <a:rPr lang="en-US" u="sng" dirty="0" smtClean="0"/>
              <a:t>J</a:t>
            </a:r>
            <a:r>
              <a:rPr lang="en-US" dirty="0" smtClean="0"/>
              <a:t>avaScript </a:t>
            </a:r>
            <a:r>
              <a:rPr lang="en-US" u="sng" dirty="0" smtClean="0"/>
              <a:t>a</a:t>
            </a:r>
            <a:r>
              <a:rPr lang="en-US" dirty="0" smtClean="0"/>
              <a:t>nd </a:t>
            </a:r>
            <a:r>
              <a:rPr lang="en-US" u="sng" dirty="0" smtClean="0"/>
              <a:t>X</a:t>
            </a:r>
            <a:r>
              <a:rPr lang="en-US" dirty="0" smtClean="0"/>
              <a:t>ML(AJAX)</a:t>
            </a:r>
          </a:p>
          <a:p>
            <a:pPr lvl="1"/>
            <a:r>
              <a:rPr lang="en-US" dirty="0" smtClean="0"/>
              <a:t>Makes web pages more responsive by exchanging small amounts of data</a:t>
            </a:r>
          </a:p>
          <a:p>
            <a:pPr lvl="1"/>
            <a:r>
              <a:rPr lang="en-US" dirty="0" smtClean="0"/>
              <a:t>Allows the web page to change its content without refreshing the whole page</a:t>
            </a:r>
          </a:p>
          <a:p>
            <a:r>
              <a:rPr lang="en-US" dirty="0" smtClean="0"/>
              <a:t>How does it work?</a:t>
            </a:r>
          </a:p>
          <a:p>
            <a:pPr lvl="1"/>
            <a:r>
              <a:rPr lang="en-US" dirty="0" smtClean="0"/>
              <a:t>JavaScript runs on the client side.</a:t>
            </a:r>
          </a:p>
          <a:p>
            <a:pPr lvl="1"/>
            <a:r>
              <a:rPr lang="en-US" dirty="0" smtClean="0"/>
              <a:t>Works with asynchronous data transfers(HTTP requests) between the browser and the web server.</a:t>
            </a:r>
          </a:p>
          <a:p>
            <a:pPr lvl="1"/>
            <a:r>
              <a:rPr lang="en-US" dirty="0" smtClean="0"/>
              <a:t>HTTP requests are sent by JavaScript calls without having to submit a form.</a:t>
            </a:r>
          </a:p>
          <a:p>
            <a:r>
              <a:rPr lang="en-US" dirty="0" smtClean="0"/>
              <a:t>XML is commonly used as the format for receiving server data but plain text may be used as well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is 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8534400" cy="3047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Asynchronous JavaScript and XML (Ajax)</a:t>
            </a:r>
          </a:p>
          <a:p>
            <a:pPr lvl="1"/>
            <a:r>
              <a:rPr lang="en-US" dirty="0" smtClean="0"/>
              <a:t>The JavaScript based </a:t>
            </a:r>
            <a:r>
              <a:rPr lang="en-US" dirty="0" err="1" smtClean="0"/>
              <a:t>XMLHttpRequest</a:t>
            </a:r>
            <a:r>
              <a:rPr lang="en-US" dirty="0" smtClean="0"/>
              <a:t> object enables Ajax to fire requests to the web server asynchronously, without having to refresh the page.</a:t>
            </a:r>
          </a:p>
          <a:p>
            <a:pPr lvl="1"/>
            <a:r>
              <a:rPr lang="en-AU" dirty="0" smtClean="0"/>
              <a:t>Let’s say we have a small area on the page that needs to always have near “real time” data. Say flight times, or for a sports website, live a scorecard. </a:t>
            </a:r>
            <a:endParaRPr lang="en-AU" altLang="zh-CN" dirty="0" smtClean="0"/>
          </a:p>
          <a:p>
            <a:pPr lvl="1"/>
            <a:endParaRPr lang="en-US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2362200" y="4038600"/>
            <a:ext cx="4876800" cy="2667000"/>
            <a:chOff x="2362200" y="3886200"/>
            <a:chExt cx="4876800" cy="2667000"/>
          </a:xfrm>
        </p:grpSpPr>
        <p:sp>
          <p:nvSpPr>
            <p:cNvPr id="4" name="Rounded Rectangle 3"/>
            <p:cNvSpPr/>
            <p:nvPr/>
          </p:nvSpPr>
          <p:spPr>
            <a:xfrm>
              <a:off x="6019800" y="3886200"/>
              <a:ext cx="12192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Web Server</a:t>
              </a:r>
              <a:endParaRPr lang="en-US" sz="20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362200" y="5410200"/>
              <a:ext cx="1447800" cy="11430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Web Page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3048000" y="4038600"/>
              <a:ext cx="2590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0800000" flipV="1">
              <a:off x="3124200" y="4191000"/>
              <a:ext cx="25146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3810000" y="4571999"/>
              <a:ext cx="20574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10800000" flipV="1">
              <a:off x="3886200" y="4724399"/>
              <a:ext cx="19812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962400" y="4876800"/>
              <a:ext cx="2590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0800000" flipV="1">
              <a:off x="4038600" y="5029200"/>
              <a:ext cx="25146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20212872">
              <a:off x="4565838" y="5503760"/>
              <a:ext cx="2100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Request/Response 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 rot="20212872">
              <a:off x="4026751" y="5024263"/>
              <a:ext cx="2100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Request/Response 2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 rot="20212872">
              <a:off x="3569552" y="4588605"/>
              <a:ext cx="2100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Request/Response 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ajax-fi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7363" y="857250"/>
            <a:ext cx="5629275" cy="5391150"/>
          </a:xfrm>
          <a:prstGeom prst="rect">
            <a:avLst/>
          </a:prstGeom>
          <a:noFill/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68313" y="6262688"/>
            <a:ext cx="819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/>
              <a:t>Source: </a:t>
            </a:r>
            <a:r>
              <a:rPr lang="en-GB" dirty="0"/>
              <a:t>http://www.adaptivepath.com/publications/essays/archives/000385.php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is Ajax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 descr="ajax-fi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0"/>
            <a:ext cx="5238750" cy="6597650"/>
          </a:xfrm>
          <a:prstGeom prst="rect">
            <a:avLst/>
          </a:prstGeom>
          <a:noFill/>
        </p:spPr>
      </p:pic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23850" y="6518275"/>
            <a:ext cx="819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Source: </a:t>
            </a:r>
            <a:r>
              <a:rPr lang="en-GB"/>
              <a:t>http://www.adaptivepath.com/publications/essays/archives/000385.php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Basic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3352800"/>
          </a:xfrm>
        </p:spPr>
        <p:txBody>
          <a:bodyPr/>
          <a:lstStyle/>
          <a:p>
            <a:r>
              <a:rPr lang="en-US" dirty="0" smtClean="0"/>
              <a:t>To enable Ajax the developer has to provides both server and client sides.</a:t>
            </a:r>
          </a:p>
          <a:p>
            <a:r>
              <a:rPr lang="en-US" dirty="0" smtClean="0"/>
              <a:t>Server code is usually an API call (PHP).</a:t>
            </a:r>
          </a:p>
          <a:p>
            <a:r>
              <a:rPr lang="en-US" dirty="0" smtClean="0"/>
              <a:t>Client code is usually JavaScript using the </a:t>
            </a:r>
            <a:r>
              <a:rPr lang="en-US" dirty="0" err="1" smtClean="0"/>
              <a:t>XMLHttpRequest</a:t>
            </a:r>
            <a:r>
              <a:rPr lang="en-US" dirty="0" smtClean="0"/>
              <a:t> object.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76400" y="4271818"/>
            <a:ext cx="6781801" cy="2433782"/>
            <a:chOff x="2362200" y="4038600"/>
            <a:chExt cx="4876801" cy="2362200"/>
          </a:xfrm>
        </p:grpSpPr>
        <p:sp>
          <p:nvSpPr>
            <p:cNvPr id="5" name="Rounded Rectangle 4"/>
            <p:cNvSpPr/>
            <p:nvPr/>
          </p:nvSpPr>
          <p:spPr>
            <a:xfrm>
              <a:off x="5759522" y="4038600"/>
              <a:ext cx="1479479" cy="2362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sz="2000" dirty="0" smtClean="0"/>
                <a:t>Web Server</a:t>
              </a:r>
              <a:endParaRPr lang="en-US" sz="2000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362200" y="4038600"/>
              <a:ext cx="1447800" cy="23622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Web Page</a:t>
              </a:r>
              <a:endParaRPr lang="en-US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3496340" y="4995582"/>
              <a:ext cx="2482364" cy="33169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0800000" flipV="1">
              <a:off x="3496340" y="5291418"/>
              <a:ext cx="2482363" cy="37427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le 15"/>
          <p:cNvSpPr/>
          <p:nvPr/>
        </p:nvSpPr>
        <p:spPr>
          <a:xfrm>
            <a:off x="1981200" y="54102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705600" y="5029200"/>
            <a:ext cx="1447800" cy="76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getdata.php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To implement AJAX we need to answer three questions: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What triggers the AJAX request?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Usually a JavaScript event (</a:t>
            </a:r>
            <a:r>
              <a:rPr lang="en-US" dirty="0" err="1" smtClean="0"/>
              <a:t>onblur</a:t>
            </a:r>
            <a:r>
              <a:rPr lang="en-US" dirty="0" smtClean="0"/>
              <a:t>, </a:t>
            </a:r>
            <a:r>
              <a:rPr lang="en-US" dirty="0" err="1" smtClean="0"/>
              <a:t>onclick</a:t>
            </a:r>
            <a:r>
              <a:rPr lang="en-US" dirty="0" smtClean="0"/>
              <a:t>, etc.)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What is the server process that handles the AJAX request and issues the response?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Some kind of </a:t>
            </a:r>
            <a:r>
              <a:rPr lang="en-US" dirty="0" smtClean="0"/>
              <a:t>URL/Endpoint </a:t>
            </a:r>
            <a:r>
              <a:rPr lang="en-US" dirty="0" smtClean="0"/>
              <a:t>(use a Service Locator)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What processes the response from the </a:t>
            </a:r>
            <a:r>
              <a:rPr lang="en-US" dirty="0" smtClean="0"/>
              <a:t>server (</a:t>
            </a:r>
            <a:r>
              <a:rPr lang="en-US" dirty="0" smtClean="0"/>
              <a:t>what is the callback method)?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A JavaScript function that gets the response and manipulates the DOM, based on the text returned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</a:t>
            </a:r>
            <a:r>
              <a:rPr lang="en-US" dirty="0" err="1" smtClean="0"/>
              <a:t>XMLHttpRequest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XMLHttpRequest</a:t>
            </a:r>
            <a:r>
              <a:rPr lang="en-US" dirty="0" smtClean="0"/>
              <a:t> is a JavaScript object that provides an easy way to retrieve data from a given URL.</a:t>
            </a:r>
          </a:p>
          <a:p>
            <a:r>
              <a:rPr lang="en-US" dirty="0" err="1" smtClean="0"/>
              <a:t>XMLHttpRequest</a:t>
            </a:r>
            <a:r>
              <a:rPr lang="en-US" dirty="0" smtClean="0"/>
              <a:t> can be used to retrieve any type of data, not just XML, and it supports connections other than HTTP (including file and ftp).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982</Words>
  <Application>Microsoft Office PowerPoint</Application>
  <PresentationFormat>On-screen Show (4:3)</PresentationFormat>
  <Paragraphs>175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Introduction to AJAX</vt:lpstr>
      <vt:lpstr>Traditional Server Request/Response</vt:lpstr>
      <vt:lpstr>What is Ajax</vt:lpstr>
      <vt:lpstr>What is Ajax</vt:lpstr>
      <vt:lpstr>Slide 5</vt:lpstr>
      <vt:lpstr>Slide 6</vt:lpstr>
      <vt:lpstr>Basic Architecture</vt:lpstr>
      <vt:lpstr>Basic Architecture</vt:lpstr>
      <vt:lpstr>JavaScript XMLHttpRequest</vt:lpstr>
      <vt:lpstr>XHR Object Methods </vt:lpstr>
      <vt:lpstr>XHR Object Properties </vt:lpstr>
      <vt:lpstr>Creating an XMLHttpRequest</vt:lpstr>
      <vt:lpstr>Using the XMLHttpRequest Object</vt:lpstr>
      <vt:lpstr>Step 1: Open request object</vt:lpstr>
      <vt:lpstr>Step 2: Binding the Handler Function </vt:lpstr>
      <vt:lpstr>Step 3: Sending the Request</vt:lpstr>
      <vt:lpstr>Step 4: Processing the Request</vt:lpstr>
      <vt:lpstr>Step 4: Processing the Request</vt:lpstr>
      <vt:lpstr>Example: Get # of Friends of a User</vt:lpstr>
      <vt:lpstr>Ajax Data Flow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Flickr Authentication</dc:title>
  <dc:creator>depuse</dc:creator>
  <cp:lastModifiedBy>mshehab</cp:lastModifiedBy>
  <cp:revision>74</cp:revision>
  <dcterms:created xsi:type="dcterms:W3CDTF">2009-11-03T05:32:00Z</dcterms:created>
  <dcterms:modified xsi:type="dcterms:W3CDTF">2009-12-01T17:06:10Z</dcterms:modified>
</cp:coreProperties>
</file>