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8" r:id="rId3"/>
    <p:sldId id="276" r:id="rId4"/>
    <p:sldId id="278" r:id="rId5"/>
    <p:sldId id="277" r:id="rId6"/>
    <p:sldId id="271" r:id="rId7"/>
    <p:sldId id="283" r:id="rId8"/>
    <p:sldId id="279" r:id="rId9"/>
    <p:sldId id="282" r:id="rId10"/>
    <p:sldId id="280" r:id="rId11"/>
    <p:sldId id="281" r:id="rId12"/>
    <p:sldId id="28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660"/>
  </p:normalViewPr>
  <p:slideViewPr>
    <p:cSldViewPr>
      <p:cViewPr varScale="1">
        <p:scale>
          <a:sx n="116" d="100"/>
          <a:sy n="116" d="100"/>
        </p:scale>
        <p:origin x="-2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5/19/2018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5/19/2018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5/19/2018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5/19/2018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5/19/2018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nsftools.com/tips/MSFTP.htm#bye" TargetMode="External"/><Relationship Id="rId13" Type="http://schemas.openxmlformats.org/officeDocument/2006/relationships/hyperlink" Target="http://www.nsftools.com/tips/MSFTP.htm#dir" TargetMode="External"/><Relationship Id="rId18" Type="http://schemas.openxmlformats.org/officeDocument/2006/relationships/hyperlink" Target="http://www.nsftools.com/tips/MSFTP.htm#help" TargetMode="External"/><Relationship Id="rId26" Type="http://schemas.openxmlformats.org/officeDocument/2006/relationships/hyperlink" Target="http://www.nsftools.com/tips/MSFTP.htm#mls" TargetMode="External"/><Relationship Id="rId39" Type="http://schemas.openxmlformats.org/officeDocument/2006/relationships/hyperlink" Target="http://www.nsftools.com/tips/MSFTP.htm#status" TargetMode="External"/><Relationship Id="rId3" Type="http://schemas.openxmlformats.org/officeDocument/2006/relationships/hyperlink" Target="http://www.nsftools.com/tips/MSFTP.htm#?" TargetMode="External"/><Relationship Id="rId21" Type="http://schemas.openxmlformats.org/officeDocument/2006/relationships/hyperlink" Target="http://www.nsftools.com/tips/MSFTP.htm#ls" TargetMode="External"/><Relationship Id="rId34" Type="http://schemas.openxmlformats.org/officeDocument/2006/relationships/hyperlink" Target="http://www.nsftools.com/tips/MSFTP.htm#recv" TargetMode="External"/><Relationship Id="rId42" Type="http://schemas.openxmlformats.org/officeDocument/2006/relationships/hyperlink" Target="http://www.nsftools.com/tips/MSFTP.htm#user" TargetMode="External"/><Relationship Id="rId7" Type="http://schemas.openxmlformats.org/officeDocument/2006/relationships/hyperlink" Target="http://www.nsftools.com/tips/MSFTP.htm#binary" TargetMode="External"/><Relationship Id="rId12" Type="http://schemas.openxmlformats.org/officeDocument/2006/relationships/hyperlink" Target="http://www.nsftools.com/tips/MSFTP.htm#delete" TargetMode="External"/><Relationship Id="rId17" Type="http://schemas.openxmlformats.org/officeDocument/2006/relationships/hyperlink" Target="http://www.nsftools.com/tips/MSFTP.htm#hash" TargetMode="External"/><Relationship Id="rId25" Type="http://schemas.openxmlformats.org/officeDocument/2006/relationships/hyperlink" Target="http://www.nsftools.com/tips/MSFTP.htm#mkdir" TargetMode="External"/><Relationship Id="rId33" Type="http://schemas.openxmlformats.org/officeDocument/2006/relationships/hyperlink" Target="http://www.nsftools.com/tips/MSFTP.htm#quote" TargetMode="External"/><Relationship Id="rId38" Type="http://schemas.openxmlformats.org/officeDocument/2006/relationships/hyperlink" Target="http://www.nsftools.com/tips/MSFTP.htm#send" TargetMode="External"/><Relationship Id="rId2" Type="http://schemas.openxmlformats.org/officeDocument/2006/relationships/hyperlink" Target="http://www.nsftools.com/tips/MSFTP.htm#%21" TargetMode="External"/><Relationship Id="rId16" Type="http://schemas.openxmlformats.org/officeDocument/2006/relationships/hyperlink" Target="http://www.nsftools.com/tips/MSFTP.htm#glob" TargetMode="External"/><Relationship Id="rId20" Type="http://schemas.openxmlformats.org/officeDocument/2006/relationships/hyperlink" Target="http://www.nsftools.com/tips/MSFTP.htm#literal" TargetMode="External"/><Relationship Id="rId29" Type="http://schemas.openxmlformats.org/officeDocument/2006/relationships/hyperlink" Target="http://www.nsftools.com/tips/MSFTP.htm#prompt" TargetMode="External"/><Relationship Id="rId41" Type="http://schemas.openxmlformats.org/officeDocument/2006/relationships/hyperlink" Target="http://www.nsftools.com/tips/MSFTP.htm#type" TargetMode="External"/><Relationship Id="rId1" Type="http://schemas.openxmlformats.org/officeDocument/2006/relationships/slideLayout" Target="../slideLayouts/slideLayout4.xml"/><Relationship Id="rId6" Type="http://schemas.openxmlformats.org/officeDocument/2006/relationships/hyperlink" Target="http://www.nsftools.com/tips/MSFTP.htm#bell" TargetMode="External"/><Relationship Id="rId11" Type="http://schemas.openxmlformats.org/officeDocument/2006/relationships/hyperlink" Target="http://www.nsftools.com/tips/MSFTP.htm#debug" TargetMode="External"/><Relationship Id="rId24" Type="http://schemas.openxmlformats.org/officeDocument/2006/relationships/hyperlink" Target="http://www.nsftools.com/tips/MSFTP.htm#mget" TargetMode="External"/><Relationship Id="rId32" Type="http://schemas.openxmlformats.org/officeDocument/2006/relationships/hyperlink" Target="http://www.nsftools.com/tips/MSFTP.htm#quit" TargetMode="External"/><Relationship Id="rId37" Type="http://schemas.openxmlformats.org/officeDocument/2006/relationships/hyperlink" Target="http://www.nsftools.com/tips/MSFTP.htm#rmdir" TargetMode="External"/><Relationship Id="rId40" Type="http://schemas.openxmlformats.org/officeDocument/2006/relationships/hyperlink" Target="http://www.nsftools.com/tips/MSFTP.htm#trace" TargetMode="External"/><Relationship Id="rId5" Type="http://schemas.openxmlformats.org/officeDocument/2006/relationships/hyperlink" Target="http://www.nsftools.com/tips/MSFTP.htm#ascii" TargetMode="External"/><Relationship Id="rId15" Type="http://schemas.openxmlformats.org/officeDocument/2006/relationships/hyperlink" Target="http://www.nsftools.com/tips/MSFTP.htm#get" TargetMode="External"/><Relationship Id="rId23" Type="http://schemas.openxmlformats.org/officeDocument/2006/relationships/hyperlink" Target="http://www.nsftools.com/tips/MSFTP.htm#mdir" TargetMode="External"/><Relationship Id="rId28" Type="http://schemas.openxmlformats.org/officeDocument/2006/relationships/hyperlink" Target="http://www.nsftools.com/tips/MSFTP.htm#open" TargetMode="External"/><Relationship Id="rId36" Type="http://schemas.openxmlformats.org/officeDocument/2006/relationships/hyperlink" Target="http://www.nsftools.com/tips/MSFTP.htm#rename" TargetMode="External"/><Relationship Id="rId10" Type="http://schemas.openxmlformats.org/officeDocument/2006/relationships/hyperlink" Target="http://www.nsftools.com/tips/MSFTP.htm#close" TargetMode="External"/><Relationship Id="rId19" Type="http://schemas.openxmlformats.org/officeDocument/2006/relationships/hyperlink" Target="http://www.nsftools.com/tips/MSFTP.htm#lcd" TargetMode="External"/><Relationship Id="rId31" Type="http://schemas.openxmlformats.org/officeDocument/2006/relationships/hyperlink" Target="http://www.nsftools.com/tips/MSFTP.htm#pwd" TargetMode="External"/><Relationship Id="rId4" Type="http://schemas.openxmlformats.org/officeDocument/2006/relationships/hyperlink" Target="http://www.nsftools.com/tips/MSFTP.htm#append" TargetMode="External"/><Relationship Id="rId9" Type="http://schemas.openxmlformats.org/officeDocument/2006/relationships/hyperlink" Target="http://www.nsftools.com/tips/MSFTP.htm#cd" TargetMode="External"/><Relationship Id="rId14" Type="http://schemas.openxmlformats.org/officeDocument/2006/relationships/hyperlink" Target="http://www.nsftools.com/tips/MSFTP.htm#disconnect" TargetMode="External"/><Relationship Id="rId22" Type="http://schemas.openxmlformats.org/officeDocument/2006/relationships/hyperlink" Target="http://www.nsftools.com/tips/MSFTP.htm#mdelete" TargetMode="External"/><Relationship Id="rId27" Type="http://schemas.openxmlformats.org/officeDocument/2006/relationships/hyperlink" Target="http://www.nsftools.com/tips/MSFTP.htm#mput" TargetMode="External"/><Relationship Id="rId30" Type="http://schemas.openxmlformats.org/officeDocument/2006/relationships/hyperlink" Target="http://www.nsftools.com/tips/MSFTP.htm#put" TargetMode="External"/><Relationship Id="rId35" Type="http://schemas.openxmlformats.org/officeDocument/2006/relationships/hyperlink" Target="http://www.nsftools.com/tips/MSFTP.htm#remotehelp" TargetMode="External"/><Relationship Id="rId43" Type="http://schemas.openxmlformats.org/officeDocument/2006/relationships/hyperlink" Target="http://www.nsftools.com/tips/MSFTP.htm#verbos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FTP</a:t>
            </a:r>
            <a:endParaRPr lang="en-US" dirty="0"/>
          </a:p>
        </p:txBody>
      </p:sp>
      <p:sp>
        <p:nvSpPr>
          <p:cNvPr id="3" name="Subtitle 2"/>
          <p:cNvSpPr>
            <a:spLocks noGrp="1"/>
          </p:cNvSpPr>
          <p:nvPr>
            <p:ph type="subTitle" idx="1"/>
          </p:nvPr>
        </p:nvSpPr>
        <p:spPr/>
        <p:txBody>
          <a:bodyPr>
            <a:normAutofit/>
          </a:bodyPr>
          <a:lstStyle/>
          <a:p>
            <a:r>
              <a:rPr lang="en-US" dirty="0" smtClean="0"/>
              <a:t>Lecture supp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0" y="1481328"/>
            <a:ext cx="4495800" cy="4525963"/>
          </a:xfrm>
        </p:spPr>
        <p:txBody>
          <a:bodyPr>
            <a:normAutofit fontScale="32500" lnSpcReduction="20000"/>
          </a:bodyPr>
          <a:lstStyle/>
          <a:p>
            <a:r>
              <a:rPr lang="en-US" b="1" dirty="0" smtClean="0"/>
              <a:t>Client commands</a:t>
            </a:r>
          </a:p>
          <a:p>
            <a:pPr lvl="1"/>
            <a:r>
              <a:rPr lang="en-US" dirty="0" smtClean="0">
                <a:hlinkClick r:id="rId2"/>
              </a:rPr>
              <a:t>!</a:t>
            </a:r>
            <a:r>
              <a:rPr lang="en-US" dirty="0" smtClean="0"/>
              <a:t> - Runs the specified command on the local computer</a:t>
            </a:r>
          </a:p>
          <a:p>
            <a:pPr lvl="1"/>
            <a:r>
              <a:rPr lang="en-US" dirty="0" smtClean="0">
                <a:hlinkClick r:id="rId3"/>
              </a:rPr>
              <a:t>?</a:t>
            </a:r>
            <a:r>
              <a:rPr lang="en-US" dirty="0" smtClean="0"/>
              <a:t> - Displays descriptions for ftp commands</a:t>
            </a:r>
          </a:p>
          <a:p>
            <a:pPr lvl="1"/>
            <a:r>
              <a:rPr lang="en-US" dirty="0" smtClean="0">
                <a:hlinkClick r:id="rId4"/>
              </a:rPr>
              <a:t>append</a:t>
            </a:r>
            <a:r>
              <a:rPr lang="en-US" dirty="0" smtClean="0"/>
              <a:t> - Appends a local file to a file on the remote computer</a:t>
            </a:r>
          </a:p>
          <a:p>
            <a:pPr lvl="1"/>
            <a:r>
              <a:rPr lang="en-US" dirty="0" err="1" smtClean="0">
                <a:hlinkClick r:id="rId5"/>
              </a:rPr>
              <a:t>ascii</a:t>
            </a:r>
            <a:r>
              <a:rPr lang="en-US" dirty="0" smtClean="0"/>
              <a:t> - Sets the file transfer type to ASCII, the default</a:t>
            </a:r>
          </a:p>
          <a:p>
            <a:pPr lvl="1"/>
            <a:r>
              <a:rPr lang="en-US" dirty="0" smtClean="0">
                <a:hlinkClick r:id="rId6"/>
              </a:rPr>
              <a:t>bell</a:t>
            </a:r>
            <a:r>
              <a:rPr lang="en-US" dirty="0" smtClean="0"/>
              <a:t> - Toggles a bell to ring after each file transfer command is completed (default = OFF)</a:t>
            </a:r>
          </a:p>
          <a:p>
            <a:pPr lvl="1"/>
            <a:r>
              <a:rPr lang="en-US" dirty="0" smtClean="0">
                <a:hlinkClick r:id="rId7"/>
              </a:rPr>
              <a:t>binary</a:t>
            </a:r>
            <a:r>
              <a:rPr lang="en-US" dirty="0" smtClean="0"/>
              <a:t> - Sets the file transfer type to binary</a:t>
            </a:r>
          </a:p>
          <a:p>
            <a:pPr lvl="1"/>
            <a:r>
              <a:rPr lang="en-US" dirty="0" smtClean="0">
                <a:hlinkClick r:id="rId8"/>
              </a:rPr>
              <a:t>bye</a:t>
            </a:r>
            <a:r>
              <a:rPr lang="en-US" dirty="0" smtClean="0"/>
              <a:t> - Ends the FTP session and exits ftp</a:t>
            </a:r>
          </a:p>
          <a:p>
            <a:pPr lvl="1"/>
            <a:r>
              <a:rPr lang="en-US" dirty="0" smtClean="0">
                <a:hlinkClick r:id="rId9"/>
              </a:rPr>
              <a:t>cd</a:t>
            </a:r>
            <a:r>
              <a:rPr lang="en-US" dirty="0" smtClean="0"/>
              <a:t> - Changes the working directory on the remote computer</a:t>
            </a:r>
          </a:p>
          <a:p>
            <a:pPr lvl="1"/>
            <a:r>
              <a:rPr lang="en-US" dirty="0" smtClean="0">
                <a:hlinkClick r:id="rId10"/>
              </a:rPr>
              <a:t>close</a:t>
            </a:r>
            <a:r>
              <a:rPr lang="en-US" dirty="0" smtClean="0"/>
              <a:t> - Ends the FTP session and returns to the command interpreter</a:t>
            </a:r>
          </a:p>
          <a:p>
            <a:pPr lvl="1"/>
            <a:r>
              <a:rPr lang="en-US" dirty="0" smtClean="0">
                <a:hlinkClick r:id="rId11"/>
              </a:rPr>
              <a:t>debug</a:t>
            </a:r>
            <a:r>
              <a:rPr lang="en-US" dirty="0" smtClean="0"/>
              <a:t> - Toggles debugging (default = OFF)</a:t>
            </a:r>
          </a:p>
          <a:p>
            <a:pPr lvl="1"/>
            <a:r>
              <a:rPr lang="en-US" dirty="0" smtClean="0">
                <a:hlinkClick r:id="rId12"/>
              </a:rPr>
              <a:t>delete</a:t>
            </a:r>
            <a:r>
              <a:rPr lang="en-US" dirty="0" smtClean="0"/>
              <a:t> - Deletes a single file on a remote computer</a:t>
            </a:r>
          </a:p>
          <a:p>
            <a:pPr lvl="1"/>
            <a:r>
              <a:rPr lang="en-US" dirty="0" smtClean="0">
                <a:hlinkClick r:id="rId13"/>
              </a:rPr>
              <a:t>dir</a:t>
            </a:r>
            <a:r>
              <a:rPr lang="en-US" dirty="0" smtClean="0"/>
              <a:t> - Displays a list of a remote directory's files and subdirectories </a:t>
            </a:r>
          </a:p>
          <a:p>
            <a:pPr lvl="1"/>
            <a:r>
              <a:rPr lang="en-US" dirty="0" smtClean="0">
                <a:hlinkClick r:id="rId14"/>
              </a:rPr>
              <a:t>disconnect</a:t>
            </a:r>
            <a:r>
              <a:rPr lang="en-US" dirty="0" smtClean="0"/>
              <a:t> - Disconnects from the remote computer, retaining the ftp prompt</a:t>
            </a:r>
          </a:p>
          <a:p>
            <a:pPr lvl="1"/>
            <a:r>
              <a:rPr lang="en-US" dirty="0" smtClean="0">
                <a:hlinkClick r:id="rId15"/>
              </a:rPr>
              <a:t>get</a:t>
            </a:r>
            <a:r>
              <a:rPr lang="en-US" dirty="0" smtClean="0"/>
              <a:t> - Copies a single remote file to the local computer</a:t>
            </a:r>
          </a:p>
          <a:p>
            <a:pPr lvl="1"/>
            <a:r>
              <a:rPr lang="en-US" dirty="0" smtClean="0">
                <a:hlinkClick r:id="rId16"/>
              </a:rPr>
              <a:t>glob</a:t>
            </a:r>
            <a:r>
              <a:rPr lang="en-US" dirty="0" smtClean="0"/>
              <a:t> - Toggles filename </a:t>
            </a:r>
            <a:r>
              <a:rPr lang="en-US" dirty="0" err="1" smtClean="0"/>
              <a:t>globbing</a:t>
            </a:r>
            <a:r>
              <a:rPr lang="en-US" dirty="0" smtClean="0"/>
              <a:t> (wildcard characters) (default = ON)</a:t>
            </a:r>
          </a:p>
          <a:p>
            <a:pPr lvl="1"/>
            <a:r>
              <a:rPr lang="en-US" dirty="0" smtClean="0">
                <a:hlinkClick r:id="rId17"/>
              </a:rPr>
              <a:t>hash</a:t>
            </a:r>
            <a:r>
              <a:rPr lang="en-US" dirty="0" smtClean="0"/>
              <a:t> - Toggles hash-sign (#) printing for each data block transferred (default = OFF)</a:t>
            </a:r>
          </a:p>
          <a:p>
            <a:pPr lvl="1"/>
            <a:r>
              <a:rPr lang="en-US" dirty="0" smtClean="0">
                <a:hlinkClick r:id="rId18"/>
              </a:rPr>
              <a:t>help</a:t>
            </a:r>
            <a:r>
              <a:rPr lang="en-US" dirty="0" smtClean="0"/>
              <a:t> - Displays descriptions for ftp commands</a:t>
            </a:r>
          </a:p>
          <a:p>
            <a:pPr lvl="1"/>
            <a:r>
              <a:rPr lang="en-US" dirty="0" err="1" smtClean="0">
                <a:hlinkClick r:id="rId19"/>
              </a:rPr>
              <a:t>lcd</a:t>
            </a:r>
            <a:r>
              <a:rPr lang="en-US" dirty="0" smtClean="0"/>
              <a:t> - Changes the working directory on the local computer</a:t>
            </a:r>
          </a:p>
          <a:p>
            <a:pPr lvl="1"/>
            <a:r>
              <a:rPr lang="en-US" dirty="0" smtClean="0">
                <a:hlinkClick r:id="rId20"/>
              </a:rPr>
              <a:t>literal</a:t>
            </a:r>
            <a:r>
              <a:rPr lang="en-US" dirty="0" smtClean="0"/>
              <a:t> - Sends arguments, verbatim, to the remote FTP server</a:t>
            </a:r>
          </a:p>
          <a:p>
            <a:pPr lvl="1"/>
            <a:r>
              <a:rPr lang="en-US" dirty="0" smtClean="0">
                <a:hlinkClick r:id="rId21"/>
              </a:rPr>
              <a:t>ls</a:t>
            </a:r>
            <a:r>
              <a:rPr lang="en-US" dirty="0" smtClean="0"/>
              <a:t> - Displays an abbreviated list of a remote directory's files and subdirectories</a:t>
            </a:r>
          </a:p>
          <a:p>
            <a:pPr lvl="1"/>
            <a:r>
              <a:rPr lang="en-US" dirty="0" err="1" smtClean="0">
                <a:hlinkClick r:id="rId22"/>
              </a:rPr>
              <a:t>mdelete</a:t>
            </a:r>
            <a:r>
              <a:rPr lang="en-US" dirty="0" smtClean="0"/>
              <a:t> - Deletes one or more files on a remote computer</a:t>
            </a:r>
          </a:p>
          <a:p>
            <a:endParaRPr lang="en-US" dirty="0"/>
          </a:p>
        </p:txBody>
      </p:sp>
      <p:sp>
        <p:nvSpPr>
          <p:cNvPr id="5" name="Content Placeholder 4"/>
          <p:cNvSpPr>
            <a:spLocks noGrp="1"/>
          </p:cNvSpPr>
          <p:nvPr>
            <p:ph sz="half" idx="2"/>
          </p:nvPr>
        </p:nvSpPr>
        <p:spPr>
          <a:xfrm>
            <a:off x="4648200" y="1481328"/>
            <a:ext cx="4495800" cy="4525963"/>
          </a:xfrm>
        </p:spPr>
        <p:txBody>
          <a:bodyPr>
            <a:normAutofit fontScale="32500" lnSpcReduction="20000"/>
          </a:bodyPr>
          <a:lstStyle/>
          <a:p>
            <a:r>
              <a:rPr lang="en-US" b="1" dirty="0" smtClean="0"/>
              <a:t>Client commands</a:t>
            </a:r>
          </a:p>
          <a:p>
            <a:pPr lvl="1"/>
            <a:r>
              <a:rPr lang="en-US" dirty="0" err="1" smtClean="0">
                <a:hlinkClick r:id="rId23"/>
              </a:rPr>
              <a:t>mdir</a:t>
            </a:r>
            <a:r>
              <a:rPr lang="en-US" dirty="0" smtClean="0"/>
              <a:t> - Displays a list of a remote directory's files and subdirectories</a:t>
            </a:r>
          </a:p>
          <a:p>
            <a:pPr lvl="1"/>
            <a:r>
              <a:rPr lang="en-US" dirty="0" err="1" smtClean="0">
                <a:hlinkClick r:id="rId24"/>
              </a:rPr>
              <a:t>mget</a:t>
            </a:r>
            <a:r>
              <a:rPr lang="en-US" dirty="0" smtClean="0"/>
              <a:t> - Copies one or more remote files to the local computer</a:t>
            </a:r>
          </a:p>
          <a:p>
            <a:pPr lvl="1"/>
            <a:r>
              <a:rPr lang="en-US" dirty="0" err="1" smtClean="0">
                <a:hlinkClick r:id="rId25"/>
              </a:rPr>
              <a:t>mkdir</a:t>
            </a:r>
            <a:r>
              <a:rPr lang="en-US" dirty="0" smtClean="0"/>
              <a:t> - Creates a remote directory</a:t>
            </a:r>
          </a:p>
          <a:p>
            <a:pPr lvl="1"/>
            <a:r>
              <a:rPr lang="en-US" dirty="0" err="1" smtClean="0">
                <a:hlinkClick r:id="rId26"/>
              </a:rPr>
              <a:t>mls</a:t>
            </a:r>
            <a:r>
              <a:rPr lang="en-US" dirty="0" smtClean="0"/>
              <a:t> - Displays an abbreviated list of a remote directory's files and subdirectories</a:t>
            </a:r>
          </a:p>
          <a:p>
            <a:pPr lvl="1"/>
            <a:r>
              <a:rPr lang="en-US" dirty="0" err="1" smtClean="0">
                <a:hlinkClick r:id="rId27"/>
              </a:rPr>
              <a:t>mput</a:t>
            </a:r>
            <a:r>
              <a:rPr lang="en-US" dirty="0" smtClean="0"/>
              <a:t> - Copies one or more local files to the remote computer</a:t>
            </a:r>
          </a:p>
          <a:p>
            <a:pPr lvl="1"/>
            <a:r>
              <a:rPr lang="en-US" dirty="0" smtClean="0">
                <a:hlinkClick r:id="rId28"/>
              </a:rPr>
              <a:t>open</a:t>
            </a:r>
            <a:r>
              <a:rPr lang="en-US" dirty="0" smtClean="0"/>
              <a:t> - Connects to the specified FTP server</a:t>
            </a:r>
          </a:p>
          <a:p>
            <a:pPr lvl="1"/>
            <a:r>
              <a:rPr lang="en-US" dirty="0" smtClean="0">
                <a:hlinkClick r:id="rId29"/>
              </a:rPr>
              <a:t>prompt</a:t>
            </a:r>
            <a:r>
              <a:rPr lang="en-US" dirty="0" smtClean="0"/>
              <a:t> - Toggles prompting (default = ON)</a:t>
            </a:r>
          </a:p>
          <a:p>
            <a:pPr lvl="1"/>
            <a:r>
              <a:rPr lang="en-US" dirty="0" smtClean="0">
                <a:hlinkClick r:id="rId30"/>
              </a:rPr>
              <a:t>put</a:t>
            </a:r>
            <a:r>
              <a:rPr lang="en-US" dirty="0" smtClean="0"/>
              <a:t> - Copies a single local file to the remote computer</a:t>
            </a:r>
          </a:p>
          <a:p>
            <a:pPr lvl="1"/>
            <a:r>
              <a:rPr lang="en-US" dirty="0" err="1" smtClean="0">
                <a:hlinkClick r:id="rId31"/>
              </a:rPr>
              <a:t>pwd</a:t>
            </a:r>
            <a:r>
              <a:rPr lang="en-US" dirty="0" smtClean="0"/>
              <a:t> - Displays the current directory on the remote computer (literally, "</a:t>
            </a:r>
            <a:r>
              <a:rPr lang="en-US" u="sng" dirty="0" smtClean="0"/>
              <a:t>p</a:t>
            </a:r>
            <a:r>
              <a:rPr lang="en-US" dirty="0" smtClean="0"/>
              <a:t>rint </a:t>
            </a:r>
            <a:r>
              <a:rPr lang="en-US" u="sng" dirty="0" smtClean="0"/>
              <a:t>w</a:t>
            </a:r>
            <a:r>
              <a:rPr lang="en-US" dirty="0" smtClean="0"/>
              <a:t>orking </a:t>
            </a:r>
            <a:r>
              <a:rPr lang="en-US" u="sng" dirty="0" smtClean="0"/>
              <a:t>d</a:t>
            </a:r>
            <a:r>
              <a:rPr lang="en-US" dirty="0" smtClean="0"/>
              <a:t>irectory")</a:t>
            </a:r>
          </a:p>
          <a:p>
            <a:pPr lvl="1"/>
            <a:r>
              <a:rPr lang="en-US" dirty="0" smtClean="0">
                <a:hlinkClick r:id="rId32"/>
              </a:rPr>
              <a:t>quit</a:t>
            </a:r>
            <a:r>
              <a:rPr lang="en-US" dirty="0" smtClean="0"/>
              <a:t> - Ends the FTP session with the remote computer and exits ftp (same as "bye")</a:t>
            </a:r>
          </a:p>
          <a:p>
            <a:pPr lvl="1"/>
            <a:r>
              <a:rPr lang="en-US" dirty="0" smtClean="0">
                <a:hlinkClick r:id="rId33"/>
              </a:rPr>
              <a:t>quote</a:t>
            </a:r>
            <a:r>
              <a:rPr lang="en-US" dirty="0" smtClean="0"/>
              <a:t> - Sends arguments, verbatim, to the remote FTP server (same as "literal")</a:t>
            </a:r>
          </a:p>
          <a:p>
            <a:pPr lvl="1"/>
            <a:r>
              <a:rPr lang="en-US" dirty="0" err="1" smtClean="0">
                <a:hlinkClick r:id="rId34"/>
              </a:rPr>
              <a:t>recv</a:t>
            </a:r>
            <a:r>
              <a:rPr lang="en-US" dirty="0" smtClean="0"/>
              <a:t> - Copies a remote file to the local computer</a:t>
            </a:r>
          </a:p>
          <a:p>
            <a:pPr lvl="1"/>
            <a:r>
              <a:rPr lang="en-US" dirty="0" err="1" smtClean="0">
                <a:hlinkClick r:id="rId35"/>
              </a:rPr>
              <a:t>remotehelp</a:t>
            </a:r>
            <a:r>
              <a:rPr lang="en-US" dirty="0" smtClean="0"/>
              <a:t> - Displays help for remote commands</a:t>
            </a:r>
          </a:p>
          <a:p>
            <a:pPr lvl="1"/>
            <a:r>
              <a:rPr lang="en-US" dirty="0" smtClean="0">
                <a:hlinkClick r:id="rId36"/>
              </a:rPr>
              <a:t>rename</a:t>
            </a:r>
            <a:r>
              <a:rPr lang="en-US" dirty="0" smtClean="0"/>
              <a:t> - Renames remote files</a:t>
            </a:r>
          </a:p>
          <a:p>
            <a:pPr lvl="1"/>
            <a:r>
              <a:rPr lang="en-US" dirty="0" err="1" smtClean="0">
                <a:hlinkClick r:id="rId37"/>
              </a:rPr>
              <a:t>rmdir</a:t>
            </a:r>
            <a:r>
              <a:rPr lang="en-US" dirty="0" smtClean="0"/>
              <a:t> - Deletes a remote directory</a:t>
            </a:r>
          </a:p>
          <a:p>
            <a:pPr lvl="1"/>
            <a:r>
              <a:rPr lang="en-US" dirty="0" smtClean="0">
                <a:hlinkClick r:id="rId38"/>
              </a:rPr>
              <a:t>send</a:t>
            </a:r>
            <a:r>
              <a:rPr lang="en-US" dirty="0" smtClean="0"/>
              <a:t> - Copies a local file to the remote computer (same as "put")</a:t>
            </a:r>
          </a:p>
          <a:p>
            <a:pPr lvl="1"/>
            <a:r>
              <a:rPr lang="en-US" dirty="0" smtClean="0">
                <a:hlinkClick r:id="rId39"/>
              </a:rPr>
              <a:t>status</a:t>
            </a:r>
            <a:r>
              <a:rPr lang="en-US" dirty="0" smtClean="0"/>
              <a:t> - Displays the current status of FTP connections</a:t>
            </a:r>
          </a:p>
          <a:p>
            <a:pPr lvl="1"/>
            <a:r>
              <a:rPr lang="en-US" dirty="0" smtClean="0">
                <a:hlinkClick r:id="rId40"/>
              </a:rPr>
              <a:t>trace</a:t>
            </a:r>
            <a:r>
              <a:rPr lang="en-US" dirty="0" smtClean="0"/>
              <a:t> - Toggles packet tracing (default = OFF)</a:t>
            </a:r>
          </a:p>
          <a:p>
            <a:pPr lvl="1"/>
            <a:r>
              <a:rPr lang="en-US" dirty="0" smtClean="0">
                <a:hlinkClick r:id="rId41"/>
              </a:rPr>
              <a:t>type</a:t>
            </a:r>
            <a:r>
              <a:rPr lang="en-US" dirty="0" smtClean="0"/>
              <a:t> - Sets or displays the file transfer type (default = ASCII)</a:t>
            </a:r>
          </a:p>
          <a:p>
            <a:pPr lvl="1"/>
            <a:r>
              <a:rPr lang="en-US" dirty="0" smtClean="0">
                <a:hlinkClick r:id="rId42"/>
              </a:rPr>
              <a:t>user</a:t>
            </a:r>
            <a:r>
              <a:rPr lang="en-US" dirty="0" smtClean="0"/>
              <a:t> - </a:t>
            </a:r>
            <a:r>
              <a:rPr lang="en-US" dirty="0" err="1" smtClean="0"/>
              <a:t>Specifes</a:t>
            </a:r>
            <a:r>
              <a:rPr lang="en-US" dirty="0" smtClean="0"/>
              <a:t> a user to the remote computer</a:t>
            </a:r>
          </a:p>
          <a:p>
            <a:pPr lvl="1"/>
            <a:r>
              <a:rPr lang="en-US" dirty="0" smtClean="0">
                <a:hlinkClick r:id="rId43"/>
              </a:rPr>
              <a:t>verbose</a:t>
            </a:r>
            <a:r>
              <a:rPr lang="en-US" dirty="0" smtClean="0"/>
              <a:t> - Toggles verbose mode (default = ON)</a:t>
            </a:r>
          </a:p>
          <a:p>
            <a:endParaRPr lang="en-US" dirty="0"/>
          </a:p>
        </p:txBody>
      </p:sp>
      <p:sp>
        <p:nvSpPr>
          <p:cNvPr id="4" name="Title 3"/>
          <p:cNvSpPr>
            <a:spLocks noGrp="1"/>
          </p:cNvSpPr>
          <p:nvPr>
            <p:ph type="title"/>
          </p:nvPr>
        </p:nvSpPr>
        <p:spPr/>
        <p:txBody>
          <a:bodyPr/>
          <a:lstStyle/>
          <a:p>
            <a:r>
              <a:rPr lang="en-US" dirty="0" smtClean="0"/>
              <a:t>FTP Commands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52400" y="1481328"/>
            <a:ext cx="4267200" cy="4525963"/>
          </a:xfrm>
        </p:spPr>
        <p:txBody>
          <a:bodyPr>
            <a:normAutofit fontScale="47500" lnSpcReduction="20000"/>
          </a:bodyPr>
          <a:lstStyle/>
          <a:p>
            <a:r>
              <a:rPr lang="en-US" dirty="0" smtClean="0"/>
              <a:t>!</a:t>
            </a:r>
          </a:p>
          <a:p>
            <a:pPr lvl="1"/>
            <a:r>
              <a:rPr lang="en-US" dirty="0" smtClean="0"/>
              <a:t>Runs the specified command on the local computer</a:t>
            </a:r>
          </a:p>
          <a:p>
            <a:r>
              <a:rPr lang="en-US" dirty="0" smtClean="0"/>
              <a:t>?</a:t>
            </a:r>
          </a:p>
          <a:p>
            <a:pPr lvl="1"/>
            <a:r>
              <a:rPr lang="en-US" dirty="0" smtClean="0"/>
              <a:t>Displays descriptions for ftp commands</a:t>
            </a:r>
          </a:p>
          <a:p>
            <a:r>
              <a:rPr lang="en-US" dirty="0" err="1" smtClean="0"/>
              <a:t>ascii</a:t>
            </a:r>
            <a:endParaRPr lang="en-US" dirty="0" smtClean="0"/>
          </a:p>
          <a:p>
            <a:pPr lvl="1"/>
            <a:r>
              <a:rPr lang="en-US" dirty="0" smtClean="0"/>
              <a:t>Sets the file transfer type to ASCII, the default</a:t>
            </a:r>
          </a:p>
          <a:p>
            <a:r>
              <a:rPr lang="en-US" dirty="0" smtClean="0"/>
              <a:t>binary</a:t>
            </a:r>
          </a:p>
          <a:p>
            <a:pPr lvl="1"/>
            <a:r>
              <a:rPr lang="en-US" dirty="0" smtClean="0"/>
              <a:t>Sets the file transfer type to binary</a:t>
            </a:r>
          </a:p>
          <a:p>
            <a:r>
              <a:rPr lang="en-US" dirty="0" smtClean="0"/>
              <a:t>bye</a:t>
            </a:r>
          </a:p>
          <a:p>
            <a:pPr lvl="1"/>
            <a:r>
              <a:rPr lang="en-US" dirty="0" smtClean="0"/>
              <a:t>Ends the FTP session and exits ftp</a:t>
            </a:r>
          </a:p>
          <a:p>
            <a:r>
              <a:rPr lang="en-US" dirty="0" smtClean="0"/>
              <a:t>cd</a:t>
            </a:r>
          </a:p>
          <a:p>
            <a:pPr lvl="1"/>
            <a:r>
              <a:rPr lang="en-US" dirty="0" smtClean="0"/>
              <a:t>Changes the working directory on the remote computer</a:t>
            </a:r>
          </a:p>
          <a:p>
            <a:r>
              <a:rPr lang="en-US" dirty="0" smtClean="0"/>
              <a:t>close</a:t>
            </a:r>
          </a:p>
          <a:p>
            <a:pPr lvl="1"/>
            <a:r>
              <a:rPr lang="en-US" dirty="0" smtClean="0"/>
              <a:t>Ends the FTP session and returns to the command interpreter</a:t>
            </a:r>
          </a:p>
          <a:p>
            <a:r>
              <a:rPr lang="en-US" dirty="0" smtClean="0"/>
              <a:t>dir</a:t>
            </a:r>
          </a:p>
          <a:p>
            <a:pPr lvl="1"/>
            <a:r>
              <a:rPr lang="en-US" dirty="0" smtClean="0"/>
              <a:t>Displays a list of a remote directory's files and subdirectories</a:t>
            </a:r>
          </a:p>
          <a:p>
            <a:r>
              <a:rPr lang="en-US" dirty="0" smtClean="0"/>
              <a:t>get</a:t>
            </a:r>
          </a:p>
          <a:p>
            <a:pPr lvl="1"/>
            <a:r>
              <a:rPr lang="en-US" dirty="0" smtClean="0"/>
              <a:t>Copies a single remote file to the local computer</a:t>
            </a:r>
          </a:p>
          <a:p>
            <a:pPr>
              <a:buNone/>
            </a:pPr>
            <a:endParaRPr lang="en-US" dirty="0"/>
          </a:p>
        </p:txBody>
      </p:sp>
      <p:sp>
        <p:nvSpPr>
          <p:cNvPr id="5" name="Title 4"/>
          <p:cNvSpPr>
            <a:spLocks noGrp="1"/>
          </p:cNvSpPr>
          <p:nvPr>
            <p:ph type="title"/>
          </p:nvPr>
        </p:nvSpPr>
        <p:spPr/>
        <p:txBody>
          <a:bodyPr/>
          <a:lstStyle/>
          <a:p>
            <a:r>
              <a:rPr lang="en-US" dirty="0" smtClean="0"/>
              <a:t>Basic FTP commands</a:t>
            </a:r>
            <a:endParaRPr lang="en-US" dirty="0"/>
          </a:p>
        </p:txBody>
      </p:sp>
      <p:sp>
        <p:nvSpPr>
          <p:cNvPr id="7" name="Content Placeholder 5"/>
          <p:cNvSpPr txBox="1">
            <a:spLocks/>
          </p:cNvSpPr>
          <p:nvPr/>
        </p:nvSpPr>
        <p:spPr>
          <a:xfrm>
            <a:off x="4953000" y="1447800"/>
            <a:ext cx="4038600" cy="4525963"/>
          </a:xfrm>
          <a:prstGeom prst="rect">
            <a:avLst/>
          </a:prstGeom>
        </p:spPr>
        <p:txBody>
          <a:bodyPr vert="horz">
            <a:normAutofit fontScale="475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help</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Displays descriptions for ftp commands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lcd</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Changes the working directory on the local computer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ls</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Displays an abbreviated list of a remote directory's files and subdirectories</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mkdir</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Creates a remote directory</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open</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Connects to the specified FTP server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put</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Copies a single local file to the remote computer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err="1" smtClean="0">
                <a:ln>
                  <a:noFill/>
                </a:ln>
                <a:solidFill>
                  <a:schemeClr val="tx1"/>
                </a:solidFill>
                <a:effectLst/>
                <a:uLnTx/>
                <a:uFillTx/>
                <a:latin typeface="+mn-lt"/>
                <a:ea typeface="+mn-ea"/>
                <a:cs typeface="+mn-cs"/>
              </a:rPr>
              <a:t>pwd</a:t>
            </a:r>
            <a:endParaRPr kumimoji="0" lang="en-US" sz="2700" b="0" i="0" u="none" strike="noStrike" kern="1200" cap="none" spc="0" normalizeH="0" baseline="0" noProof="0" dirty="0" smtClean="0">
              <a:ln>
                <a:noFill/>
              </a:ln>
              <a:solidFill>
                <a:schemeClr val="tx1"/>
              </a:solidFill>
              <a:effectLst/>
              <a:uLnTx/>
              <a:uFillTx/>
              <a:latin typeface="+mn-lt"/>
              <a:ea typeface="+mn-ea"/>
              <a:cs typeface="+mn-cs"/>
            </a:endParaRP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Displays the current directory on the remote computer (literally, "</a:t>
            </a:r>
            <a:r>
              <a:rPr kumimoji="0" lang="en-US" sz="2300" b="0" i="0" u="sng" strike="noStrike" kern="1200" cap="none" spc="0" normalizeH="0" baseline="0" noProof="0" dirty="0" smtClean="0">
                <a:ln>
                  <a:noFill/>
                </a:ln>
                <a:solidFill>
                  <a:schemeClr val="tx1"/>
                </a:solidFill>
                <a:effectLst/>
                <a:uLnTx/>
                <a:uFillTx/>
                <a:latin typeface="+mn-lt"/>
                <a:ea typeface="+mn-ea"/>
                <a:cs typeface="+mn-cs"/>
              </a:rPr>
              <a:t>p</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rint </a:t>
            </a:r>
            <a:r>
              <a:rPr kumimoji="0" lang="en-US" sz="2300" b="0" i="0" u="sng" strike="noStrike" kern="1200" cap="none" spc="0" normalizeH="0" baseline="0" noProof="0" dirty="0" smtClean="0">
                <a:ln>
                  <a:noFill/>
                </a:ln>
                <a:solidFill>
                  <a:schemeClr val="tx1"/>
                </a:solidFill>
                <a:effectLst/>
                <a:uLnTx/>
                <a:uFillTx/>
                <a:latin typeface="+mn-lt"/>
                <a:ea typeface="+mn-ea"/>
                <a:cs typeface="+mn-cs"/>
              </a:rPr>
              <a:t>w</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orking </a:t>
            </a:r>
            <a:r>
              <a:rPr kumimoji="0" lang="en-US" sz="2300" b="0" i="0" u="sng" strike="noStrike" kern="1200" cap="none" spc="0" normalizeH="0" baseline="0" noProof="0" dirty="0" smtClean="0">
                <a:ln>
                  <a:noFill/>
                </a:ln>
                <a:solidFill>
                  <a:schemeClr val="tx1"/>
                </a:solidFill>
                <a:effectLst/>
                <a:uLnTx/>
                <a:uFillTx/>
                <a:latin typeface="+mn-lt"/>
                <a:ea typeface="+mn-ea"/>
                <a:cs typeface="+mn-cs"/>
              </a:rPr>
              <a:t>d</a:t>
            </a:r>
            <a:r>
              <a:rPr kumimoji="0" lang="en-US" sz="2300" b="0" i="0" u="none" strike="noStrike" kern="1200" cap="none" spc="0" normalizeH="0" baseline="0" noProof="0" dirty="0" smtClean="0">
                <a:ln>
                  <a:noFill/>
                </a:ln>
                <a:solidFill>
                  <a:schemeClr val="tx1"/>
                </a:solidFill>
                <a:effectLst/>
                <a:uLnTx/>
                <a:uFillTx/>
                <a:latin typeface="+mn-lt"/>
                <a:ea typeface="+mn-ea"/>
                <a:cs typeface="+mn-cs"/>
              </a:rPr>
              <a:t>irectory")</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quit</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Ends the FTP session with the remote computer and exits ftp (same as "bye“)</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user</a:t>
            </a:r>
          </a:p>
          <a:p>
            <a:pPr marL="621792" marR="0" lvl="1" indent="-228600" algn="l" defTabSz="914400" rtl="0" eaLnBrk="1" fontAlgn="auto" latinLnBrk="0" hangingPunct="1">
              <a:lnSpc>
                <a:spcPct val="100000"/>
              </a:lnSpc>
              <a:spcBef>
                <a:spcPts val="324"/>
              </a:spcBef>
              <a:spcAft>
                <a:spcPts val="0"/>
              </a:spcAft>
              <a:buClr>
                <a:schemeClr val="accent1"/>
              </a:buClr>
              <a:buSzTx/>
              <a:buFont typeface="Verdana"/>
              <a:buChar char="◦"/>
              <a:tabLst/>
              <a:defRPr/>
            </a:pPr>
            <a:r>
              <a:rPr kumimoji="0" lang="en-US" sz="2300" b="0" i="0" u="none" strike="noStrike" kern="1200" cap="none" spc="0" normalizeH="0" baseline="0" noProof="0" dirty="0" smtClean="0">
                <a:ln>
                  <a:noFill/>
                </a:ln>
                <a:solidFill>
                  <a:schemeClr val="tx1"/>
                </a:solidFill>
                <a:effectLst/>
                <a:uLnTx/>
                <a:uFillTx/>
                <a:latin typeface="+mn-lt"/>
                <a:ea typeface="+mn-ea"/>
                <a:cs typeface="+mn-cs"/>
              </a:rPr>
              <a:t>Specifies a user to the remote computer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ascii</a:t>
            </a:r>
            <a:r>
              <a:rPr lang="en-US" dirty="0" smtClean="0"/>
              <a:t> vs. binary</a:t>
            </a:r>
          </a:p>
          <a:p>
            <a:pPr lvl="1"/>
            <a:r>
              <a:rPr lang="en-US" dirty="0" err="1" smtClean="0"/>
              <a:t>ascii</a:t>
            </a:r>
            <a:r>
              <a:rPr lang="en-US" dirty="0" smtClean="0"/>
              <a:t> performs character conversions for disparate systems</a:t>
            </a:r>
          </a:p>
          <a:p>
            <a:pPr lvl="2"/>
            <a:r>
              <a:rPr lang="en-US" dirty="0" smtClean="0"/>
              <a:t>typically the end-of-line character</a:t>
            </a:r>
          </a:p>
          <a:p>
            <a:pPr lvl="1"/>
            <a:r>
              <a:rPr lang="en-US" dirty="0" smtClean="0"/>
              <a:t>binary is used for pure bit-for-bit transfer</a:t>
            </a:r>
          </a:p>
          <a:p>
            <a:r>
              <a:rPr lang="en-US" dirty="0" smtClean="0"/>
              <a:t>put will most likely used command</a:t>
            </a:r>
          </a:p>
          <a:p>
            <a:pPr lvl="1"/>
            <a:r>
              <a:rPr lang="en-US" dirty="0" smtClean="0"/>
              <a:t>copies </a:t>
            </a:r>
            <a:r>
              <a:rPr lang="en-US" smtClean="0"/>
              <a:t>a file </a:t>
            </a:r>
            <a:r>
              <a:rPr lang="en-US" dirty="0" smtClean="0"/>
              <a:t>in the local directory to the current directory on the target host</a:t>
            </a:r>
          </a:p>
          <a:p>
            <a:pPr lvl="2"/>
            <a:r>
              <a:rPr lang="en-US" dirty="0" smtClean="0">
                <a:latin typeface="Courier New" pitchFamily="49" charset="0"/>
                <a:cs typeface="Courier New" pitchFamily="49" charset="0"/>
              </a:rPr>
              <a:t>put file.xyz</a:t>
            </a:r>
            <a:endParaRPr lang="en-US" dirty="0" smtClean="0"/>
          </a:p>
          <a:p>
            <a:r>
              <a:rPr lang="en-US" dirty="0" smtClean="0"/>
              <a:t>m – in front of a command</a:t>
            </a:r>
          </a:p>
          <a:p>
            <a:pPr lvl="1"/>
            <a:r>
              <a:rPr lang="en-US" dirty="0" smtClean="0"/>
              <a:t>useful for doing a </a:t>
            </a:r>
            <a:r>
              <a:rPr lang="en-US" dirty="0" err="1" smtClean="0"/>
              <a:t>multifile</a:t>
            </a:r>
            <a:r>
              <a:rPr lang="en-US" dirty="0" smtClean="0"/>
              <a:t> copy</a:t>
            </a:r>
          </a:p>
          <a:p>
            <a:pPr lvl="2"/>
            <a:r>
              <a:rPr lang="en-US" dirty="0" err="1" smtClean="0">
                <a:latin typeface="Courier New" pitchFamily="49" charset="0"/>
                <a:cs typeface="Courier New" pitchFamily="49" charset="0"/>
              </a:rPr>
              <a:t>mput</a:t>
            </a:r>
            <a:r>
              <a:rPr lang="en-US" dirty="0" smtClean="0">
                <a:latin typeface="Courier New" pitchFamily="49" charset="0"/>
                <a:cs typeface="Courier New" pitchFamily="49" charset="0"/>
              </a:rPr>
              <a:t> file1 file2.xyz file2</a:t>
            </a:r>
            <a:endParaRPr lang="en-US" dirty="0">
              <a:latin typeface="Courier New" pitchFamily="49" charset="0"/>
              <a:cs typeface="Courier New" pitchFamily="49" charset="0"/>
            </a:endParaRPr>
          </a:p>
        </p:txBody>
      </p:sp>
      <p:sp>
        <p:nvSpPr>
          <p:cNvPr id="3" name="Title 2"/>
          <p:cNvSpPr>
            <a:spLocks noGrp="1"/>
          </p:cNvSpPr>
          <p:nvPr>
            <p:ph type="title"/>
          </p:nvPr>
        </p:nvSpPr>
        <p:spPr/>
        <p:txBody>
          <a:bodyPr/>
          <a:lstStyle/>
          <a:p>
            <a:r>
              <a:rPr lang="en-US" dirty="0" smtClean="0"/>
              <a:t>Notes: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ftp</a:t>
            </a:r>
            <a:endParaRPr lang="en-US" dirty="0"/>
          </a:p>
        </p:txBody>
      </p:sp>
      <p:sp>
        <p:nvSpPr>
          <p:cNvPr id="4" name="Text Placeholder 3"/>
          <p:cNvSpPr>
            <a:spLocks noGrp="1"/>
          </p:cNvSpPr>
          <p:nvPr>
            <p:ph type="body" idx="1"/>
          </p:nvPr>
        </p:nvSpPr>
        <p:spPr/>
        <p:txBody>
          <a:bodyPr/>
          <a:lstStyle/>
          <a:p>
            <a:r>
              <a:rPr lang="en-US" dirty="0" smtClean="0"/>
              <a:t>What is it?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r>
              <a:rPr lang="en-US" dirty="0" smtClean="0"/>
              <a:t>From Wikipedia:</a:t>
            </a:r>
          </a:p>
          <a:p>
            <a:pPr lvl="1"/>
            <a:r>
              <a:rPr lang="en-US" b="1" dirty="0" smtClean="0"/>
              <a:t>File Transfer Protocol</a:t>
            </a:r>
            <a:r>
              <a:rPr lang="en-US" dirty="0" smtClean="0"/>
              <a:t> (</a:t>
            </a:r>
            <a:r>
              <a:rPr lang="en-US" b="1" dirty="0" smtClean="0"/>
              <a:t>FTP</a:t>
            </a:r>
            <a:r>
              <a:rPr lang="en-US" dirty="0" smtClean="0"/>
              <a:t>) is a standard network protocol used to exchange and manipulate files over a TCP/IP based network, such as the Internet. FTP is built on a client-server architecture and utilizes separate control and data connections between the client and server applications. Applications were originally interactive command-line tools with a standardized command syntax, but graphical user interfaces have been developed for all desktop operating systems in use today. FTP is also often used as an application component to automatically transfer files for program internal functions. FTP can be used with user-based password authentication or with anonymous user access.</a:t>
            </a:r>
            <a:endParaRPr lang="en-US" dirty="0"/>
          </a:p>
        </p:txBody>
      </p:sp>
      <p:sp>
        <p:nvSpPr>
          <p:cNvPr id="4" name="Title 3"/>
          <p:cNvSpPr>
            <a:spLocks noGrp="1"/>
          </p:cNvSpPr>
          <p:nvPr>
            <p:ph type="title"/>
          </p:nvPr>
        </p:nvSpPr>
        <p:spPr/>
        <p:txBody>
          <a:bodyPr/>
          <a:lstStyle/>
          <a:p>
            <a:r>
              <a:rPr lang="en-US" dirty="0" smtClean="0"/>
              <a:t>FTP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10000"/>
          </a:bodyPr>
          <a:lstStyle/>
          <a:p>
            <a:r>
              <a:rPr lang="en-US" b="1" dirty="0" smtClean="0"/>
              <a:t>File Transfer Protocol</a:t>
            </a:r>
            <a:r>
              <a:rPr lang="en-US" dirty="0" smtClean="0"/>
              <a:t> (</a:t>
            </a:r>
            <a:r>
              <a:rPr lang="en-US" b="1" dirty="0" smtClean="0"/>
              <a:t>FTP</a:t>
            </a:r>
            <a:r>
              <a:rPr lang="en-US" dirty="0" smtClean="0"/>
              <a:t>)</a:t>
            </a:r>
          </a:p>
          <a:p>
            <a:pPr lvl="1"/>
            <a:r>
              <a:rPr lang="en-US" dirty="0" smtClean="0"/>
              <a:t>Standard network protocol</a:t>
            </a:r>
          </a:p>
          <a:p>
            <a:pPr lvl="2"/>
            <a:r>
              <a:rPr lang="en-US" dirty="0" smtClean="0"/>
              <a:t>Used to exchange and manipulate files over a network</a:t>
            </a:r>
          </a:p>
          <a:p>
            <a:pPr lvl="1"/>
            <a:r>
              <a:rPr lang="en-US" dirty="0" smtClean="0"/>
              <a:t>Built on a client-server architecture</a:t>
            </a:r>
          </a:p>
          <a:p>
            <a:pPr lvl="2"/>
            <a:r>
              <a:rPr lang="en-US" dirty="0" smtClean="0"/>
              <a:t>Utilizes separate control and data connections between the client and server applications</a:t>
            </a:r>
          </a:p>
          <a:p>
            <a:pPr lvl="2"/>
            <a:r>
              <a:rPr lang="en-US" dirty="0" smtClean="0"/>
              <a:t>Originally interactive command-line tools with a standardized command syntax</a:t>
            </a:r>
          </a:p>
          <a:p>
            <a:pPr lvl="3"/>
            <a:r>
              <a:rPr lang="en-US" dirty="0" smtClean="0"/>
              <a:t>Graphical user interfaces have been developed for all desktop operating systems in use today</a:t>
            </a:r>
          </a:p>
          <a:p>
            <a:pPr lvl="1"/>
            <a:r>
              <a:rPr lang="en-US" dirty="0" smtClean="0"/>
              <a:t>Often used as an application component to automatically transfer files for program internal functions</a:t>
            </a:r>
          </a:p>
          <a:p>
            <a:pPr lvl="1"/>
            <a:r>
              <a:rPr lang="en-US" dirty="0" smtClean="0"/>
              <a:t>Can be used with user-based password authentication or with anonymous user access</a:t>
            </a:r>
            <a:endParaRPr lang="en-US" dirty="0"/>
          </a:p>
        </p:txBody>
      </p:sp>
      <p:sp>
        <p:nvSpPr>
          <p:cNvPr id="4" name="Title 3"/>
          <p:cNvSpPr>
            <a:spLocks noGrp="1"/>
          </p:cNvSpPr>
          <p:nvPr>
            <p:ph type="title"/>
          </p:nvPr>
        </p:nvSpPr>
        <p:spPr/>
        <p:txBody>
          <a:bodyPr/>
          <a:lstStyle/>
          <a:p>
            <a:r>
              <a:rPr lang="en-US" dirty="0" smtClean="0"/>
              <a:t>FTP</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Setup:</a:t>
            </a:r>
          </a:p>
          <a:p>
            <a:pPr lvl="1"/>
            <a:r>
              <a:rPr lang="en-US" dirty="0" smtClean="0"/>
              <a:t>the target must have an ftp server installed</a:t>
            </a:r>
          </a:p>
          <a:p>
            <a:pPr lvl="2"/>
            <a:r>
              <a:rPr lang="en-US" dirty="0" smtClean="0"/>
              <a:t>typically </a:t>
            </a:r>
            <a:r>
              <a:rPr lang="en-US" dirty="0" err="1" smtClean="0"/>
              <a:t>ftpd</a:t>
            </a:r>
            <a:endParaRPr lang="en-US" dirty="0" smtClean="0"/>
          </a:p>
          <a:p>
            <a:pPr lvl="1"/>
            <a:r>
              <a:rPr lang="en-US" dirty="0" smtClean="0"/>
              <a:t>the client must have an ftp client installed</a:t>
            </a:r>
            <a:endParaRPr lang="en-US" dirty="0"/>
          </a:p>
        </p:txBody>
      </p:sp>
      <p:sp>
        <p:nvSpPr>
          <p:cNvPr id="3" name="Title 2"/>
          <p:cNvSpPr>
            <a:spLocks noGrp="1"/>
          </p:cNvSpPr>
          <p:nvPr>
            <p:ph type="title"/>
          </p:nvPr>
        </p:nvSpPr>
        <p:spPr/>
        <p:txBody>
          <a:bodyPr/>
          <a:lstStyle/>
          <a:p>
            <a:r>
              <a:rPr lang="en-US" dirty="0" smtClean="0"/>
              <a:t>ftp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CLI</a:t>
            </a:r>
          </a:p>
          <a:p>
            <a:pPr lvl="1"/>
            <a:r>
              <a:rPr lang="en-US" dirty="0" smtClean="0"/>
              <a:t>Included in most Linux </a:t>
            </a:r>
            <a:r>
              <a:rPr lang="en-US" dirty="0" err="1" smtClean="0"/>
              <a:t>distros</a:t>
            </a:r>
            <a:endParaRPr lang="en-US" dirty="0" smtClean="0"/>
          </a:p>
          <a:p>
            <a:r>
              <a:rPr lang="en-US" dirty="0" smtClean="0"/>
              <a:t>GUI</a:t>
            </a:r>
          </a:p>
          <a:p>
            <a:pPr lvl="1"/>
            <a:r>
              <a:rPr lang="en-US" dirty="0" err="1" smtClean="0"/>
              <a:t>Filezilla</a:t>
            </a:r>
            <a:endParaRPr lang="en-US" dirty="0" smtClean="0"/>
          </a:p>
          <a:p>
            <a:pPr lvl="2"/>
            <a:r>
              <a:rPr lang="en-US" dirty="0" smtClean="0"/>
              <a:t>All popular Oss</a:t>
            </a:r>
          </a:p>
          <a:p>
            <a:pPr lvl="2"/>
            <a:r>
              <a:rPr lang="en-US" dirty="0" smtClean="0"/>
              <a:t>Secure modes available</a:t>
            </a:r>
          </a:p>
          <a:p>
            <a:pPr lvl="1"/>
            <a:r>
              <a:rPr lang="en-US" dirty="0" err="1" smtClean="0"/>
              <a:t>WinSCP</a:t>
            </a:r>
            <a:endParaRPr lang="en-US" dirty="0" smtClean="0"/>
          </a:p>
          <a:p>
            <a:pPr lvl="2"/>
            <a:r>
              <a:rPr lang="en-US" dirty="0" smtClean="0"/>
              <a:t>Secure copy</a:t>
            </a:r>
          </a:p>
        </p:txBody>
      </p:sp>
      <p:sp>
        <p:nvSpPr>
          <p:cNvPr id="3" name="Title 2"/>
          <p:cNvSpPr>
            <a:spLocks noGrp="1"/>
          </p:cNvSpPr>
          <p:nvPr>
            <p:ph type="title"/>
          </p:nvPr>
        </p:nvSpPr>
        <p:spPr/>
        <p:txBody>
          <a:bodyPr/>
          <a:lstStyle/>
          <a:p>
            <a:r>
              <a:rPr lang="en-US" dirty="0" smtClean="0"/>
              <a:t>Typical Clients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Historically FTP is </a:t>
            </a:r>
            <a:r>
              <a:rPr lang="en-US" b="1" i="1" dirty="0" smtClean="0"/>
              <a:t>not</a:t>
            </a:r>
            <a:r>
              <a:rPr lang="en-US" dirty="0" smtClean="0"/>
              <a:t> secure</a:t>
            </a:r>
          </a:p>
          <a:p>
            <a:pPr lvl="1"/>
            <a:r>
              <a:rPr lang="en-US" dirty="0" smtClean="0"/>
              <a:t>Data can easily be viewed or copied</a:t>
            </a:r>
            <a:endParaRPr lang="en-US" dirty="0" smtClean="0"/>
          </a:p>
          <a:p>
            <a:r>
              <a:rPr lang="en-US" dirty="0" smtClean="0"/>
              <a:t>FTP </a:t>
            </a:r>
            <a:r>
              <a:rPr lang="en-US" dirty="0" smtClean="0"/>
              <a:t>is not </a:t>
            </a:r>
            <a:r>
              <a:rPr lang="en-US" dirty="0" smtClean="0"/>
              <a:t>enabled on many servers</a:t>
            </a:r>
            <a:endParaRPr lang="en-US" dirty="0" smtClean="0"/>
          </a:p>
          <a:p>
            <a:pPr lvl="1"/>
            <a:r>
              <a:rPr lang="en-US" dirty="0" smtClean="0"/>
              <a:t>Instead use</a:t>
            </a:r>
            <a:r>
              <a:rPr lang="en-US" dirty="0" smtClean="0"/>
              <a:t>:</a:t>
            </a:r>
          </a:p>
          <a:p>
            <a:pPr lvl="2"/>
            <a:r>
              <a:rPr lang="en-US" dirty="0" smtClean="0"/>
              <a:t>a secure form of ftp</a:t>
            </a:r>
          </a:p>
          <a:p>
            <a:pPr lvl="3"/>
            <a:r>
              <a:rPr lang="en-US" dirty="0" smtClean="0"/>
              <a:t>ftp over </a:t>
            </a:r>
            <a:r>
              <a:rPr lang="en-US" dirty="0" err="1" smtClean="0"/>
              <a:t>ssh</a:t>
            </a:r>
            <a:endParaRPr lang="en-US" dirty="0" smtClean="0"/>
          </a:p>
          <a:p>
            <a:pPr lvl="3"/>
            <a:r>
              <a:rPr lang="en-US" dirty="0" err="1" smtClean="0"/>
              <a:t>sftp</a:t>
            </a:r>
            <a:endParaRPr lang="en-US" dirty="0" smtClean="0"/>
          </a:p>
          <a:p>
            <a:pPr lvl="2"/>
            <a:r>
              <a:rPr lang="en-US" dirty="0" err="1" smtClean="0"/>
              <a:t>scp</a:t>
            </a:r>
            <a:endParaRPr lang="en-US" dirty="0" smtClean="0"/>
          </a:p>
          <a:p>
            <a:pPr lvl="3"/>
            <a:r>
              <a:rPr lang="en-US" dirty="0" smtClean="0"/>
              <a:t>secure copy</a:t>
            </a:r>
            <a:endParaRPr lang="en-US" dirty="0"/>
          </a:p>
        </p:txBody>
      </p:sp>
      <p:sp>
        <p:nvSpPr>
          <p:cNvPr id="3" name="Title 2"/>
          <p:cNvSpPr>
            <a:spLocks noGrp="1"/>
          </p:cNvSpPr>
          <p:nvPr>
            <p:ph type="title"/>
          </p:nvPr>
        </p:nvSpPr>
        <p:spPr/>
        <p:txBody>
          <a:bodyPr/>
          <a:lstStyle/>
          <a:p>
            <a:r>
              <a:rPr lang="en-US" dirty="0" smtClean="0"/>
              <a:t>NOTE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normAutofit fontScale="55000" lnSpcReduction="20000"/>
          </a:bodyPr>
          <a:lstStyle/>
          <a:p>
            <a:r>
              <a:rPr lang="en-US" dirty="0" smtClean="0"/>
              <a:t>From a DOS command window or Linux terminal prompt:</a:t>
            </a:r>
            <a:br>
              <a:rPr lang="en-US" dirty="0" smtClean="0"/>
            </a:br>
            <a:r>
              <a:rPr lang="en-US" sz="2300" dirty="0" smtClean="0">
                <a:solidFill>
                  <a:srgbClr val="0070C0"/>
                </a:solidFill>
              </a:rPr>
              <a:t>ftp [-v] [-d] [-</a:t>
            </a:r>
            <a:r>
              <a:rPr lang="en-US" sz="2300" dirty="0" err="1" smtClean="0">
                <a:solidFill>
                  <a:srgbClr val="0070C0"/>
                </a:solidFill>
              </a:rPr>
              <a:t>i</a:t>
            </a:r>
            <a:r>
              <a:rPr lang="en-US" sz="2300" dirty="0" smtClean="0">
                <a:solidFill>
                  <a:srgbClr val="0070C0"/>
                </a:solidFill>
              </a:rPr>
              <a:t>] [-n] [-g] [-s:filename] [-a] [-w:windowsize] [computer] </a:t>
            </a:r>
            <a:endParaRPr lang="en-US" dirty="0" smtClean="0">
              <a:solidFill>
                <a:srgbClr val="0070C0"/>
              </a:solidFill>
            </a:endParaRPr>
          </a:p>
          <a:p>
            <a:pPr lvl="1"/>
            <a:r>
              <a:rPr lang="en-US" b="1" dirty="0" smtClean="0"/>
              <a:t>-v</a:t>
            </a:r>
          </a:p>
          <a:p>
            <a:pPr lvl="2"/>
            <a:r>
              <a:rPr lang="en-US" dirty="0" smtClean="0"/>
              <a:t>Suppresses verbose display of remote server responses.</a:t>
            </a:r>
          </a:p>
          <a:p>
            <a:pPr lvl="1"/>
            <a:r>
              <a:rPr lang="en-US" b="1" dirty="0" smtClean="0"/>
              <a:t>-n</a:t>
            </a:r>
          </a:p>
          <a:p>
            <a:pPr lvl="2"/>
            <a:r>
              <a:rPr lang="en-US" dirty="0" smtClean="0"/>
              <a:t>Suppresses auto-login upon initial connection.</a:t>
            </a:r>
          </a:p>
          <a:p>
            <a:pPr lvl="1"/>
            <a:r>
              <a:rPr lang="en-US" b="1" dirty="0" smtClean="0"/>
              <a:t>-</a:t>
            </a:r>
            <a:r>
              <a:rPr lang="en-US" b="1" dirty="0" err="1" smtClean="0"/>
              <a:t>i</a:t>
            </a:r>
            <a:endParaRPr lang="en-US" b="1" dirty="0" smtClean="0"/>
          </a:p>
          <a:p>
            <a:pPr lvl="2"/>
            <a:r>
              <a:rPr lang="en-US" dirty="0" smtClean="0"/>
              <a:t>Turns off interactive prompting during multiple file transfers.</a:t>
            </a:r>
          </a:p>
          <a:p>
            <a:pPr lvl="1"/>
            <a:r>
              <a:rPr lang="en-US" b="1" dirty="0" smtClean="0"/>
              <a:t>-d</a:t>
            </a:r>
          </a:p>
          <a:p>
            <a:pPr lvl="2"/>
            <a:r>
              <a:rPr lang="en-US" dirty="0" smtClean="0"/>
              <a:t>Enables debugging, displaying all ftp commands passed between the client and server.</a:t>
            </a:r>
          </a:p>
          <a:p>
            <a:pPr lvl="1"/>
            <a:r>
              <a:rPr lang="en-US" b="1" dirty="0" smtClean="0"/>
              <a:t>-g</a:t>
            </a:r>
          </a:p>
          <a:p>
            <a:pPr lvl="2"/>
            <a:r>
              <a:rPr lang="en-US" dirty="0" smtClean="0"/>
              <a:t>Disables filename </a:t>
            </a:r>
            <a:r>
              <a:rPr lang="en-US" dirty="0" err="1" smtClean="0"/>
              <a:t>globbing</a:t>
            </a:r>
            <a:r>
              <a:rPr lang="en-US" dirty="0" smtClean="0"/>
              <a:t>, which permits the use of wildcard </a:t>
            </a:r>
            <a:r>
              <a:rPr lang="en-US" dirty="0" err="1" smtClean="0"/>
              <a:t>chracters</a:t>
            </a:r>
            <a:r>
              <a:rPr lang="en-US" dirty="0" smtClean="0"/>
              <a:t> in local file and path names.</a:t>
            </a:r>
          </a:p>
          <a:p>
            <a:pPr lvl="1"/>
            <a:r>
              <a:rPr lang="en-US" b="1" dirty="0" smtClean="0"/>
              <a:t>-s:filename</a:t>
            </a:r>
          </a:p>
          <a:p>
            <a:pPr lvl="2"/>
            <a:r>
              <a:rPr lang="en-US" dirty="0" smtClean="0"/>
              <a:t>Specifies a text file containing ftp commands; the commands will automatically run after ftp starts. </a:t>
            </a:r>
          </a:p>
          <a:p>
            <a:pPr lvl="2"/>
            <a:r>
              <a:rPr lang="en-US" dirty="0" smtClean="0"/>
              <a:t>No spaces are allowed in this parameter. Use this switch instead of redirection (&gt;).</a:t>
            </a:r>
          </a:p>
          <a:p>
            <a:pPr lvl="1"/>
            <a:r>
              <a:rPr lang="en-US" b="1" dirty="0" smtClean="0"/>
              <a:t>-a</a:t>
            </a:r>
          </a:p>
          <a:p>
            <a:pPr lvl="2"/>
            <a:r>
              <a:rPr lang="en-US" dirty="0" smtClean="0"/>
              <a:t>Use any local interface when binding data connection.</a:t>
            </a:r>
          </a:p>
          <a:p>
            <a:pPr lvl="1"/>
            <a:r>
              <a:rPr lang="en-US" b="1" dirty="0" smtClean="0"/>
              <a:t>-w:windowsize</a:t>
            </a:r>
            <a:r>
              <a:rPr lang="en-US" dirty="0" smtClean="0"/>
              <a:t> </a:t>
            </a:r>
          </a:p>
          <a:p>
            <a:pPr lvl="2"/>
            <a:r>
              <a:rPr lang="en-US" dirty="0" smtClean="0"/>
              <a:t>Overrides the default transfer buffer size of 4096.</a:t>
            </a:r>
          </a:p>
          <a:p>
            <a:pPr lvl="1"/>
            <a:r>
              <a:rPr lang="en-US" b="1" dirty="0" smtClean="0"/>
              <a:t>computer</a:t>
            </a:r>
          </a:p>
          <a:p>
            <a:pPr lvl="2"/>
            <a:r>
              <a:rPr lang="en-US" dirty="0" smtClean="0"/>
              <a:t>Specifies the computer name or IP address of the remote computer to connect to. </a:t>
            </a:r>
          </a:p>
          <a:p>
            <a:pPr lvl="2"/>
            <a:r>
              <a:rPr lang="en-US" dirty="0" smtClean="0"/>
              <a:t>The computer, if specified, must be the last parameter on the line.</a:t>
            </a:r>
          </a:p>
          <a:p>
            <a:endParaRPr lang="en-US" dirty="0"/>
          </a:p>
        </p:txBody>
      </p:sp>
      <p:sp>
        <p:nvSpPr>
          <p:cNvPr id="3" name="Title 2"/>
          <p:cNvSpPr>
            <a:spLocks noGrp="1"/>
          </p:cNvSpPr>
          <p:nvPr>
            <p:ph type="title"/>
          </p:nvPr>
        </p:nvSpPr>
        <p:spPr/>
        <p:txBody>
          <a:bodyPr>
            <a:normAutofit fontScale="90000"/>
          </a:bodyPr>
          <a:lstStyle/>
          <a:p>
            <a:r>
              <a:rPr lang="en-US" dirty="0" smtClean="0"/>
              <a:t>Command Line Options:</a:t>
            </a:r>
            <a:br>
              <a:rPr lang="en-US" dirty="0" smtClean="0"/>
            </a:br>
            <a:r>
              <a:rPr lang="en-US" dirty="0" smtClean="0"/>
              <a:t>Starting FTP</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normAutofit/>
          </a:bodyPr>
          <a:lstStyle/>
          <a:p>
            <a:r>
              <a:rPr lang="en-US" dirty="0" smtClean="0"/>
              <a:t>From a DOS command window or Linux terminal prompt:</a:t>
            </a:r>
            <a:br>
              <a:rPr lang="en-US" dirty="0" smtClean="0"/>
            </a:br>
            <a:r>
              <a:rPr lang="en-US" sz="2300" dirty="0" smtClean="0">
                <a:solidFill>
                  <a:srgbClr val="0070C0"/>
                </a:solidFill>
              </a:rPr>
              <a:t>ftp [computer] </a:t>
            </a:r>
            <a:endParaRPr lang="en-US" b="1" dirty="0" smtClean="0"/>
          </a:p>
          <a:p>
            <a:pPr lvl="1"/>
            <a:r>
              <a:rPr lang="en-US" b="1" dirty="0" smtClean="0"/>
              <a:t>computer</a:t>
            </a:r>
          </a:p>
          <a:p>
            <a:pPr lvl="2"/>
            <a:r>
              <a:rPr lang="en-US" dirty="0" smtClean="0"/>
              <a:t>Optional</a:t>
            </a:r>
          </a:p>
          <a:p>
            <a:pPr lvl="2"/>
            <a:r>
              <a:rPr lang="en-US" dirty="0" smtClean="0"/>
              <a:t>Specifies the computer name or IP address of the remote computer to connect to. </a:t>
            </a:r>
          </a:p>
          <a:p>
            <a:pPr lvl="2"/>
            <a:r>
              <a:rPr lang="en-US" dirty="0" smtClean="0"/>
              <a:t>The computer, if specified, must be the last parameter on the line.</a:t>
            </a:r>
          </a:p>
          <a:p>
            <a:r>
              <a:rPr lang="en-US" dirty="0" smtClean="0"/>
              <a:t>If computer is not specified can specify a connect within the ftp session </a:t>
            </a:r>
          </a:p>
          <a:p>
            <a:endParaRPr lang="en-US" dirty="0"/>
          </a:p>
        </p:txBody>
      </p:sp>
      <p:sp>
        <p:nvSpPr>
          <p:cNvPr id="3" name="Title 2"/>
          <p:cNvSpPr>
            <a:spLocks noGrp="1"/>
          </p:cNvSpPr>
          <p:nvPr>
            <p:ph type="title"/>
          </p:nvPr>
        </p:nvSpPr>
        <p:spPr/>
        <p:txBody>
          <a:bodyPr>
            <a:normAutofit fontScale="90000"/>
          </a:bodyPr>
          <a:lstStyle/>
          <a:p>
            <a:r>
              <a:rPr lang="en-US" dirty="0" smtClean="0"/>
              <a:t>Command Line Options:</a:t>
            </a:r>
            <a:br>
              <a:rPr lang="en-US" dirty="0" smtClean="0"/>
            </a:br>
            <a:r>
              <a:rPr lang="en-US" dirty="0" smtClean="0"/>
              <a:t>Basic Starting FTP</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1811</TotalTime>
  <Words>1029</Words>
  <Application>Microsoft Office PowerPoint</Application>
  <PresentationFormat>On-screen Show (4:3)</PresentationFormat>
  <Paragraphs>163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FTP</vt:lpstr>
      <vt:lpstr>ftp</vt:lpstr>
      <vt:lpstr>FTP</vt:lpstr>
      <vt:lpstr>FTP</vt:lpstr>
      <vt:lpstr>ftp </vt:lpstr>
      <vt:lpstr>Typical Clients</vt:lpstr>
      <vt:lpstr>NOTE</vt:lpstr>
      <vt:lpstr>Command Line Options: Starting FTP</vt:lpstr>
      <vt:lpstr>Command Line Options: Basic Starting FTP</vt:lpstr>
      <vt:lpstr>FTP Commands</vt:lpstr>
      <vt:lpstr>Basic FTP commands</vt:lpstr>
      <vt:lpstr>Notes: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Server-Side Application and Data Management IT IS 3105 (Spring 2010)</dc:title>
  <dc:creator>ajkombol</dc:creator>
  <cp:lastModifiedBy>ajkombol</cp:lastModifiedBy>
  <cp:revision>58</cp:revision>
  <dcterms:modified xsi:type="dcterms:W3CDTF">2018-05-19T22:01:13Z</dcterms:modified>
</cp:coreProperties>
</file>