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7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D626E-CD53-443E-BDFC-63EEC5FFBE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Randomize Roles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84CB57-D897-4755-AB28-D3880482A4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39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150FD-A387-42EB-8CE6-E90A1C065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speadsheet of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CCB39-4720-4305-8133-877F99C86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Static Roles</a:t>
            </a:r>
          </a:p>
          <a:p>
            <a:pPr lvl="1"/>
            <a:r>
              <a:rPr lang="en-US" dirty="0"/>
              <a:t>SAA</a:t>
            </a:r>
          </a:p>
          <a:p>
            <a:pPr lvl="1"/>
            <a:r>
              <a:rPr lang="en-US" dirty="0"/>
              <a:t>Presiding Officer</a:t>
            </a:r>
          </a:p>
          <a:p>
            <a:pPr lvl="1"/>
            <a:r>
              <a:rPr lang="en-US" dirty="0"/>
              <a:t>Host/Tech Master</a:t>
            </a:r>
          </a:p>
          <a:p>
            <a:r>
              <a:rPr lang="en-US" dirty="0"/>
              <a:t>Random Roles</a:t>
            </a:r>
          </a:p>
          <a:p>
            <a:pPr lvl="1"/>
            <a:r>
              <a:rPr lang="en-US" dirty="0"/>
              <a:t>Toastmaster</a:t>
            </a:r>
          </a:p>
          <a:p>
            <a:pPr lvl="1"/>
            <a:r>
              <a:rPr lang="en-US" dirty="0"/>
              <a:t>Ah Counter</a:t>
            </a:r>
          </a:p>
          <a:p>
            <a:pPr lvl="1"/>
            <a:r>
              <a:rPr lang="en-US" dirty="0"/>
              <a:t>Grammarian</a:t>
            </a:r>
          </a:p>
          <a:p>
            <a:pPr lvl="1"/>
            <a:r>
              <a:rPr lang="en-US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207374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E6019-27A2-46E9-9F53-D0AC4BA7B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# Generator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B4725-FBF6-4E2E-BF3A-426F08537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1"/>
            <a:ext cx="7467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Three columns</a:t>
            </a:r>
          </a:p>
          <a:p>
            <a:pPr lvl="1"/>
            <a:r>
              <a:rPr lang="en-US" dirty="0"/>
              <a:t>Role</a:t>
            </a:r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/>
              <a:t>Random Number</a:t>
            </a:r>
          </a:p>
          <a:p>
            <a:r>
              <a:rPr lang="en-US" dirty="0"/>
              <a:t>For the random roles put the function </a:t>
            </a:r>
            <a:r>
              <a:rPr lang="en-US" b="1" i="1" dirty="0"/>
              <a:t>=RAND() </a:t>
            </a:r>
            <a:r>
              <a:rPr lang="en-US" dirty="0"/>
              <a:t>in the 3</a:t>
            </a:r>
            <a:r>
              <a:rPr lang="en-US" baseline="30000" dirty="0"/>
              <a:t>rd</a:t>
            </a:r>
            <a:r>
              <a:rPr lang="en-US" dirty="0"/>
              <a:t> column</a:t>
            </a:r>
          </a:p>
          <a:p>
            <a:pPr lvl="1"/>
            <a:r>
              <a:rPr lang="en-US" dirty="0"/>
              <a:t>For as many anticipated attendees plus a few more</a:t>
            </a:r>
          </a:p>
          <a:p>
            <a:pPr lvl="1"/>
            <a:r>
              <a:rPr lang="en-US" dirty="0"/>
              <a:t>Every time data is entered in the spreadsheet a new random number will be generated in those cells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2C9CFEB-6F21-4549-9333-807655B9CC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218861"/>
              </p:ext>
            </p:extLst>
          </p:nvPr>
        </p:nvGraphicFramePr>
        <p:xfrm>
          <a:off x="8077200" y="1565912"/>
          <a:ext cx="3114675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Worksheet" r:id="rId3" imgW="3114633" imgH="4581457" progId="Excel.Sheet.12">
                  <p:embed/>
                </p:oleObj>
              </mc:Choice>
              <mc:Fallback>
                <p:oleObj name="Worksheet" r:id="rId3" imgW="3114633" imgH="4581457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A63EF8C-B7B9-4C5B-B3EF-5A82BC3519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77200" y="1565912"/>
                        <a:ext cx="3114675" cy="458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1278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07FCF-523A-4B50-A556-F9D8C0800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ACD15-7C7A-4834-A9A7-EFA6C5EF7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600201"/>
            <a:ext cx="7000875" cy="4525963"/>
          </a:xfrm>
        </p:spPr>
        <p:txBody>
          <a:bodyPr>
            <a:normAutofit/>
          </a:bodyPr>
          <a:lstStyle/>
          <a:p>
            <a:r>
              <a:rPr lang="en-US" dirty="0"/>
              <a:t>As people enter the meeting enter their name in the random roles column</a:t>
            </a:r>
          </a:p>
          <a:p>
            <a:pPr lvl="1"/>
            <a:r>
              <a:rPr lang="en-US" dirty="0"/>
              <a:t>Leave no gaps</a:t>
            </a:r>
          </a:p>
          <a:p>
            <a:r>
              <a:rPr lang="en-US" dirty="0"/>
              <a:t>Continue until it is time to assign roles</a:t>
            </a:r>
          </a:p>
          <a:p>
            <a:r>
              <a:rPr lang="en-US" dirty="0"/>
              <a:t>Note: the random numbers will update every time a new name is entered</a:t>
            </a:r>
          </a:p>
          <a:p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EAF5C15-AB2D-4997-A035-5638536F86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360372"/>
              </p:ext>
            </p:extLst>
          </p:nvPr>
        </p:nvGraphicFramePr>
        <p:xfrm>
          <a:off x="7848600" y="1417956"/>
          <a:ext cx="3114675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Worksheet" r:id="rId3" imgW="3114633" imgH="4581457" progId="Excel.Sheet.12">
                  <p:embed/>
                </p:oleObj>
              </mc:Choice>
              <mc:Fallback>
                <p:oleObj name="Worksheet" r:id="rId3" imgW="3114633" imgH="45814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48600" y="1417956"/>
                        <a:ext cx="3114675" cy="458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1093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8C437-9333-42C4-8336-D341003EF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C6749-D63D-49E7-9448-DE1BEED35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609600"/>
            <a:ext cx="4488096" cy="61558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Select columns B and C from the first person to the last person</a:t>
            </a:r>
          </a:p>
          <a:p>
            <a:pPr lvl="1"/>
            <a:r>
              <a:rPr lang="en-US" dirty="0"/>
              <a:t>Note: you may need to select the row above the first person also to get all persons to shuffle</a:t>
            </a:r>
          </a:p>
          <a:p>
            <a:r>
              <a:rPr lang="en-US" dirty="0"/>
              <a:t>Select </a:t>
            </a:r>
            <a:r>
              <a:rPr lang="en-US" i="1" dirty="0"/>
              <a:t>Data</a:t>
            </a:r>
            <a:r>
              <a:rPr lang="en-US" dirty="0"/>
              <a:t> from the ribbon on top</a:t>
            </a:r>
          </a:p>
          <a:p>
            <a:pPr lvl="1"/>
            <a:r>
              <a:rPr lang="en-US" dirty="0"/>
              <a:t>Click on the </a:t>
            </a:r>
            <a:r>
              <a:rPr lang="en-US" i="1" dirty="0"/>
              <a:t>Sort</a:t>
            </a:r>
            <a:r>
              <a:rPr lang="en-US" dirty="0"/>
              <a:t> box</a:t>
            </a:r>
          </a:p>
          <a:p>
            <a:pPr lvl="1"/>
            <a:r>
              <a:rPr lang="en-US" dirty="0"/>
              <a:t>In the pop-up window under </a:t>
            </a:r>
            <a:r>
              <a:rPr lang="en-US" i="1" dirty="0"/>
              <a:t>Column</a:t>
            </a:r>
            <a:r>
              <a:rPr lang="en-US" dirty="0"/>
              <a:t> click  on the drop-down arrow for </a:t>
            </a:r>
            <a:r>
              <a:rPr lang="en-US" i="1" dirty="0"/>
              <a:t>Sort</a:t>
            </a:r>
            <a:r>
              <a:rPr lang="en-US" dirty="0"/>
              <a:t> and choose </a:t>
            </a:r>
            <a:r>
              <a:rPr lang="en-US" i="1" dirty="0"/>
              <a:t>Column C</a:t>
            </a:r>
          </a:p>
          <a:p>
            <a:pPr lvl="1"/>
            <a:r>
              <a:rPr lang="en-US" dirty="0"/>
              <a:t>Click Ok to prime</a:t>
            </a:r>
          </a:p>
          <a:p>
            <a:r>
              <a:rPr lang="en-US" dirty="0"/>
              <a:t>Repeat at least 2 more times to thoroughly shuffle the names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1E63A3-D5EC-48AB-BCEC-85CD153CF7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7248" y="1155870"/>
            <a:ext cx="6248400" cy="5427492"/>
          </a:xfrm>
          <a:prstGeom prst="rect">
            <a:avLst/>
          </a:prstGeom>
        </p:spPr>
      </p:pic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FB1D6925-1258-4F3C-B15F-65AF282C9E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893" y="3635830"/>
            <a:ext cx="4530107" cy="213360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B170E3F5-3CA2-45F1-9E90-0E1D50304B89}"/>
              </a:ext>
            </a:extLst>
          </p:cNvPr>
          <p:cNvSpPr/>
          <p:nvPr/>
        </p:nvSpPr>
        <p:spPr>
          <a:xfrm>
            <a:off x="7273248" y="1386228"/>
            <a:ext cx="381000" cy="2587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82E4073-1EFF-4E7C-83FA-4E82191311A7}"/>
              </a:ext>
            </a:extLst>
          </p:cNvPr>
          <p:cNvSpPr/>
          <p:nvPr/>
        </p:nvSpPr>
        <p:spPr>
          <a:xfrm>
            <a:off x="7620000" y="1515609"/>
            <a:ext cx="381000" cy="6397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B552585-91BA-4F3F-80D7-3AE46476BAA1}"/>
              </a:ext>
            </a:extLst>
          </p:cNvPr>
          <p:cNvSpPr/>
          <p:nvPr/>
        </p:nvSpPr>
        <p:spPr>
          <a:xfrm>
            <a:off x="7492777" y="4244182"/>
            <a:ext cx="1828800" cy="2587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A3907D-1E2A-42FC-A9BA-DD10598B0933}"/>
              </a:ext>
            </a:extLst>
          </p:cNvPr>
          <p:cNvCxnSpPr>
            <a:cxnSpLocks/>
          </p:cNvCxnSpPr>
          <p:nvPr/>
        </p:nvCxnSpPr>
        <p:spPr>
          <a:xfrm>
            <a:off x="4640496" y="990600"/>
            <a:ext cx="1455504" cy="22860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269014D-D0CE-4394-928B-33F9A1C2D1D2}"/>
              </a:ext>
            </a:extLst>
          </p:cNvPr>
          <p:cNvCxnSpPr>
            <a:cxnSpLocks/>
          </p:cNvCxnSpPr>
          <p:nvPr/>
        </p:nvCxnSpPr>
        <p:spPr>
          <a:xfrm flipV="1">
            <a:off x="2209800" y="1515610"/>
            <a:ext cx="4953000" cy="153239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3AF038F-EE16-4C65-9E25-B6F5AC2EBA35}"/>
              </a:ext>
            </a:extLst>
          </p:cNvPr>
          <p:cNvCxnSpPr>
            <a:cxnSpLocks/>
          </p:cNvCxnSpPr>
          <p:nvPr/>
        </p:nvCxnSpPr>
        <p:spPr>
          <a:xfrm flipV="1">
            <a:off x="3581400" y="1981200"/>
            <a:ext cx="3970106" cy="182880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5F36AA5-E87E-496B-BD58-5742446C7A25}"/>
              </a:ext>
            </a:extLst>
          </p:cNvPr>
          <p:cNvCxnSpPr>
            <a:cxnSpLocks/>
          </p:cNvCxnSpPr>
          <p:nvPr/>
        </p:nvCxnSpPr>
        <p:spPr>
          <a:xfrm flipV="1">
            <a:off x="3200400" y="4343400"/>
            <a:ext cx="41910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108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0A79A-EDD3-4316-8A5D-B093FD23F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5CF83-CBF8-40AE-8BD3-A562ACEE9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Save for future reference</a:t>
            </a:r>
          </a:p>
          <a:p>
            <a:r>
              <a:rPr lang="en-US" dirty="0"/>
              <a:t>Copy the roles to make an agenda</a:t>
            </a:r>
          </a:p>
        </p:txBody>
      </p:sp>
    </p:spTree>
    <p:extLst>
      <p:ext uri="{BB962C8B-B14F-4D97-AF65-F5344CB8AC3E}">
        <p14:creationId xmlns:p14="http://schemas.microsoft.com/office/powerpoint/2010/main" val="147186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203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Office Theme</vt:lpstr>
      <vt:lpstr>Worksheet</vt:lpstr>
      <vt:lpstr>Randomize Roles</vt:lpstr>
      <vt:lpstr>Create a speadsheet of Attendees</vt:lpstr>
      <vt:lpstr>Random # Generator</vt:lpstr>
      <vt:lpstr>Procedure</vt:lpstr>
      <vt:lpstr>Randomize</vt:lpstr>
      <vt:lpstr>Options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Randomize Roles</dc:title>
  <dc:creator>ajkombol</dc:creator>
  <cp:lastModifiedBy>Tony Kombol</cp:lastModifiedBy>
  <cp:revision>7</cp:revision>
  <dcterms:created xsi:type="dcterms:W3CDTF">2006-08-16T00:00:00Z</dcterms:created>
  <dcterms:modified xsi:type="dcterms:W3CDTF">2020-05-19T02:31:55Z</dcterms:modified>
</cp:coreProperties>
</file>