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256" r:id="rId2"/>
    <p:sldId id="350" r:id="rId3"/>
    <p:sldId id="271" r:id="rId4"/>
    <p:sldId id="302" r:id="rId5"/>
    <p:sldId id="351" r:id="rId6"/>
    <p:sldId id="352" r:id="rId7"/>
    <p:sldId id="341" r:id="rId8"/>
    <p:sldId id="289" r:id="rId9"/>
    <p:sldId id="258" r:id="rId10"/>
    <p:sldId id="339" r:id="rId11"/>
    <p:sldId id="342" r:id="rId12"/>
    <p:sldId id="337" r:id="rId13"/>
    <p:sldId id="319" r:id="rId14"/>
    <p:sldId id="265" r:id="rId15"/>
    <p:sldId id="325" r:id="rId16"/>
    <p:sldId id="307" r:id="rId17"/>
    <p:sldId id="310" r:id="rId18"/>
    <p:sldId id="263" r:id="rId19"/>
    <p:sldId id="264" r:id="rId20"/>
    <p:sldId id="340" r:id="rId21"/>
    <p:sldId id="320" r:id="rId22"/>
    <p:sldId id="327" r:id="rId23"/>
    <p:sldId id="334" r:id="rId24"/>
    <p:sldId id="349" r:id="rId25"/>
    <p:sldId id="348" r:id="rId26"/>
    <p:sldId id="335" r:id="rId27"/>
    <p:sldId id="343" r:id="rId28"/>
    <p:sldId id="284" r:id="rId29"/>
    <p:sldId id="344" r:id="rId30"/>
    <p:sldId id="306" r:id="rId31"/>
    <p:sldId id="298" r:id="rId32"/>
    <p:sldId id="280" r:id="rId33"/>
    <p:sldId id="345" r:id="rId34"/>
    <p:sldId id="286" r:id="rId35"/>
    <p:sldId id="338" r:id="rId36"/>
    <p:sldId id="287" r:id="rId37"/>
    <p:sldId id="292" r:id="rId38"/>
    <p:sldId id="353" r:id="rId39"/>
    <p:sldId id="330" r:id="rId40"/>
    <p:sldId id="295" r:id="rId41"/>
    <p:sldId id="314" r:id="rId42"/>
    <p:sldId id="328" r:id="rId43"/>
    <p:sldId id="313" r:id="rId44"/>
    <p:sldId id="347" r:id="rId45"/>
    <p:sldId id="273" r:id="rId46"/>
    <p:sldId id="312" r:id="rId47"/>
    <p:sldId id="316" r:id="rId48"/>
    <p:sldId id="304" r:id="rId49"/>
    <p:sldId id="309" r:id="rId50"/>
    <p:sldId id="318" r:id="rId51"/>
    <p:sldId id="315" r:id="rId52"/>
    <p:sldId id="336" r:id="rId53"/>
    <p:sldId id="311" r:id="rId54"/>
    <p:sldId id="321" r:id="rId55"/>
    <p:sldId id="303" r:id="rId56"/>
    <p:sldId id="308" r:id="rId57"/>
    <p:sldId id="317" r:id="rId58"/>
    <p:sldId id="262" r:id="rId59"/>
    <p:sldId id="291" r:id="rId60"/>
    <p:sldId id="331" r:id="rId61"/>
    <p:sldId id="266" r:id="rId62"/>
    <p:sldId id="297" r:id="rId63"/>
    <p:sldId id="272" r:id="rId64"/>
    <p:sldId id="281"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DAE8"/>
    <a:srgbClr val="F0BFC9"/>
    <a:srgbClr val="FCF4F3"/>
    <a:srgbClr val="F4D8F4"/>
    <a:srgbClr val="1B4C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24138"/>
    <p:restoredTop sz="94966"/>
  </p:normalViewPr>
  <p:slideViewPr>
    <p:cSldViewPr snapToGrid="0" snapToObjects="1">
      <p:cViewPr varScale="1">
        <p:scale>
          <a:sx n="121" d="100"/>
          <a:sy n="121" d="100"/>
        </p:scale>
        <p:origin x="1736" y="18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21" d="100"/>
          <a:sy n="121" d="100"/>
        </p:scale>
        <p:origin x="5072" y="1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60EF70D8-3EFA-6C4D-AE98-D1C991D3205F}" type="datetimeFigureOut">
              <a:rPr lang="en-US" smtClean="0"/>
              <a:t>7/5/20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DAA642-802A-8849-A91C-2F2093D93627}" type="slidenum">
              <a:rPr lang="en-US" smtClean="0"/>
              <a:t>‹#›</a:t>
            </a:fld>
            <a:endParaRPr lang="en-US"/>
          </a:p>
        </p:txBody>
      </p:sp>
    </p:spTree>
    <p:extLst>
      <p:ext uri="{BB962C8B-B14F-4D97-AF65-F5344CB8AC3E}">
        <p14:creationId xmlns:p14="http://schemas.microsoft.com/office/powerpoint/2010/main" val="443775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DAA642-802A-8849-A91C-2F2093D93627}" type="slidenum">
              <a:rPr lang="en-US" smtClean="0"/>
              <a:t>1</a:t>
            </a:fld>
            <a:endParaRPr lang="en-US" dirty="0"/>
          </a:p>
        </p:txBody>
      </p:sp>
    </p:spTree>
    <p:extLst>
      <p:ext uri="{BB962C8B-B14F-4D97-AF65-F5344CB8AC3E}">
        <p14:creationId xmlns:p14="http://schemas.microsoft.com/office/powerpoint/2010/main" val="450158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11</a:t>
            </a:fld>
            <a:endParaRPr lang="en-US"/>
          </a:p>
        </p:txBody>
      </p:sp>
    </p:spTree>
    <p:extLst>
      <p:ext uri="{BB962C8B-B14F-4D97-AF65-F5344CB8AC3E}">
        <p14:creationId xmlns:p14="http://schemas.microsoft.com/office/powerpoint/2010/main" val="2591807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12</a:t>
            </a:fld>
            <a:endParaRPr lang="en-US"/>
          </a:p>
        </p:txBody>
      </p:sp>
    </p:spTree>
    <p:extLst>
      <p:ext uri="{BB962C8B-B14F-4D97-AF65-F5344CB8AC3E}">
        <p14:creationId xmlns:p14="http://schemas.microsoft.com/office/powerpoint/2010/main" val="663441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13</a:t>
            </a:fld>
            <a:endParaRPr lang="en-US"/>
          </a:p>
        </p:txBody>
      </p:sp>
    </p:spTree>
    <p:extLst>
      <p:ext uri="{BB962C8B-B14F-4D97-AF65-F5344CB8AC3E}">
        <p14:creationId xmlns:p14="http://schemas.microsoft.com/office/powerpoint/2010/main" val="2542314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14</a:t>
            </a:fld>
            <a:endParaRPr lang="en-US"/>
          </a:p>
        </p:txBody>
      </p:sp>
    </p:spTree>
    <p:extLst>
      <p:ext uri="{BB962C8B-B14F-4D97-AF65-F5344CB8AC3E}">
        <p14:creationId xmlns:p14="http://schemas.microsoft.com/office/powerpoint/2010/main" val="556131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15</a:t>
            </a:fld>
            <a:endParaRPr lang="en-US"/>
          </a:p>
        </p:txBody>
      </p:sp>
    </p:spTree>
    <p:extLst>
      <p:ext uri="{BB962C8B-B14F-4D97-AF65-F5344CB8AC3E}">
        <p14:creationId xmlns:p14="http://schemas.microsoft.com/office/powerpoint/2010/main" val="1327605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16</a:t>
            </a:fld>
            <a:endParaRPr lang="en-US"/>
          </a:p>
        </p:txBody>
      </p:sp>
    </p:spTree>
    <p:extLst>
      <p:ext uri="{BB962C8B-B14F-4D97-AF65-F5344CB8AC3E}">
        <p14:creationId xmlns:p14="http://schemas.microsoft.com/office/powerpoint/2010/main" val="2676512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17</a:t>
            </a:fld>
            <a:endParaRPr lang="en-US"/>
          </a:p>
        </p:txBody>
      </p:sp>
    </p:spTree>
    <p:extLst>
      <p:ext uri="{BB962C8B-B14F-4D97-AF65-F5344CB8AC3E}">
        <p14:creationId xmlns:p14="http://schemas.microsoft.com/office/powerpoint/2010/main" val="104785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18</a:t>
            </a:fld>
            <a:endParaRPr lang="en-US"/>
          </a:p>
        </p:txBody>
      </p:sp>
    </p:spTree>
    <p:extLst>
      <p:ext uri="{BB962C8B-B14F-4D97-AF65-F5344CB8AC3E}">
        <p14:creationId xmlns:p14="http://schemas.microsoft.com/office/powerpoint/2010/main" val="2887402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19</a:t>
            </a:fld>
            <a:endParaRPr lang="en-US"/>
          </a:p>
        </p:txBody>
      </p:sp>
    </p:spTree>
    <p:extLst>
      <p:ext uri="{BB962C8B-B14F-4D97-AF65-F5344CB8AC3E}">
        <p14:creationId xmlns:p14="http://schemas.microsoft.com/office/powerpoint/2010/main" val="3831119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20</a:t>
            </a:fld>
            <a:endParaRPr lang="en-US"/>
          </a:p>
        </p:txBody>
      </p:sp>
    </p:spTree>
    <p:extLst>
      <p:ext uri="{BB962C8B-B14F-4D97-AF65-F5344CB8AC3E}">
        <p14:creationId xmlns:p14="http://schemas.microsoft.com/office/powerpoint/2010/main" val="3250885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DAA642-802A-8849-A91C-2F2093D93627}" type="slidenum">
              <a:rPr lang="en-US" smtClean="0"/>
              <a:t>3</a:t>
            </a:fld>
            <a:endParaRPr lang="en-US" dirty="0"/>
          </a:p>
        </p:txBody>
      </p:sp>
    </p:spTree>
    <p:extLst>
      <p:ext uri="{BB962C8B-B14F-4D97-AF65-F5344CB8AC3E}">
        <p14:creationId xmlns:p14="http://schemas.microsoft.com/office/powerpoint/2010/main" val="3473587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21</a:t>
            </a:fld>
            <a:endParaRPr lang="en-US"/>
          </a:p>
        </p:txBody>
      </p:sp>
    </p:spTree>
    <p:extLst>
      <p:ext uri="{BB962C8B-B14F-4D97-AF65-F5344CB8AC3E}">
        <p14:creationId xmlns:p14="http://schemas.microsoft.com/office/powerpoint/2010/main" val="1091996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22</a:t>
            </a:fld>
            <a:endParaRPr lang="en-US"/>
          </a:p>
        </p:txBody>
      </p:sp>
    </p:spTree>
    <p:extLst>
      <p:ext uri="{BB962C8B-B14F-4D97-AF65-F5344CB8AC3E}">
        <p14:creationId xmlns:p14="http://schemas.microsoft.com/office/powerpoint/2010/main" val="1705546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23</a:t>
            </a:fld>
            <a:endParaRPr lang="en-US"/>
          </a:p>
        </p:txBody>
      </p:sp>
    </p:spTree>
    <p:extLst>
      <p:ext uri="{BB962C8B-B14F-4D97-AF65-F5344CB8AC3E}">
        <p14:creationId xmlns:p14="http://schemas.microsoft.com/office/powerpoint/2010/main" val="4110369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24</a:t>
            </a:fld>
            <a:endParaRPr lang="en-US"/>
          </a:p>
        </p:txBody>
      </p:sp>
    </p:spTree>
    <p:extLst>
      <p:ext uri="{BB962C8B-B14F-4D97-AF65-F5344CB8AC3E}">
        <p14:creationId xmlns:p14="http://schemas.microsoft.com/office/powerpoint/2010/main" val="2423608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26</a:t>
            </a:fld>
            <a:endParaRPr lang="en-US"/>
          </a:p>
        </p:txBody>
      </p:sp>
    </p:spTree>
    <p:extLst>
      <p:ext uri="{BB962C8B-B14F-4D97-AF65-F5344CB8AC3E}">
        <p14:creationId xmlns:p14="http://schemas.microsoft.com/office/powerpoint/2010/main" val="3895554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27</a:t>
            </a:fld>
            <a:endParaRPr lang="en-US"/>
          </a:p>
        </p:txBody>
      </p:sp>
    </p:spTree>
    <p:extLst>
      <p:ext uri="{BB962C8B-B14F-4D97-AF65-F5344CB8AC3E}">
        <p14:creationId xmlns:p14="http://schemas.microsoft.com/office/powerpoint/2010/main" val="2119285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28</a:t>
            </a:fld>
            <a:endParaRPr lang="en-US"/>
          </a:p>
        </p:txBody>
      </p:sp>
    </p:spTree>
    <p:extLst>
      <p:ext uri="{BB962C8B-B14F-4D97-AF65-F5344CB8AC3E}">
        <p14:creationId xmlns:p14="http://schemas.microsoft.com/office/powerpoint/2010/main" val="3007728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29</a:t>
            </a:fld>
            <a:endParaRPr lang="en-US"/>
          </a:p>
        </p:txBody>
      </p:sp>
    </p:spTree>
    <p:extLst>
      <p:ext uri="{BB962C8B-B14F-4D97-AF65-F5344CB8AC3E}">
        <p14:creationId xmlns:p14="http://schemas.microsoft.com/office/powerpoint/2010/main" val="1960563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30</a:t>
            </a:fld>
            <a:endParaRPr lang="en-US"/>
          </a:p>
        </p:txBody>
      </p:sp>
    </p:spTree>
    <p:extLst>
      <p:ext uri="{BB962C8B-B14F-4D97-AF65-F5344CB8AC3E}">
        <p14:creationId xmlns:p14="http://schemas.microsoft.com/office/powerpoint/2010/main" val="22201349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31</a:t>
            </a:fld>
            <a:endParaRPr lang="en-US"/>
          </a:p>
        </p:txBody>
      </p:sp>
    </p:spTree>
    <p:extLst>
      <p:ext uri="{BB962C8B-B14F-4D97-AF65-F5344CB8AC3E}">
        <p14:creationId xmlns:p14="http://schemas.microsoft.com/office/powerpoint/2010/main" val="1658178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DAA642-802A-8849-A91C-2F2093D93627}" type="slidenum">
              <a:rPr lang="en-US" smtClean="0"/>
              <a:t>4</a:t>
            </a:fld>
            <a:endParaRPr lang="en-US" dirty="0"/>
          </a:p>
        </p:txBody>
      </p:sp>
    </p:spTree>
    <p:extLst>
      <p:ext uri="{BB962C8B-B14F-4D97-AF65-F5344CB8AC3E}">
        <p14:creationId xmlns:p14="http://schemas.microsoft.com/office/powerpoint/2010/main" val="3050513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32</a:t>
            </a:fld>
            <a:endParaRPr lang="en-US"/>
          </a:p>
        </p:txBody>
      </p:sp>
    </p:spTree>
    <p:extLst>
      <p:ext uri="{BB962C8B-B14F-4D97-AF65-F5344CB8AC3E}">
        <p14:creationId xmlns:p14="http://schemas.microsoft.com/office/powerpoint/2010/main" val="2411444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33</a:t>
            </a:fld>
            <a:endParaRPr lang="en-US"/>
          </a:p>
        </p:txBody>
      </p:sp>
    </p:spTree>
    <p:extLst>
      <p:ext uri="{BB962C8B-B14F-4D97-AF65-F5344CB8AC3E}">
        <p14:creationId xmlns:p14="http://schemas.microsoft.com/office/powerpoint/2010/main" val="2730438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34</a:t>
            </a:fld>
            <a:endParaRPr lang="en-US"/>
          </a:p>
        </p:txBody>
      </p:sp>
    </p:spTree>
    <p:extLst>
      <p:ext uri="{BB962C8B-B14F-4D97-AF65-F5344CB8AC3E}">
        <p14:creationId xmlns:p14="http://schemas.microsoft.com/office/powerpoint/2010/main" val="242767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35</a:t>
            </a:fld>
            <a:endParaRPr lang="en-US"/>
          </a:p>
        </p:txBody>
      </p:sp>
    </p:spTree>
    <p:extLst>
      <p:ext uri="{BB962C8B-B14F-4D97-AF65-F5344CB8AC3E}">
        <p14:creationId xmlns:p14="http://schemas.microsoft.com/office/powerpoint/2010/main" val="25059197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36</a:t>
            </a:fld>
            <a:endParaRPr lang="en-US"/>
          </a:p>
        </p:txBody>
      </p:sp>
    </p:spTree>
    <p:extLst>
      <p:ext uri="{BB962C8B-B14F-4D97-AF65-F5344CB8AC3E}">
        <p14:creationId xmlns:p14="http://schemas.microsoft.com/office/powerpoint/2010/main" val="34520098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37</a:t>
            </a:fld>
            <a:endParaRPr lang="en-US"/>
          </a:p>
        </p:txBody>
      </p:sp>
    </p:spTree>
    <p:extLst>
      <p:ext uri="{BB962C8B-B14F-4D97-AF65-F5344CB8AC3E}">
        <p14:creationId xmlns:p14="http://schemas.microsoft.com/office/powerpoint/2010/main" val="42949421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39</a:t>
            </a:fld>
            <a:endParaRPr lang="en-US"/>
          </a:p>
        </p:txBody>
      </p:sp>
    </p:spTree>
    <p:extLst>
      <p:ext uri="{BB962C8B-B14F-4D97-AF65-F5344CB8AC3E}">
        <p14:creationId xmlns:p14="http://schemas.microsoft.com/office/powerpoint/2010/main" val="12765253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40</a:t>
            </a:fld>
            <a:endParaRPr lang="en-US"/>
          </a:p>
        </p:txBody>
      </p:sp>
    </p:spTree>
    <p:extLst>
      <p:ext uri="{BB962C8B-B14F-4D97-AF65-F5344CB8AC3E}">
        <p14:creationId xmlns:p14="http://schemas.microsoft.com/office/powerpoint/2010/main" val="8764704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41</a:t>
            </a:fld>
            <a:endParaRPr lang="en-US"/>
          </a:p>
        </p:txBody>
      </p:sp>
    </p:spTree>
    <p:extLst>
      <p:ext uri="{BB962C8B-B14F-4D97-AF65-F5344CB8AC3E}">
        <p14:creationId xmlns:p14="http://schemas.microsoft.com/office/powerpoint/2010/main" val="13111576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42</a:t>
            </a:fld>
            <a:endParaRPr lang="en-US"/>
          </a:p>
        </p:txBody>
      </p:sp>
    </p:spTree>
    <p:extLst>
      <p:ext uri="{BB962C8B-B14F-4D97-AF65-F5344CB8AC3E}">
        <p14:creationId xmlns:p14="http://schemas.microsoft.com/office/powerpoint/2010/main" val="423034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5</a:t>
            </a:fld>
            <a:endParaRPr lang="en-US"/>
          </a:p>
        </p:txBody>
      </p:sp>
    </p:spTree>
    <p:extLst>
      <p:ext uri="{BB962C8B-B14F-4D97-AF65-F5344CB8AC3E}">
        <p14:creationId xmlns:p14="http://schemas.microsoft.com/office/powerpoint/2010/main" val="34832884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43</a:t>
            </a:fld>
            <a:endParaRPr lang="en-US"/>
          </a:p>
        </p:txBody>
      </p:sp>
    </p:spTree>
    <p:extLst>
      <p:ext uri="{BB962C8B-B14F-4D97-AF65-F5344CB8AC3E}">
        <p14:creationId xmlns:p14="http://schemas.microsoft.com/office/powerpoint/2010/main" val="19829695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44</a:t>
            </a:fld>
            <a:endParaRPr lang="en-US"/>
          </a:p>
        </p:txBody>
      </p:sp>
    </p:spTree>
    <p:extLst>
      <p:ext uri="{BB962C8B-B14F-4D97-AF65-F5344CB8AC3E}">
        <p14:creationId xmlns:p14="http://schemas.microsoft.com/office/powerpoint/2010/main" val="25318097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45</a:t>
            </a:fld>
            <a:endParaRPr lang="en-US"/>
          </a:p>
        </p:txBody>
      </p:sp>
    </p:spTree>
    <p:extLst>
      <p:ext uri="{BB962C8B-B14F-4D97-AF65-F5344CB8AC3E}">
        <p14:creationId xmlns:p14="http://schemas.microsoft.com/office/powerpoint/2010/main" val="29489324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46</a:t>
            </a:fld>
            <a:endParaRPr lang="en-US"/>
          </a:p>
        </p:txBody>
      </p:sp>
    </p:spTree>
    <p:extLst>
      <p:ext uri="{BB962C8B-B14F-4D97-AF65-F5344CB8AC3E}">
        <p14:creationId xmlns:p14="http://schemas.microsoft.com/office/powerpoint/2010/main" val="25135651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47</a:t>
            </a:fld>
            <a:endParaRPr lang="en-US"/>
          </a:p>
        </p:txBody>
      </p:sp>
    </p:spTree>
    <p:extLst>
      <p:ext uri="{BB962C8B-B14F-4D97-AF65-F5344CB8AC3E}">
        <p14:creationId xmlns:p14="http://schemas.microsoft.com/office/powerpoint/2010/main" val="14190658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48</a:t>
            </a:fld>
            <a:endParaRPr lang="en-US"/>
          </a:p>
        </p:txBody>
      </p:sp>
    </p:spTree>
    <p:extLst>
      <p:ext uri="{BB962C8B-B14F-4D97-AF65-F5344CB8AC3E}">
        <p14:creationId xmlns:p14="http://schemas.microsoft.com/office/powerpoint/2010/main" val="892988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49</a:t>
            </a:fld>
            <a:endParaRPr lang="en-US"/>
          </a:p>
        </p:txBody>
      </p:sp>
    </p:spTree>
    <p:extLst>
      <p:ext uri="{BB962C8B-B14F-4D97-AF65-F5344CB8AC3E}">
        <p14:creationId xmlns:p14="http://schemas.microsoft.com/office/powerpoint/2010/main" val="31049385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50</a:t>
            </a:fld>
            <a:endParaRPr lang="en-US"/>
          </a:p>
        </p:txBody>
      </p:sp>
    </p:spTree>
    <p:extLst>
      <p:ext uri="{BB962C8B-B14F-4D97-AF65-F5344CB8AC3E}">
        <p14:creationId xmlns:p14="http://schemas.microsoft.com/office/powerpoint/2010/main" val="9662195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51</a:t>
            </a:fld>
            <a:endParaRPr lang="en-US"/>
          </a:p>
        </p:txBody>
      </p:sp>
    </p:spTree>
    <p:extLst>
      <p:ext uri="{BB962C8B-B14F-4D97-AF65-F5344CB8AC3E}">
        <p14:creationId xmlns:p14="http://schemas.microsoft.com/office/powerpoint/2010/main" val="20566712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52</a:t>
            </a:fld>
            <a:endParaRPr lang="en-US"/>
          </a:p>
        </p:txBody>
      </p:sp>
    </p:spTree>
    <p:extLst>
      <p:ext uri="{BB962C8B-B14F-4D97-AF65-F5344CB8AC3E}">
        <p14:creationId xmlns:p14="http://schemas.microsoft.com/office/powerpoint/2010/main" val="1600024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6</a:t>
            </a:fld>
            <a:endParaRPr lang="en-US"/>
          </a:p>
        </p:txBody>
      </p:sp>
      <p:sp>
        <p:nvSpPr>
          <p:cNvPr id="5" name="Rectangle 4">
            <a:extLst>
              <a:ext uri="{FF2B5EF4-FFF2-40B4-BE49-F238E27FC236}">
                <a16:creationId xmlns:a16="http://schemas.microsoft.com/office/drawing/2014/main" id="{B90E1364-FC62-B84A-8161-2942B3FF4F51}"/>
              </a:ext>
            </a:extLst>
          </p:cNvPr>
          <p:cNvSpPr/>
          <p:nvPr/>
        </p:nvSpPr>
        <p:spPr>
          <a:xfrm>
            <a:off x="1714500" y="-183148"/>
            <a:ext cx="3429000" cy="9510296"/>
          </a:xfrm>
          <a:prstGeom prst="rect">
            <a:avLst/>
          </a:prstGeom>
        </p:spPr>
        <p:txBody>
          <a:bodyPr>
            <a:spAutoFit/>
          </a:bodyPr>
          <a:lstStyle/>
          <a:p>
            <a:pPr lvl="1"/>
            <a:r>
              <a:rPr lang="en-US" i="1"/>
              <a:t>Data as of 6/24/2020</a:t>
            </a:r>
          </a:p>
          <a:p>
            <a:r>
              <a:rPr lang="en-US" u="sng"/>
              <a:t>Division A:  </a:t>
            </a:r>
            <a:r>
              <a:rPr lang="en-US"/>
              <a:t>17 clubs</a:t>
            </a:r>
          </a:p>
          <a:p>
            <a:r>
              <a:rPr lang="en-US"/>
              <a:t>187 of 219 </a:t>
            </a:r>
            <a:r>
              <a:rPr lang="en-US" b="1"/>
              <a:t>members</a:t>
            </a:r>
            <a:r>
              <a:rPr lang="en-US"/>
              <a:t> 85% (not 32)</a:t>
            </a:r>
          </a:p>
          <a:p>
            <a:r>
              <a:rPr lang="en-US"/>
              <a:t>78 of 85 </a:t>
            </a:r>
            <a:r>
              <a:rPr lang="en-US" b="1"/>
              <a:t>officers</a:t>
            </a:r>
            <a:r>
              <a:rPr lang="en-US"/>
              <a:t> 92% (not 7)</a:t>
            </a:r>
          </a:p>
          <a:p>
            <a:pPr lvl="1"/>
            <a:r>
              <a:rPr lang="en-US"/>
              <a:t>3 clubs are 100% of </a:t>
            </a:r>
            <a:r>
              <a:rPr lang="en-US" b="1"/>
              <a:t>new members </a:t>
            </a:r>
            <a:r>
              <a:rPr lang="en-US"/>
              <a:t>enrolled (total 8 of 8)</a:t>
            </a:r>
          </a:p>
          <a:p>
            <a:pPr lvl="1"/>
            <a:r>
              <a:rPr lang="en-US"/>
              <a:t>4 clubs are NA because no new members during the year</a:t>
            </a:r>
          </a:p>
          <a:p>
            <a:pPr lvl="1"/>
            <a:r>
              <a:rPr lang="en-US"/>
              <a:t>3 clubs 0 of their new members (4)</a:t>
            </a:r>
          </a:p>
          <a:p>
            <a:pPr lvl="1"/>
            <a:r>
              <a:rPr lang="en-US"/>
              <a:t>7 clubs some but not all of their new members 15 of 23</a:t>
            </a:r>
          </a:p>
          <a:p>
            <a:pPr lvl="1"/>
            <a:r>
              <a:rPr lang="en-US"/>
              <a:t>Total 23 of 35 were enrolled in Pathways 66%.</a:t>
            </a:r>
          </a:p>
          <a:p>
            <a:pPr lvl="1"/>
            <a:r>
              <a:rPr lang="en-US"/>
              <a:t>That means 12 new members were never enrolled in Pathways</a:t>
            </a:r>
          </a:p>
          <a:p>
            <a:r>
              <a:rPr lang="en-US" u="sng"/>
              <a:t>Division B</a:t>
            </a:r>
            <a:r>
              <a:rPr lang="en-US"/>
              <a:t>: 21 clubs</a:t>
            </a:r>
          </a:p>
          <a:p>
            <a:r>
              <a:rPr lang="en-US"/>
              <a:t>295 of 381 members 77% (not 86)</a:t>
            </a:r>
          </a:p>
          <a:p>
            <a:r>
              <a:rPr lang="en-US"/>
              <a:t>103 of 109 officers 94% (not 6)</a:t>
            </a:r>
          </a:p>
          <a:p>
            <a:pPr lvl="1"/>
            <a:r>
              <a:rPr lang="en-US"/>
              <a:t>6 clubs at 100% of new members (10)</a:t>
            </a:r>
          </a:p>
          <a:p>
            <a:pPr lvl="1"/>
            <a:r>
              <a:rPr lang="en-US"/>
              <a:t>7 clubs no new members for the year</a:t>
            </a:r>
          </a:p>
          <a:p>
            <a:pPr lvl="1"/>
            <a:r>
              <a:rPr lang="en-US"/>
              <a:t>3 clubs none of their new members (3)</a:t>
            </a:r>
          </a:p>
          <a:p>
            <a:pPr lvl="1"/>
            <a:r>
              <a:rPr lang="en-US"/>
              <a:t>5 clubs some but not all 11 of 21</a:t>
            </a:r>
          </a:p>
          <a:p>
            <a:pPr lvl="1"/>
            <a:r>
              <a:rPr lang="en-US"/>
              <a:t>Total 21 of 34 new members were enrolled</a:t>
            </a:r>
          </a:p>
          <a:p>
            <a:pPr lvl="1"/>
            <a:r>
              <a:rPr lang="en-US"/>
              <a:t>13 were not ever enrolled in Pathways</a:t>
            </a:r>
          </a:p>
        </p:txBody>
      </p:sp>
    </p:spTree>
    <p:extLst>
      <p:ext uri="{BB962C8B-B14F-4D97-AF65-F5344CB8AC3E}">
        <p14:creationId xmlns:p14="http://schemas.microsoft.com/office/powerpoint/2010/main" val="29142854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53</a:t>
            </a:fld>
            <a:endParaRPr lang="en-US"/>
          </a:p>
        </p:txBody>
      </p:sp>
    </p:spTree>
    <p:extLst>
      <p:ext uri="{BB962C8B-B14F-4D97-AF65-F5344CB8AC3E}">
        <p14:creationId xmlns:p14="http://schemas.microsoft.com/office/powerpoint/2010/main" val="23535758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54</a:t>
            </a:fld>
            <a:endParaRPr lang="en-US"/>
          </a:p>
        </p:txBody>
      </p:sp>
    </p:spTree>
    <p:extLst>
      <p:ext uri="{BB962C8B-B14F-4D97-AF65-F5344CB8AC3E}">
        <p14:creationId xmlns:p14="http://schemas.microsoft.com/office/powerpoint/2010/main" val="20789362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55</a:t>
            </a:fld>
            <a:endParaRPr lang="en-US"/>
          </a:p>
        </p:txBody>
      </p:sp>
    </p:spTree>
    <p:extLst>
      <p:ext uri="{BB962C8B-B14F-4D97-AF65-F5344CB8AC3E}">
        <p14:creationId xmlns:p14="http://schemas.microsoft.com/office/powerpoint/2010/main" val="3649284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56</a:t>
            </a:fld>
            <a:endParaRPr lang="en-US"/>
          </a:p>
        </p:txBody>
      </p:sp>
    </p:spTree>
    <p:extLst>
      <p:ext uri="{BB962C8B-B14F-4D97-AF65-F5344CB8AC3E}">
        <p14:creationId xmlns:p14="http://schemas.microsoft.com/office/powerpoint/2010/main" val="35604264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57</a:t>
            </a:fld>
            <a:endParaRPr lang="en-US"/>
          </a:p>
        </p:txBody>
      </p:sp>
    </p:spTree>
    <p:extLst>
      <p:ext uri="{BB962C8B-B14F-4D97-AF65-F5344CB8AC3E}">
        <p14:creationId xmlns:p14="http://schemas.microsoft.com/office/powerpoint/2010/main" val="41250108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58</a:t>
            </a:fld>
            <a:endParaRPr lang="en-US"/>
          </a:p>
        </p:txBody>
      </p:sp>
    </p:spTree>
    <p:extLst>
      <p:ext uri="{BB962C8B-B14F-4D97-AF65-F5344CB8AC3E}">
        <p14:creationId xmlns:p14="http://schemas.microsoft.com/office/powerpoint/2010/main" val="32411951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59</a:t>
            </a:fld>
            <a:endParaRPr lang="en-US"/>
          </a:p>
        </p:txBody>
      </p:sp>
    </p:spTree>
    <p:extLst>
      <p:ext uri="{BB962C8B-B14F-4D97-AF65-F5344CB8AC3E}">
        <p14:creationId xmlns:p14="http://schemas.microsoft.com/office/powerpoint/2010/main" val="32067111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60</a:t>
            </a:fld>
            <a:endParaRPr lang="en-US"/>
          </a:p>
        </p:txBody>
      </p:sp>
    </p:spTree>
    <p:extLst>
      <p:ext uri="{BB962C8B-B14F-4D97-AF65-F5344CB8AC3E}">
        <p14:creationId xmlns:p14="http://schemas.microsoft.com/office/powerpoint/2010/main" val="39823171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61</a:t>
            </a:fld>
            <a:endParaRPr lang="en-US"/>
          </a:p>
        </p:txBody>
      </p:sp>
    </p:spTree>
    <p:extLst>
      <p:ext uri="{BB962C8B-B14F-4D97-AF65-F5344CB8AC3E}">
        <p14:creationId xmlns:p14="http://schemas.microsoft.com/office/powerpoint/2010/main" val="3124048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62</a:t>
            </a:fld>
            <a:endParaRPr lang="en-US"/>
          </a:p>
        </p:txBody>
      </p:sp>
    </p:spTree>
    <p:extLst>
      <p:ext uri="{BB962C8B-B14F-4D97-AF65-F5344CB8AC3E}">
        <p14:creationId xmlns:p14="http://schemas.microsoft.com/office/powerpoint/2010/main" val="2735186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7</a:t>
            </a:fld>
            <a:endParaRPr lang="en-US"/>
          </a:p>
        </p:txBody>
      </p:sp>
    </p:spTree>
    <p:extLst>
      <p:ext uri="{BB962C8B-B14F-4D97-AF65-F5344CB8AC3E}">
        <p14:creationId xmlns:p14="http://schemas.microsoft.com/office/powerpoint/2010/main" val="16030832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63</a:t>
            </a:fld>
            <a:endParaRPr lang="en-US"/>
          </a:p>
        </p:txBody>
      </p:sp>
    </p:spTree>
    <p:extLst>
      <p:ext uri="{BB962C8B-B14F-4D97-AF65-F5344CB8AC3E}">
        <p14:creationId xmlns:p14="http://schemas.microsoft.com/office/powerpoint/2010/main" val="41143201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64</a:t>
            </a:fld>
            <a:endParaRPr lang="en-US"/>
          </a:p>
        </p:txBody>
      </p:sp>
    </p:spTree>
    <p:extLst>
      <p:ext uri="{BB962C8B-B14F-4D97-AF65-F5344CB8AC3E}">
        <p14:creationId xmlns:p14="http://schemas.microsoft.com/office/powerpoint/2010/main" val="2140004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8</a:t>
            </a:fld>
            <a:endParaRPr lang="en-US"/>
          </a:p>
        </p:txBody>
      </p:sp>
    </p:spTree>
    <p:extLst>
      <p:ext uri="{BB962C8B-B14F-4D97-AF65-F5344CB8AC3E}">
        <p14:creationId xmlns:p14="http://schemas.microsoft.com/office/powerpoint/2010/main" val="4195697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9</a:t>
            </a:fld>
            <a:endParaRPr lang="en-US"/>
          </a:p>
        </p:txBody>
      </p:sp>
    </p:spTree>
    <p:extLst>
      <p:ext uri="{BB962C8B-B14F-4D97-AF65-F5344CB8AC3E}">
        <p14:creationId xmlns:p14="http://schemas.microsoft.com/office/powerpoint/2010/main" val="1220188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DAA642-802A-8849-A91C-2F2093D93627}" type="slidenum">
              <a:rPr lang="en-US" smtClean="0"/>
              <a:t>10</a:t>
            </a:fld>
            <a:endParaRPr lang="en-US"/>
          </a:p>
        </p:txBody>
      </p:sp>
    </p:spTree>
    <p:extLst>
      <p:ext uri="{BB962C8B-B14F-4D97-AF65-F5344CB8AC3E}">
        <p14:creationId xmlns:p14="http://schemas.microsoft.com/office/powerpoint/2010/main" val="2476981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DED22-A360-DF47-807F-7CE4E5CFA5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7083EC-E641-6B40-A9D4-BA89CC9F45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AEB0F4-9817-BE43-A051-FF37D65C2D4C}"/>
              </a:ext>
            </a:extLst>
          </p:cNvPr>
          <p:cNvSpPr>
            <a:spLocks noGrp="1"/>
          </p:cNvSpPr>
          <p:nvPr>
            <p:ph type="dt" sz="half" idx="10"/>
          </p:nvPr>
        </p:nvSpPr>
        <p:spPr/>
        <p:txBody>
          <a:bodyPr/>
          <a:lstStyle/>
          <a:p>
            <a:fld id="{F89B9BA5-C8BB-5E40-AFC0-435ABC874719}" type="datetimeFigureOut">
              <a:rPr lang="en-US" smtClean="0"/>
              <a:t>7/5/20</a:t>
            </a:fld>
            <a:endParaRPr lang="en-US"/>
          </a:p>
        </p:txBody>
      </p:sp>
      <p:sp>
        <p:nvSpPr>
          <p:cNvPr id="5" name="Footer Placeholder 4">
            <a:extLst>
              <a:ext uri="{FF2B5EF4-FFF2-40B4-BE49-F238E27FC236}">
                <a16:creationId xmlns:a16="http://schemas.microsoft.com/office/drawing/2014/main" id="{A32A2F05-4325-D64D-B85E-AF592F2AC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6F572-6865-CE4B-B254-10C97A387113}"/>
              </a:ext>
            </a:extLst>
          </p:cNvPr>
          <p:cNvSpPr>
            <a:spLocks noGrp="1"/>
          </p:cNvSpPr>
          <p:nvPr>
            <p:ph type="sldNum" sz="quarter" idx="12"/>
          </p:nvPr>
        </p:nvSpPr>
        <p:spPr/>
        <p:txBody>
          <a:bodyPr/>
          <a:lstStyle/>
          <a:p>
            <a:fld id="{A58BAAD4-2C62-414F-B2B7-F9970CCFE7D5}" type="slidenum">
              <a:rPr lang="en-US" smtClean="0"/>
              <a:t>‹#›</a:t>
            </a:fld>
            <a:endParaRPr lang="en-US"/>
          </a:p>
        </p:txBody>
      </p:sp>
    </p:spTree>
    <p:extLst>
      <p:ext uri="{BB962C8B-B14F-4D97-AF65-F5344CB8AC3E}">
        <p14:creationId xmlns:p14="http://schemas.microsoft.com/office/powerpoint/2010/main" val="1642043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1E7A0-2171-D343-991A-DFE885A480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8189EA-BF28-4E40-B5DE-E779A93A38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7A7020-32FA-9243-AB4A-8DCB19AD2457}"/>
              </a:ext>
            </a:extLst>
          </p:cNvPr>
          <p:cNvSpPr>
            <a:spLocks noGrp="1"/>
          </p:cNvSpPr>
          <p:nvPr>
            <p:ph type="dt" sz="half" idx="10"/>
          </p:nvPr>
        </p:nvSpPr>
        <p:spPr/>
        <p:txBody>
          <a:bodyPr/>
          <a:lstStyle/>
          <a:p>
            <a:fld id="{F89B9BA5-C8BB-5E40-AFC0-435ABC874719}" type="datetimeFigureOut">
              <a:rPr lang="en-US" smtClean="0"/>
              <a:t>7/5/20</a:t>
            </a:fld>
            <a:endParaRPr lang="en-US"/>
          </a:p>
        </p:txBody>
      </p:sp>
      <p:sp>
        <p:nvSpPr>
          <p:cNvPr id="5" name="Footer Placeholder 4">
            <a:extLst>
              <a:ext uri="{FF2B5EF4-FFF2-40B4-BE49-F238E27FC236}">
                <a16:creationId xmlns:a16="http://schemas.microsoft.com/office/drawing/2014/main" id="{A0F8D88C-B0C6-1141-9E5B-5776BC02F3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550F70-3ADE-EF4C-B9A4-035A88140C6E}"/>
              </a:ext>
            </a:extLst>
          </p:cNvPr>
          <p:cNvSpPr>
            <a:spLocks noGrp="1"/>
          </p:cNvSpPr>
          <p:nvPr>
            <p:ph type="sldNum" sz="quarter" idx="12"/>
          </p:nvPr>
        </p:nvSpPr>
        <p:spPr/>
        <p:txBody>
          <a:bodyPr/>
          <a:lstStyle/>
          <a:p>
            <a:fld id="{A58BAAD4-2C62-414F-B2B7-F9970CCFE7D5}" type="slidenum">
              <a:rPr lang="en-US" smtClean="0"/>
              <a:t>‹#›</a:t>
            </a:fld>
            <a:endParaRPr lang="en-US"/>
          </a:p>
        </p:txBody>
      </p:sp>
    </p:spTree>
    <p:extLst>
      <p:ext uri="{BB962C8B-B14F-4D97-AF65-F5344CB8AC3E}">
        <p14:creationId xmlns:p14="http://schemas.microsoft.com/office/powerpoint/2010/main" val="810976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BF8C73-F423-EF43-89E7-35395DF5A9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FD0360-067A-4F4F-AFDC-BF2AEBD851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B9EFE3-4058-8A45-806F-11757F4DC121}"/>
              </a:ext>
            </a:extLst>
          </p:cNvPr>
          <p:cNvSpPr>
            <a:spLocks noGrp="1"/>
          </p:cNvSpPr>
          <p:nvPr>
            <p:ph type="dt" sz="half" idx="10"/>
          </p:nvPr>
        </p:nvSpPr>
        <p:spPr/>
        <p:txBody>
          <a:bodyPr/>
          <a:lstStyle/>
          <a:p>
            <a:fld id="{F89B9BA5-C8BB-5E40-AFC0-435ABC874719}" type="datetimeFigureOut">
              <a:rPr lang="en-US" smtClean="0"/>
              <a:t>7/5/20</a:t>
            </a:fld>
            <a:endParaRPr lang="en-US"/>
          </a:p>
        </p:txBody>
      </p:sp>
      <p:sp>
        <p:nvSpPr>
          <p:cNvPr id="5" name="Footer Placeholder 4">
            <a:extLst>
              <a:ext uri="{FF2B5EF4-FFF2-40B4-BE49-F238E27FC236}">
                <a16:creationId xmlns:a16="http://schemas.microsoft.com/office/drawing/2014/main" id="{C3E75A99-D97C-2D4F-B0BA-301DE0DA4C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AD664-6A1D-F647-BA15-C39A228BCC03}"/>
              </a:ext>
            </a:extLst>
          </p:cNvPr>
          <p:cNvSpPr>
            <a:spLocks noGrp="1"/>
          </p:cNvSpPr>
          <p:nvPr>
            <p:ph type="sldNum" sz="quarter" idx="12"/>
          </p:nvPr>
        </p:nvSpPr>
        <p:spPr/>
        <p:txBody>
          <a:bodyPr/>
          <a:lstStyle/>
          <a:p>
            <a:fld id="{A58BAAD4-2C62-414F-B2B7-F9970CCFE7D5}" type="slidenum">
              <a:rPr lang="en-US" smtClean="0"/>
              <a:t>‹#›</a:t>
            </a:fld>
            <a:endParaRPr lang="en-US"/>
          </a:p>
        </p:txBody>
      </p:sp>
    </p:spTree>
    <p:extLst>
      <p:ext uri="{BB962C8B-B14F-4D97-AF65-F5344CB8AC3E}">
        <p14:creationId xmlns:p14="http://schemas.microsoft.com/office/powerpoint/2010/main" val="465386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B995-4DC5-9E4A-8E93-97A57878CC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DF7F88-FB89-4B43-B6BE-F7CC684F32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3B8F14-160B-CE4F-986B-B59E80D55A84}"/>
              </a:ext>
            </a:extLst>
          </p:cNvPr>
          <p:cNvSpPr>
            <a:spLocks noGrp="1"/>
          </p:cNvSpPr>
          <p:nvPr>
            <p:ph type="dt" sz="half" idx="10"/>
          </p:nvPr>
        </p:nvSpPr>
        <p:spPr/>
        <p:txBody>
          <a:bodyPr/>
          <a:lstStyle/>
          <a:p>
            <a:fld id="{F89B9BA5-C8BB-5E40-AFC0-435ABC874719}" type="datetimeFigureOut">
              <a:rPr lang="en-US" smtClean="0"/>
              <a:t>7/5/20</a:t>
            </a:fld>
            <a:endParaRPr lang="en-US"/>
          </a:p>
        </p:txBody>
      </p:sp>
      <p:sp>
        <p:nvSpPr>
          <p:cNvPr id="5" name="Footer Placeholder 4">
            <a:extLst>
              <a:ext uri="{FF2B5EF4-FFF2-40B4-BE49-F238E27FC236}">
                <a16:creationId xmlns:a16="http://schemas.microsoft.com/office/drawing/2014/main" id="{C68CB447-BCF4-D149-A6DD-414723E73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CC402D-2D5D-CB48-AD83-584598A1222A}"/>
              </a:ext>
            </a:extLst>
          </p:cNvPr>
          <p:cNvSpPr>
            <a:spLocks noGrp="1"/>
          </p:cNvSpPr>
          <p:nvPr>
            <p:ph type="sldNum" sz="quarter" idx="12"/>
          </p:nvPr>
        </p:nvSpPr>
        <p:spPr/>
        <p:txBody>
          <a:bodyPr/>
          <a:lstStyle/>
          <a:p>
            <a:fld id="{A58BAAD4-2C62-414F-B2B7-F9970CCFE7D5}" type="slidenum">
              <a:rPr lang="en-US" smtClean="0"/>
              <a:t>‹#›</a:t>
            </a:fld>
            <a:endParaRPr lang="en-US"/>
          </a:p>
        </p:txBody>
      </p:sp>
    </p:spTree>
    <p:extLst>
      <p:ext uri="{BB962C8B-B14F-4D97-AF65-F5344CB8AC3E}">
        <p14:creationId xmlns:p14="http://schemas.microsoft.com/office/powerpoint/2010/main" val="2324595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7D5B5-403D-0C46-B437-E01A9DF80B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306EF7-6C69-6B44-B25E-E01D8780A5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F9DA8A-8ABE-DE46-98CE-D6ECB0D1DC6E}"/>
              </a:ext>
            </a:extLst>
          </p:cNvPr>
          <p:cNvSpPr>
            <a:spLocks noGrp="1"/>
          </p:cNvSpPr>
          <p:nvPr>
            <p:ph type="dt" sz="half" idx="10"/>
          </p:nvPr>
        </p:nvSpPr>
        <p:spPr/>
        <p:txBody>
          <a:bodyPr/>
          <a:lstStyle/>
          <a:p>
            <a:fld id="{F89B9BA5-C8BB-5E40-AFC0-435ABC874719}" type="datetimeFigureOut">
              <a:rPr lang="en-US" smtClean="0"/>
              <a:t>7/5/20</a:t>
            </a:fld>
            <a:endParaRPr lang="en-US"/>
          </a:p>
        </p:txBody>
      </p:sp>
      <p:sp>
        <p:nvSpPr>
          <p:cNvPr id="5" name="Footer Placeholder 4">
            <a:extLst>
              <a:ext uri="{FF2B5EF4-FFF2-40B4-BE49-F238E27FC236}">
                <a16:creationId xmlns:a16="http://schemas.microsoft.com/office/drawing/2014/main" id="{4D1E5256-CB32-8B4A-9E0A-962EF54D99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B02A0D-5964-AE42-A1EC-A482EEE07CA9}"/>
              </a:ext>
            </a:extLst>
          </p:cNvPr>
          <p:cNvSpPr>
            <a:spLocks noGrp="1"/>
          </p:cNvSpPr>
          <p:nvPr>
            <p:ph type="sldNum" sz="quarter" idx="12"/>
          </p:nvPr>
        </p:nvSpPr>
        <p:spPr/>
        <p:txBody>
          <a:bodyPr/>
          <a:lstStyle/>
          <a:p>
            <a:fld id="{A58BAAD4-2C62-414F-B2B7-F9970CCFE7D5}" type="slidenum">
              <a:rPr lang="en-US" smtClean="0"/>
              <a:t>‹#›</a:t>
            </a:fld>
            <a:endParaRPr lang="en-US"/>
          </a:p>
        </p:txBody>
      </p:sp>
    </p:spTree>
    <p:extLst>
      <p:ext uri="{BB962C8B-B14F-4D97-AF65-F5344CB8AC3E}">
        <p14:creationId xmlns:p14="http://schemas.microsoft.com/office/powerpoint/2010/main" val="473786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124B-7F04-CC44-A8C8-D149ED4F6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CD38DA-9A49-FF4A-93C1-DAFBDB5969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99BECE-8AFD-8845-B747-6FF7AA4531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4BB160-4118-6B4F-B967-CD9936ECCFED}"/>
              </a:ext>
            </a:extLst>
          </p:cNvPr>
          <p:cNvSpPr>
            <a:spLocks noGrp="1"/>
          </p:cNvSpPr>
          <p:nvPr>
            <p:ph type="dt" sz="half" idx="10"/>
          </p:nvPr>
        </p:nvSpPr>
        <p:spPr/>
        <p:txBody>
          <a:bodyPr/>
          <a:lstStyle/>
          <a:p>
            <a:fld id="{F89B9BA5-C8BB-5E40-AFC0-435ABC874719}" type="datetimeFigureOut">
              <a:rPr lang="en-US" smtClean="0"/>
              <a:t>7/5/20</a:t>
            </a:fld>
            <a:endParaRPr lang="en-US"/>
          </a:p>
        </p:txBody>
      </p:sp>
      <p:sp>
        <p:nvSpPr>
          <p:cNvPr id="6" name="Footer Placeholder 5">
            <a:extLst>
              <a:ext uri="{FF2B5EF4-FFF2-40B4-BE49-F238E27FC236}">
                <a16:creationId xmlns:a16="http://schemas.microsoft.com/office/drawing/2014/main" id="{151B4BEF-08E8-374A-9887-188B89740E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A4E5AA-D96D-6848-AAE2-7359B1B44175}"/>
              </a:ext>
            </a:extLst>
          </p:cNvPr>
          <p:cNvSpPr>
            <a:spLocks noGrp="1"/>
          </p:cNvSpPr>
          <p:nvPr>
            <p:ph type="sldNum" sz="quarter" idx="12"/>
          </p:nvPr>
        </p:nvSpPr>
        <p:spPr/>
        <p:txBody>
          <a:bodyPr/>
          <a:lstStyle/>
          <a:p>
            <a:fld id="{A58BAAD4-2C62-414F-B2B7-F9970CCFE7D5}" type="slidenum">
              <a:rPr lang="en-US" smtClean="0"/>
              <a:t>‹#›</a:t>
            </a:fld>
            <a:endParaRPr lang="en-US"/>
          </a:p>
        </p:txBody>
      </p:sp>
    </p:spTree>
    <p:extLst>
      <p:ext uri="{BB962C8B-B14F-4D97-AF65-F5344CB8AC3E}">
        <p14:creationId xmlns:p14="http://schemas.microsoft.com/office/powerpoint/2010/main" val="1291985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DE5E0-CBE3-564A-AF36-7F6E27CABE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277E15-BD2D-C34B-BCE5-31492F0FC4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2F2DD9-3B7B-9946-B19E-E944E4B420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1B87C0-A9F8-284E-A214-AAAB935611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A813A9-FD94-7447-8C8D-37BD9B5A67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E8544B-C0F2-2E46-971C-354B2DE10355}"/>
              </a:ext>
            </a:extLst>
          </p:cNvPr>
          <p:cNvSpPr>
            <a:spLocks noGrp="1"/>
          </p:cNvSpPr>
          <p:nvPr>
            <p:ph type="dt" sz="half" idx="10"/>
          </p:nvPr>
        </p:nvSpPr>
        <p:spPr/>
        <p:txBody>
          <a:bodyPr/>
          <a:lstStyle/>
          <a:p>
            <a:fld id="{F89B9BA5-C8BB-5E40-AFC0-435ABC874719}" type="datetimeFigureOut">
              <a:rPr lang="en-US" smtClean="0"/>
              <a:t>7/5/20</a:t>
            </a:fld>
            <a:endParaRPr lang="en-US"/>
          </a:p>
        </p:txBody>
      </p:sp>
      <p:sp>
        <p:nvSpPr>
          <p:cNvPr id="8" name="Footer Placeholder 7">
            <a:extLst>
              <a:ext uri="{FF2B5EF4-FFF2-40B4-BE49-F238E27FC236}">
                <a16:creationId xmlns:a16="http://schemas.microsoft.com/office/drawing/2014/main" id="{D89AF472-8727-B945-ADB9-1584D2B6D6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79EB81-2BF4-9040-A8FE-22A735F53A72}"/>
              </a:ext>
            </a:extLst>
          </p:cNvPr>
          <p:cNvSpPr>
            <a:spLocks noGrp="1"/>
          </p:cNvSpPr>
          <p:nvPr>
            <p:ph type="sldNum" sz="quarter" idx="12"/>
          </p:nvPr>
        </p:nvSpPr>
        <p:spPr/>
        <p:txBody>
          <a:bodyPr/>
          <a:lstStyle/>
          <a:p>
            <a:fld id="{A58BAAD4-2C62-414F-B2B7-F9970CCFE7D5}" type="slidenum">
              <a:rPr lang="en-US" smtClean="0"/>
              <a:t>‹#›</a:t>
            </a:fld>
            <a:endParaRPr lang="en-US"/>
          </a:p>
        </p:txBody>
      </p:sp>
    </p:spTree>
    <p:extLst>
      <p:ext uri="{BB962C8B-B14F-4D97-AF65-F5344CB8AC3E}">
        <p14:creationId xmlns:p14="http://schemas.microsoft.com/office/powerpoint/2010/main" val="3921766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DB43C-81B9-5641-8C11-5E361CF8A1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5A7DC5-D504-EE4C-BD91-F6DBC292A743}"/>
              </a:ext>
            </a:extLst>
          </p:cNvPr>
          <p:cNvSpPr>
            <a:spLocks noGrp="1"/>
          </p:cNvSpPr>
          <p:nvPr>
            <p:ph type="dt" sz="half" idx="10"/>
          </p:nvPr>
        </p:nvSpPr>
        <p:spPr/>
        <p:txBody>
          <a:bodyPr/>
          <a:lstStyle/>
          <a:p>
            <a:fld id="{F89B9BA5-C8BB-5E40-AFC0-435ABC874719}" type="datetimeFigureOut">
              <a:rPr lang="en-US" smtClean="0"/>
              <a:t>7/5/20</a:t>
            </a:fld>
            <a:endParaRPr lang="en-US"/>
          </a:p>
        </p:txBody>
      </p:sp>
      <p:sp>
        <p:nvSpPr>
          <p:cNvPr id="4" name="Footer Placeholder 3">
            <a:extLst>
              <a:ext uri="{FF2B5EF4-FFF2-40B4-BE49-F238E27FC236}">
                <a16:creationId xmlns:a16="http://schemas.microsoft.com/office/drawing/2014/main" id="{9DF28C3F-A0D7-C848-B418-C252D667F6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AD1C0F-F27A-D646-8938-F96462937266}"/>
              </a:ext>
            </a:extLst>
          </p:cNvPr>
          <p:cNvSpPr>
            <a:spLocks noGrp="1"/>
          </p:cNvSpPr>
          <p:nvPr>
            <p:ph type="sldNum" sz="quarter" idx="12"/>
          </p:nvPr>
        </p:nvSpPr>
        <p:spPr/>
        <p:txBody>
          <a:bodyPr/>
          <a:lstStyle/>
          <a:p>
            <a:fld id="{A58BAAD4-2C62-414F-B2B7-F9970CCFE7D5}" type="slidenum">
              <a:rPr lang="en-US" smtClean="0"/>
              <a:t>‹#›</a:t>
            </a:fld>
            <a:endParaRPr lang="en-US"/>
          </a:p>
        </p:txBody>
      </p:sp>
    </p:spTree>
    <p:extLst>
      <p:ext uri="{BB962C8B-B14F-4D97-AF65-F5344CB8AC3E}">
        <p14:creationId xmlns:p14="http://schemas.microsoft.com/office/powerpoint/2010/main" val="841227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14B541-256B-DC45-A2E2-0CA93C5A1756}"/>
              </a:ext>
            </a:extLst>
          </p:cNvPr>
          <p:cNvSpPr>
            <a:spLocks noGrp="1"/>
          </p:cNvSpPr>
          <p:nvPr>
            <p:ph type="dt" sz="half" idx="10"/>
          </p:nvPr>
        </p:nvSpPr>
        <p:spPr/>
        <p:txBody>
          <a:bodyPr/>
          <a:lstStyle/>
          <a:p>
            <a:fld id="{F89B9BA5-C8BB-5E40-AFC0-435ABC874719}" type="datetimeFigureOut">
              <a:rPr lang="en-US" smtClean="0"/>
              <a:t>7/5/20</a:t>
            </a:fld>
            <a:endParaRPr lang="en-US"/>
          </a:p>
        </p:txBody>
      </p:sp>
      <p:sp>
        <p:nvSpPr>
          <p:cNvPr id="3" name="Footer Placeholder 2">
            <a:extLst>
              <a:ext uri="{FF2B5EF4-FFF2-40B4-BE49-F238E27FC236}">
                <a16:creationId xmlns:a16="http://schemas.microsoft.com/office/drawing/2014/main" id="{63021103-4DA0-9343-B09E-4F5AD3E268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8ABFA5-BDDB-1945-A341-F6CE0BB219EC}"/>
              </a:ext>
            </a:extLst>
          </p:cNvPr>
          <p:cNvSpPr>
            <a:spLocks noGrp="1"/>
          </p:cNvSpPr>
          <p:nvPr>
            <p:ph type="sldNum" sz="quarter" idx="12"/>
          </p:nvPr>
        </p:nvSpPr>
        <p:spPr/>
        <p:txBody>
          <a:bodyPr/>
          <a:lstStyle/>
          <a:p>
            <a:fld id="{A58BAAD4-2C62-414F-B2B7-F9970CCFE7D5}" type="slidenum">
              <a:rPr lang="en-US" smtClean="0"/>
              <a:t>‹#›</a:t>
            </a:fld>
            <a:endParaRPr lang="en-US"/>
          </a:p>
        </p:txBody>
      </p:sp>
    </p:spTree>
    <p:extLst>
      <p:ext uri="{BB962C8B-B14F-4D97-AF65-F5344CB8AC3E}">
        <p14:creationId xmlns:p14="http://schemas.microsoft.com/office/powerpoint/2010/main" val="3013664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0C438-B88D-DF42-9825-39CD677E46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E23322-F2A5-BC4A-B099-EE1C2428A7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E2116D-A039-074D-A2A8-B431D8A8D6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E17521-6096-CC46-867B-7ED771B24B0C}"/>
              </a:ext>
            </a:extLst>
          </p:cNvPr>
          <p:cNvSpPr>
            <a:spLocks noGrp="1"/>
          </p:cNvSpPr>
          <p:nvPr>
            <p:ph type="dt" sz="half" idx="10"/>
          </p:nvPr>
        </p:nvSpPr>
        <p:spPr/>
        <p:txBody>
          <a:bodyPr/>
          <a:lstStyle/>
          <a:p>
            <a:fld id="{F89B9BA5-C8BB-5E40-AFC0-435ABC874719}" type="datetimeFigureOut">
              <a:rPr lang="en-US" smtClean="0"/>
              <a:t>7/5/20</a:t>
            </a:fld>
            <a:endParaRPr lang="en-US"/>
          </a:p>
        </p:txBody>
      </p:sp>
      <p:sp>
        <p:nvSpPr>
          <p:cNvPr id="6" name="Footer Placeholder 5">
            <a:extLst>
              <a:ext uri="{FF2B5EF4-FFF2-40B4-BE49-F238E27FC236}">
                <a16:creationId xmlns:a16="http://schemas.microsoft.com/office/drawing/2014/main" id="{C6002FC0-E11D-4D46-9C1D-22C6533D65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64ACE2-ECFE-2543-A2E5-DAA89711B111}"/>
              </a:ext>
            </a:extLst>
          </p:cNvPr>
          <p:cNvSpPr>
            <a:spLocks noGrp="1"/>
          </p:cNvSpPr>
          <p:nvPr>
            <p:ph type="sldNum" sz="quarter" idx="12"/>
          </p:nvPr>
        </p:nvSpPr>
        <p:spPr/>
        <p:txBody>
          <a:bodyPr/>
          <a:lstStyle/>
          <a:p>
            <a:fld id="{A58BAAD4-2C62-414F-B2B7-F9970CCFE7D5}" type="slidenum">
              <a:rPr lang="en-US" smtClean="0"/>
              <a:t>‹#›</a:t>
            </a:fld>
            <a:endParaRPr lang="en-US"/>
          </a:p>
        </p:txBody>
      </p:sp>
    </p:spTree>
    <p:extLst>
      <p:ext uri="{BB962C8B-B14F-4D97-AF65-F5344CB8AC3E}">
        <p14:creationId xmlns:p14="http://schemas.microsoft.com/office/powerpoint/2010/main" val="3813914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6C16-0378-174C-BDFE-94FB96700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57B2D0-BDCB-564A-958E-F88200390C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851ED0-F94F-3E46-B8AA-43BFA4B053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C51DBE-8562-2A46-9F3C-2C08E33C2492}"/>
              </a:ext>
            </a:extLst>
          </p:cNvPr>
          <p:cNvSpPr>
            <a:spLocks noGrp="1"/>
          </p:cNvSpPr>
          <p:nvPr>
            <p:ph type="dt" sz="half" idx="10"/>
          </p:nvPr>
        </p:nvSpPr>
        <p:spPr/>
        <p:txBody>
          <a:bodyPr/>
          <a:lstStyle/>
          <a:p>
            <a:fld id="{F89B9BA5-C8BB-5E40-AFC0-435ABC874719}" type="datetimeFigureOut">
              <a:rPr lang="en-US" smtClean="0"/>
              <a:t>7/5/20</a:t>
            </a:fld>
            <a:endParaRPr lang="en-US"/>
          </a:p>
        </p:txBody>
      </p:sp>
      <p:sp>
        <p:nvSpPr>
          <p:cNvPr id="6" name="Footer Placeholder 5">
            <a:extLst>
              <a:ext uri="{FF2B5EF4-FFF2-40B4-BE49-F238E27FC236}">
                <a16:creationId xmlns:a16="http://schemas.microsoft.com/office/drawing/2014/main" id="{2C6FC72E-1CA6-1C48-83DF-86BD323DD0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0D57EF-D610-5C45-A7B6-A8CBC28925E8}"/>
              </a:ext>
            </a:extLst>
          </p:cNvPr>
          <p:cNvSpPr>
            <a:spLocks noGrp="1"/>
          </p:cNvSpPr>
          <p:nvPr>
            <p:ph type="sldNum" sz="quarter" idx="12"/>
          </p:nvPr>
        </p:nvSpPr>
        <p:spPr/>
        <p:txBody>
          <a:bodyPr/>
          <a:lstStyle/>
          <a:p>
            <a:fld id="{A58BAAD4-2C62-414F-B2B7-F9970CCFE7D5}" type="slidenum">
              <a:rPr lang="en-US" smtClean="0"/>
              <a:t>‹#›</a:t>
            </a:fld>
            <a:endParaRPr lang="en-US"/>
          </a:p>
        </p:txBody>
      </p:sp>
    </p:spTree>
    <p:extLst>
      <p:ext uri="{BB962C8B-B14F-4D97-AF65-F5344CB8AC3E}">
        <p14:creationId xmlns:p14="http://schemas.microsoft.com/office/powerpoint/2010/main" val="2430450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33270E-EDD9-A347-B43B-A6ADCC144D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266C06-913C-7948-AE02-0DE3F48D57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7919A7-94A5-D941-8A2C-7238DBC2FD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9B9BA5-C8BB-5E40-AFC0-435ABC874719}" type="datetimeFigureOut">
              <a:rPr lang="en-US" smtClean="0"/>
              <a:t>7/5/20</a:t>
            </a:fld>
            <a:endParaRPr lang="en-US"/>
          </a:p>
        </p:txBody>
      </p:sp>
      <p:sp>
        <p:nvSpPr>
          <p:cNvPr id="5" name="Footer Placeholder 4">
            <a:extLst>
              <a:ext uri="{FF2B5EF4-FFF2-40B4-BE49-F238E27FC236}">
                <a16:creationId xmlns:a16="http://schemas.microsoft.com/office/drawing/2014/main" id="{BB631746-7D40-A140-ADB0-EFB29CEF3B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3F8959-40C0-834A-950C-917D3A05D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8BAAD4-2C62-414F-B2B7-F9970CCFE7D5}" type="slidenum">
              <a:rPr lang="en-US" smtClean="0"/>
              <a:t>‹#›</a:t>
            </a:fld>
            <a:endParaRPr lang="en-US"/>
          </a:p>
        </p:txBody>
      </p:sp>
    </p:spTree>
    <p:extLst>
      <p:ext uri="{BB962C8B-B14F-4D97-AF65-F5344CB8AC3E}">
        <p14:creationId xmlns:p14="http://schemas.microsoft.com/office/powerpoint/2010/main" val="887166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3" Type="http://schemas.openxmlformats.org/officeDocument/2006/relationships/hyperlink" Target="https://literarydevices.net/a-journey-of-a-thousand-miles-begins-with-a-single-step/"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literarydevices.net/a-journey-of-a-thousand-miles-begins-with-a-single-step/"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mailto:Phyllis.Kombol@gmail.com"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4.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8">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D7292E-ED74-6942-96FC-6134BE75FCE8}"/>
              </a:ext>
            </a:extLst>
          </p:cNvPr>
          <p:cNvSpPr>
            <a:spLocks noGrp="1"/>
          </p:cNvSpPr>
          <p:nvPr>
            <p:ph type="ctrTitle"/>
          </p:nvPr>
        </p:nvSpPr>
        <p:spPr>
          <a:xfrm>
            <a:off x="651307" y="640081"/>
            <a:ext cx="3794569" cy="3681976"/>
          </a:xfrm>
          <a:noFill/>
        </p:spPr>
        <p:txBody>
          <a:bodyPr>
            <a:normAutofit fontScale="90000"/>
          </a:bodyPr>
          <a:lstStyle/>
          <a:p>
            <a:pPr algn="l"/>
            <a:r>
              <a:rPr lang="en-US" sz="8000" b="1" dirty="0">
                <a:solidFill>
                  <a:schemeClr val="bg1"/>
                </a:solidFill>
              </a:rPr>
              <a:t>Pathways</a:t>
            </a:r>
            <a:r>
              <a:rPr lang="en-US" sz="4400" dirty="0">
                <a:solidFill>
                  <a:schemeClr val="bg1"/>
                </a:solidFill>
              </a:rPr>
              <a:t> </a:t>
            </a:r>
            <a:br>
              <a:rPr lang="en-US" sz="4400" dirty="0">
                <a:solidFill>
                  <a:schemeClr val="bg1"/>
                </a:solidFill>
              </a:rPr>
            </a:br>
            <a:r>
              <a:rPr lang="en-US" sz="4400" dirty="0">
                <a:solidFill>
                  <a:schemeClr val="bg1"/>
                </a:solidFill>
              </a:rPr>
              <a:t>for </a:t>
            </a:r>
            <a:r>
              <a:rPr lang="en-US" sz="4000" dirty="0">
                <a:solidFill>
                  <a:schemeClr val="bg1"/>
                </a:solidFill>
              </a:rPr>
              <a:t>the</a:t>
            </a:r>
            <a:r>
              <a:rPr lang="en-US" sz="4400" dirty="0">
                <a:solidFill>
                  <a:schemeClr val="bg1"/>
                </a:solidFill>
              </a:rPr>
              <a:t> NEW D37 </a:t>
            </a:r>
            <a:br>
              <a:rPr lang="en-US" sz="4400" dirty="0">
                <a:solidFill>
                  <a:schemeClr val="bg1"/>
                </a:solidFill>
              </a:rPr>
            </a:br>
            <a:r>
              <a:rPr lang="en-US" sz="4400" i="1" dirty="0">
                <a:solidFill>
                  <a:schemeClr val="bg1"/>
                </a:solidFill>
              </a:rPr>
              <a:t>in a New Toastmasters Year!</a:t>
            </a:r>
          </a:p>
        </p:txBody>
      </p:sp>
      <p:sp>
        <p:nvSpPr>
          <p:cNvPr id="3" name="Subtitle 2">
            <a:extLst>
              <a:ext uri="{FF2B5EF4-FFF2-40B4-BE49-F238E27FC236}">
                <a16:creationId xmlns:a16="http://schemas.microsoft.com/office/drawing/2014/main" id="{8D04E0DC-2A2F-E24C-9EE7-A169BCE8C4B1}"/>
              </a:ext>
            </a:extLst>
          </p:cNvPr>
          <p:cNvSpPr>
            <a:spLocks noGrp="1"/>
          </p:cNvSpPr>
          <p:nvPr>
            <p:ph type="subTitle" idx="1"/>
          </p:nvPr>
        </p:nvSpPr>
        <p:spPr>
          <a:xfrm>
            <a:off x="589012" y="4711312"/>
            <a:ext cx="3794569" cy="1757433"/>
          </a:xfrm>
          <a:noFill/>
        </p:spPr>
        <p:txBody>
          <a:bodyPr>
            <a:normAutofit fontScale="92500" lnSpcReduction="20000"/>
          </a:bodyPr>
          <a:lstStyle/>
          <a:p>
            <a:r>
              <a:rPr lang="en-US" sz="3200" b="1" dirty="0">
                <a:solidFill>
                  <a:schemeClr val="bg1"/>
                </a:solidFill>
              </a:rPr>
              <a:t>Phyllis Kombol, DTM</a:t>
            </a:r>
          </a:p>
          <a:p>
            <a:r>
              <a:rPr lang="en-US" sz="3200" dirty="0">
                <a:solidFill>
                  <a:schemeClr val="bg1"/>
                </a:solidFill>
              </a:rPr>
              <a:t>Pathways</a:t>
            </a:r>
            <a:r>
              <a:rPr lang="en-US" sz="3200" i="1" dirty="0">
                <a:solidFill>
                  <a:schemeClr val="bg1"/>
                </a:solidFill>
              </a:rPr>
              <a:t> “PR”*</a:t>
            </a:r>
          </a:p>
          <a:p>
            <a:endParaRPr lang="en-US" sz="2800" i="1" dirty="0">
              <a:solidFill>
                <a:schemeClr val="bg1"/>
              </a:solidFill>
            </a:endParaRPr>
          </a:p>
          <a:p>
            <a:r>
              <a:rPr lang="en-US" sz="2600" i="1" dirty="0">
                <a:solidFill>
                  <a:schemeClr val="bg1"/>
                </a:solidFill>
              </a:rPr>
              <a:t>* “Park Ranger”</a:t>
            </a:r>
            <a:endParaRPr lang="en-US" sz="1900" i="1" dirty="0">
              <a:solidFill>
                <a:schemeClr val="bg1"/>
              </a:solidFill>
            </a:endParaRPr>
          </a:p>
        </p:txBody>
      </p:sp>
    </p:spTree>
    <p:extLst>
      <p:ext uri="{BB962C8B-B14F-4D97-AF65-F5344CB8AC3E}">
        <p14:creationId xmlns:p14="http://schemas.microsoft.com/office/powerpoint/2010/main" val="605157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91FF7-27B8-DB41-8B7D-36BA06C5E8F2}"/>
              </a:ext>
            </a:extLst>
          </p:cNvPr>
          <p:cNvSpPr>
            <a:spLocks noGrp="1"/>
          </p:cNvSpPr>
          <p:nvPr>
            <p:ph type="title"/>
          </p:nvPr>
        </p:nvSpPr>
        <p:spPr/>
        <p:txBody>
          <a:bodyPr/>
          <a:lstStyle/>
          <a:p>
            <a:endParaRPr lang="en-US"/>
          </a:p>
        </p:txBody>
      </p:sp>
      <p:pic>
        <p:nvPicPr>
          <p:cNvPr id="5" name="Content Placeholder 4" descr="A screenshot of a cell phone&#10;&#10;Description automatically generated">
            <a:extLst>
              <a:ext uri="{FF2B5EF4-FFF2-40B4-BE49-F238E27FC236}">
                <a16:creationId xmlns:a16="http://schemas.microsoft.com/office/drawing/2014/main" id="{52CD0A79-8CD7-6B48-8235-6ECD0AC89562}"/>
              </a:ext>
            </a:extLst>
          </p:cNvPr>
          <p:cNvPicPr>
            <a:picLocks noGrp="1" noChangeAspect="1"/>
          </p:cNvPicPr>
          <p:nvPr>
            <p:ph idx="1"/>
          </p:nvPr>
        </p:nvPicPr>
        <p:blipFill>
          <a:blip r:embed="rId3"/>
          <a:stretch>
            <a:fillRect/>
          </a:stretch>
        </p:blipFill>
        <p:spPr>
          <a:xfrm>
            <a:off x="0" y="1"/>
            <a:ext cx="12192000" cy="2995126"/>
          </a:xfrm>
        </p:spPr>
      </p:pic>
      <p:sp>
        <p:nvSpPr>
          <p:cNvPr id="10" name="Donut 9">
            <a:extLst>
              <a:ext uri="{FF2B5EF4-FFF2-40B4-BE49-F238E27FC236}">
                <a16:creationId xmlns:a16="http://schemas.microsoft.com/office/drawing/2014/main" id="{1C71811C-4E43-5848-A266-4DE2510E3C77}"/>
              </a:ext>
            </a:extLst>
          </p:cNvPr>
          <p:cNvSpPr/>
          <p:nvPr/>
        </p:nvSpPr>
        <p:spPr>
          <a:xfrm>
            <a:off x="4758613" y="2063603"/>
            <a:ext cx="1436913" cy="575421"/>
          </a:xfrm>
          <a:prstGeom prst="donut">
            <a:avLst>
              <a:gd name="adj" fmla="val 103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Arrow Connector 10">
            <a:extLst>
              <a:ext uri="{FF2B5EF4-FFF2-40B4-BE49-F238E27FC236}">
                <a16:creationId xmlns:a16="http://schemas.microsoft.com/office/drawing/2014/main" id="{525FF054-7B6E-D442-80A1-9B6432DD655F}"/>
              </a:ext>
            </a:extLst>
          </p:cNvPr>
          <p:cNvCxnSpPr>
            <a:cxnSpLocks/>
          </p:cNvCxnSpPr>
          <p:nvPr/>
        </p:nvCxnSpPr>
        <p:spPr>
          <a:xfrm>
            <a:off x="4758613" y="1915853"/>
            <a:ext cx="457200" cy="38255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328CF7F-8559-AC49-8254-91F25AC8DF89}"/>
              </a:ext>
            </a:extLst>
          </p:cNvPr>
          <p:cNvSpPr txBox="1"/>
          <p:nvPr/>
        </p:nvSpPr>
        <p:spPr>
          <a:xfrm>
            <a:off x="3433665" y="3219061"/>
            <a:ext cx="4779898" cy="646331"/>
          </a:xfrm>
          <a:prstGeom prst="rect">
            <a:avLst/>
          </a:prstGeom>
          <a:noFill/>
        </p:spPr>
        <p:txBody>
          <a:bodyPr wrap="none" rtlCol="0">
            <a:spAutoFit/>
          </a:bodyPr>
          <a:lstStyle/>
          <a:p>
            <a:r>
              <a:rPr lang="en-US" sz="3600" b="1">
                <a:solidFill>
                  <a:schemeClr val="tx1">
                    <a:lumMod val="50000"/>
                    <a:lumOff val="50000"/>
                  </a:schemeClr>
                </a:solidFill>
              </a:rPr>
              <a:t>Pick a Path and get on it</a:t>
            </a:r>
          </a:p>
        </p:txBody>
      </p:sp>
    </p:spTree>
    <p:extLst>
      <p:ext uri="{BB962C8B-B14F-4D97-AF65-F5344CB8AC3E}">
        <p14:creationId xmlns:p14="http://schemas.microsoft.com/office/powerpoint/2010/main" val="1578016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2D0E7-32FC-674E-9DF4-857F09A72642}"/>
              </a:ext>
            </a:extLst>
          </p:cNvPr>
          <p:cNvSpPr>
            <a:spLocks noGrp="1"/>
          </p:cNvSpPr>
          <p:nvPr>
            <p:ph type="title"/>
          </p:nvPr>
        </p:nvSpPr>
        <p:spPr>
          <a:xfrm>
            <a:off x="7623110" y="5674244"/>
            <a:ext cx="4169594" cy="841601"/>
          </a:xfrm>
          <a:solidFill>
            <a:srgbClr val="F6DAE8"/>
          </a:solidFill>
        </p:spPr>
        <p:txBody>
          <a:bodyPr>
            <a:normAutofit fontScale="90000"/>
          </a:bodyPr>
          <a:lstStyle/>
          <a:p>
            <a:r>
              <a:rPr lang="en-US" sz="3600"/>
              <a:t>Each Path has 5 Levels</a:t>
            </a:r>
          </a:p>
        </p:txBody>
      </p:sp>
      <p:pic>
        <p:nvPicPr>
          <p:cNvPr id="5" name="Content Placeholder 4" descr="A screenshot of a cell phone&#10;&#10;Description automatically generated">
            <a:extLst>
              <a:ext uri="{FF2B5EF4-FFF2-40B4-BE49-F238E27FC236}">
                <a16:creationId xmlns:a16="http://schemas.microsoft.com/office/drawing/2014/main" id="{FAE8E35C-F184-3842-A238-8EE8DB6B558C}"/>
              </a:ext>
            </a:extLst>
          </p:cNvPr>
          <p:cNvPicPr>
            <a:picLocks noGrp="1" noChangeAspect="1"/>
          </p:cNvPicPr>
          <p:nvPr>
            <p:ph idx="1"/>
          </p:nvPr>
        </p:nvPicPr>
        <p:blipFill>
          <a:blip r:embed="rId3"/>
          <a:stretch>
            <a:fillRect/>
          </a:stretch>
        </p:blipFill>
        <p:spPr>
          <a:xfrm>
            <a:off x="101331" y="65313"/>
            <a:ext cx="5255503" cy="6819337"/>
          </a:xfrm>
        </p:spPr>
      </p:pic>
      <p:pic>
        <p:nvPicPr>
          <p:cNvPr id="7" name="Picture 6" descr="A screenshot of a cell phone&#10;&#10;Description automatically generated">
            <a:extLst>
              <a:ext uri="{FF2B5EF4-FFF2-40B4-BE49-F238E27FC236}">
                <a16:creationId xmlns:a16="http://schemas.microsoft.com/office/drawing/2014/main" id="{7D93D7AC-71CD-5244-8AF0-CA75B372744D}"/>
              </a:ext>
            </a:extLst>
          </p:cNvPr>
          <p:cNvPicPr>
            <a:picLocks noChangeAspect="1"/>
          </p:cNvPicPr>
          <p:nvPr/>
        </p:nvPicPr>
        <p:blipFill>
          <a:blip r:embed="rId4"/>
          <a:stretch>
            <a:fillRect/>
          </a:stretch>
        </p:blipFill>
        <p:spPr>
          <a:xfrm>
            <a:off x="7623110" y="233266"/>
            <a:ext cx="4169594" cy="5440978"/>
          </a:xfrm>
          <a:prstGeom prst="rect">
            <a:avLst/>
          </a:prstGeom>
        </p:spPr>
      </p:pic>
      <p:sp>
        <p:nvSpPr>
          <p:cNvPr id="8" name="Title 1">
            <a:extLst>
              <a:ext uri="{FF2B5EF4-FFF2-40B4-BE49-F238E27FC236}">
                <a16:creationId xmlns:a16="http://schemas.microsoft.com/office/drawing/2014/main" id="{AF0E1E76-A988-C648-8602-5DDA8040B50D}"/>
              </a:ext>
            </a:extLst>
          </p:cNvPr>
          <p:cNvSpPr txBox="1">
            <a:spLocks/>
          </p:cNvSpPr>
          <p:nvPr/>
        </p:nvSpPr>
        <p:spPr>
          <a:xfrm>
            <a:off x="5089849" y="130629"/>
            <a:ext cx="2012302" cy="4338734"/>
          </a:xfrm>
          <a:prstGeom prst="rect">
            <a:avLst/>
          </a:prstGeom>
          <a:solidFill>
            <a:schemeClr val="bg1">
              <a:lumMod val="8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t>Each Path has a different balance of the 5 main Core Competencies</a:t>
            </a:r>
          </a:p>
        </p:txBody>
      </p:sp>
    </p:spTree>
    <p:extLst>
      <p:ext uri="{BB962C8B-B14F-4D97-AF65-F5344CB8AC3E}">
        <p14:creationId xmlns:p14="http://schemas.microsoft.com/office/powerpoint/2010/main" val="2967852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9AB16-45E4-D54E-985F-B1F746834CC3}"/>
              </a:ext>
            </a:extLst>
          </p:cNvPr>
          <p:cNvSpPr>
            <a:spLocks noGrp="1"/>
          </p:cNvSpPr>
          <p:nvPr>
            <p:ph type="title"/>
          </p:nvPr>
        </p:nvSpPr>
        <p:spPr/>
        <p:txBody>
          <a:bodyPr/>
          <a:lstStyle/>
          <a:p>
            <a:endParaRPr lang="en-US"/>
          </a:p>
        </p:txBody>
      </p:sp>
      <p:pic>
        <p:nvPicPr>
          <p:cNvPr id="7" name="Content Placeholder 6" descr="A screenshot of a cell phone&#10;&#10;Description automatically generated">
            <a:extLst>
              <a:ext uri="{FF2B5EF4-FFF2-40B4-BE49-F238E27FC236}">
                <a16:creationId xmlns:a16="http://schemas.microsoft.com/office/drawing/2014/main" id="{913BD016-B671-FF45-8DE1-9D9F40C4D43F}"/>
              </a:ext>
            </a:extLst>
          </p:cNvPr>
          <p:cNvPicPr>
            <a:picLocks noGrp="1" noChangeAspect="1"/>
          </p:cNvPicPr>
          <p:nvPr>
            <p:ph idx="1"/>
          </p:nvPr>
        </p:nvPicPr>
        <p:blipFill>
          <a:blip r:embed="rId3"/>
          <a:stretch>
            <a:fillRect/>
          </a:stretch>
        </p:blipFill>
        <p:spPr>
          <a:xfrm>
            <a:off x="169588" y="238770"/>
            <a:ext cx="11648942" cy="5402522"/>
          </a:xfrm>
        </p:spPr>
      </p:pic>
      <p:sp>
        <p:nvSpPr>
          <p:cNvPr id="4" name="Donut 3">
            <a:extLst>
              <a:ext uri="{FF2B5EF4-FFF2-40B4-BE49-F238E27FC236}">
                <a16:creationId xmlns:a16="http://schemas.microsoft.com/office/drawing/2014/main" id="{E1C7F88F-8DAE-DA4A-947A-5FB48A4AE3FE}"/>
              </a:ext>
            </a:extLst>
          </p:cNvPr>
          <p:cNvSpPr/>
          <p:nvPr/>
        </p:nvSpPr>
        <p:spPr>
          <a:xfrm>
            <a:off x="6317113" y="2714898"/>
            <a:ext cx="821094" cy="575421"/>
          </a:xfrm>
          <a:prstGeom prst="donut">
            <a:avLst>
              <a:gd name="adj" fmla="val 10360"/>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onut 4">
            <a:extLst>
              <a:ext uri="{FF2B5EF4-FFF2-40B4-BE49-F238E27FC236}">
                <a16:creationId xmlns:a16="http://schemas.microsoft.com/office/drawing/2014/main" id="{A9459694-A531-A74F-9BCC-9E05814954EA}"/>
              </a:ext>
            </a:extLst>
          </p:cNvPr>
          <p:cNvSpPr/>
          <p:nvPr/>
        </p:nvSpPr>
        <p:spPr>
          <a:xfrm>
            <a:off x="4359240" y="4104449"/>
            <a:ext cx="2649893" cy="575421"/>
          </a:xfrm>
          <a:prstGeom prst="donut">
            <a:avLst>
              <a:gd name="adj" fmla="val 10360"/>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onut 5">
            <a:extLst>
              <a:ext uri="{FF2B5EF4-FFF2-40B4-BE49-F238E27FC236}">
                <a16:creationId xmlns:a16="http://schemas.microsoft.com/office/drawing/2014/main" id="{BC3A13E7-B29D-B14B-AECE-CCCDB3A2B7AA}"/>
              </a:ext>
            </a:extLst>
          </p:cNvPr>
          <p:cNvSpPr/>
          <p:nvPr/>
        </p:nvSpPr>
        <p:spPr>
          <a:xfrm>
            <a:off x="7207265" y="634482"/>
            <a:ext cx="3256383" cy="4381078"/>
          </a:xfrm>
          <a:prstGeom prst="donut">
            <a:avLst>
              <a:gd name="adj" fmla="val 1761"/>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a:extLst>
              <a:ext uri="{FF2B5EF4-FFF2-40B4-BE49-F238E27FC236}">
                <a16:creationId xmlns:a16="http://schemas.microsoft.com/office/drawing/2014/main" id="{960ACD78-7832-7945-8BA6-FCCA7D448CE8}"/>
              </a:ext>
            </a:extLst>
          </p:cNvPr>
          <p:cNvSpPr/>
          <p:nvPr/>
        </p:nvSpPr>
        <p:spPr>
          <a:xfrm>
            <a:off x="1014849" y="1080941"/>
            <a:ext cx="3256383" cy="1325563"/>
          </a:xfrm>
          <a:prstGeom prst="donut">
            <a:avLst>
              <a:gd name="adj" fmla="val 176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ardrop 2">
            <a:extLst>
              <a:ext uri="{FF2B5EF4-FFF2-40B4-BE49-F238E27FC236}">
                <a16:creationId xmlns:a16="http://schemas.microsoft.com/office/drawing/2014/main" id="{8DC29FC5-4E67-0144-AF8A-6AC75C4B2C26}"/>
              </a:ext>
            </a:extLst>
          </p:cNvPr>
          <p:cNvSpPr/>
          <p:nvPr/>
        </p:nvSpPr>
        <p:spPr>
          <a:xfrm>
            <a:off x="196884" y="2572608"/>
            <a:ext cx="1268022" cy="1878889"/>
          </a:xfrm>
          <a:prstGeom prst="teardrop">
            <a:avLst>
              <a:gd name="adj" fmla="val 135294"/>
            </a:avLst>
          </a:prstGeom>
          <a:solidFill>
            <a:srgbClr val="FF0000"/>
          </a:solidFill>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9BCDC9D-70E6-264B-8BCD-B807C8488B50}"/>
              </a:ext>
            </a:extLst>
          </p:cNvPr>
          <p:cNvSpPr txBox="1"/>
          <p:nvPr/>
        </p:nvSpPr>
        <p:spPr>
          <a:xfrm>
            <a:off x="419877" y="2827176"/>
            <a:ext cx="846897" cy="1277273"/>
          </a:xfrm>
          <a:prstGeom prst="rect">
            <a:avLst/>
          </a:prstGeom>
          <a:solidFill>
            <a:srgbClr val="FF0000"/>
          </a:solidFill>
          <a:ln>
            <a:noFill/>
          </a:ln>
        </p:spPr>
        <p:style>
          <a:lnRef idx="3">
            <a:schemeClr val="lt1"/>
          </a:lnRef>
          <a:fillRef idx="1">
            <a:schemeClr val="dk1"/>
          </a:fillRef>
          <a:effectRef idx="1">
            <a:schemeClr val="dk1"/>
          </a:effectRef>
          <a:fontRef idx="minor">
            <a:schemeClr val="lt1"/>
          </a:fontRef>
        </p:style>
        <p:txBody>
          <a:bodyPr wrap="square" rtlCol="0">
            <a:spAutoFit/>
          </a:bodyPr>
          <a:lstStyle/>
          <a:p>
            <a:r>
              <a:rPr lang="en-US" sz="1100">
                <a:solidFill>
                  <a:schemeClr val="bg1"/>
                </a:solidFill>
              </a:rPr>
              <a:t>Your first Path is included with your new member fee.</a:t>
            </a:r>
          </a:p>
        </p:txBody>
      </p:sp>
      <p:sp>
        <p:nvSpPr>
          <p:cNvPr id="10" name="Teardrop 9">
            <a:extLst>
              <a:ext uri="{FF2B5EF4-FFF2-40B4-BE49-F238E27FC236}">
                <a16:creationId xmlns:a16="http://schemas.microsoft.com/office/drawing/2014/main" id="{B43EDBE1-C14D-C84B-A304-D35AB38ECB37}"/>
              </a:ext>
            </a:extLst>
          </p:cNvPr>
          <p:cNvSpPr/>
          <p:nvPr/>
        </p:nvSpPr>
        <p:spPr>
          <a:xfrm rot="7379270">
            <a:off x="5642428" y="872913"/>
            <a:ext cx="1158481" cy="1630259"/>
          </a:xfrm>
          <a:prstGeom prst="teardrop">
            <a:avLst>
              <a:gd name="adj" fmla="val 135294"/>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FAAAB1EF-43B5-934F-BB03-F42599D5AB4C}"/>
              </a:ext>
            </a:extLst>
          </p:cNvPr>
          <p:cNvSpPr txBox="1"/>
          <p:nvPr/>
        </p:nvSpPr>
        <p:spPr>
          <a:xfrm>
            <a:off x="5802630" y="1216708"/>
            <a:ext cx="849002" cy="1015663"/>
          </a:xfrm>
          <a:prstGeom prst="rect">
            <a:avLst/>
          </a:prstGeom>
          <a:noFill/>
        </p:spPr>
        <p:txBody>
          <a:bodyPr wrap="square" rtlCol="0">
            <a:spAutoFit/>
          </a:bodyPr>
          <a:lstStyle/>
          <a:p>
            <a:pPr algn="ctr"/>
            <a:r>
              <a:rPr lang="en-US" sz="1200"/>
              <a:t>Are you a member of multiple clubs?</a:t>
            </a:r>
          </a:p>
        </p:txBody>
      </p:sp>
      <p:sp>
        <p:nvSpPr>
          <p:cNvPr id="12" name="Teardrop 11">
            <a:extLst>
              <a:ext uri="{FF2B5EF4-FFF2-40B4-BE49-F238E27FC236}">
                <a16:creationId xmlns:a16="http://schemas.microsoft.com/office/drawing/2014/main" id="{740A6921-BBEA-F149-9F09-853E65EC2449}"/>
              </a:ext>
            </a:extLst>
          </p:cNvPr>
          <p:cNvSpPr/>
          <p:nvPr/>
        </p:nvSpPr>
        <p:spPr>
          <a:xfrm>
            <a:off x="4202826" y="4979111"/>
            <a:ext cx="1268022" cy="1878889"/>
          </a:xfrm>
          <a:prstGeom prst="teardrop">
            <a:avLst>
              <a:gd name="adj" fmla="val 135294"/>
            </a:avLst>
          </a:prstGeom>
          <a:solidFill>
            <a:srgbClr val="FFFF0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You only see this if you are a BCM</a:t>
            </a:r>
          </a:p>
        </p:txBody>
      </p:sp>
      <p:sp>
        <p:nvSpPr>
          <p:cNvPr id="13" name="Teardrop 12">
            <a:extLst>
              <a:ext uri="{FF2B5EF4-FFF2-40B4-BE49-F238E27FC236}">
                <a16:creationId xmlns:a16="http://schemas.microsoft.com/office/drawing/2014/main" id="{23E86768-953A-4B4A-9843-F8A97365461E}"/>
              </a:ext>
            </a:extLst>
          </p:cNvPr>
          <p:cNvSpPr/>
          <p:nvPr/>
        </p:nvSpPr>
        <p:spPr>
          <a:xfrm rot="12331476">
            <a:off x="9766665" y="300239"/>
            <a:ext cx="2093826" cy="1557000"/>
          </a:xfrm>
          <a:prstGeom prst="teardrop">
            <a:avLst>
              <a:gd name="adj" fmla="val 135294"/>
            </a:avLst>
          </a:prstGeom>
          <a:solidFill>
            <a:srgbClr val="00B0F0"/>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t>I wonder why this is here…?</a:t>
            </a:r>
          </a:p>
        </p:txBody>
      </p:sp>
    </p:spTree>
    <p:extLst>
      <p:ext uri="{BB962C8B-B14F-4D97-AF65-F5344CB8AC3E}">
        <p14:creationId xmlns:p14="http://schemas.microsoft.com/office/powerpoint/2010/main" val="3019338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5B50C-CFA8-F24F-9D62-81CA7EFA9882}"/>
              </a:ext>
            </a:extLst>
          </p:cNvPr>
          <p:cNvSpPr>
            <a:spLocks noGrp="1"/>
          </p:cNvSpPr>
          <p:nvPr>
            <p:ph type="title"/>
          </p:nvPr>
        </p:nvSpPr>
        <p:spPr>
          <a:xfrm>
            <a:off x="438540" y="177184"/>
            <a:ext cx="10515600" cy="1325563"/>
          </a:xfrm>
          <a:solidFill>
            <a:schemeClr val="accent4">
              <a:lumMod val="40000"/>
              <a:lumOff val="60000"/>
            </a:schemeClr>
          </a:solidFill>
        </p:spPr>
        <p:txBody>
          <a:bodyPr/>
          <a:lstStyle/>
          <a:p>
            <a:pPr algn="ctr"/>
            <a:r>
              <a:rPr lang="en-US"/>
              <a:t>Review the </a:t>
            </a:r>
            <a:r>
              <a:rPr lang="en-US" b="1" u="sng"/>
              <a:t>Navigator</a:t>
            </a:r>
            <a:r>
              <a:rPr lang="en-US"/>
              <a:t>, online or as a pdf</a:t>
            </a:r>
          </a:p>
        </p:txBody>
      </p:sp>
      <p:pic>
        <p:nvPicPr>
          <p:cNvPr id="5" name="Content Placeholder 4" descr="A screenshot of a cell phone&#10;&#10;Description automatically generated">
            <a:extLst>
              <a:ext uri="{FF2B5EF4-FFF2-40B4-BE49-F238E27FC236}">
                <a16:creationId xmlns:a16="http://schemas.microsoft.com/office/drawing/2014/main" id="{144B63B0-07EB-4F47-9325-BAADC7CDFF4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38540" y="1359489"/>
            <a:ext cx="7477898" cy="4882788"/>
          </a:xfrm>
        </p:spPr>
      </p:pic>
      <p:pic>
        <p:nvPicPr>
          <p:cNvPr id="6" name="Content Placeholder 4" descr="A screen shot of a social media post&#10;&#10;Description automatically generated">
            <a:extLst>
              <a:ext uri="{FF2B5EF4-FFF2-40B4-BE49-F238E27FC236}">
                <a16:creationId xmlns:a16="http://schemas.microsoft.com/office/drawing/2014/main" id="{B1C544B3-FFA6-E04D-A25B-32A4008B43C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15076" y="2329478"/>
            <a:ext cx="3980900" cy="4351338"/>
          </a:xfrm>
          <a:prstGeom prst="rect">
            <a:avLst/>
          </a:prstGeom>
        </p:spPr>
      </p:pic>
    </p:spTree>
    <p:extLst>
      <p:ext uri="{BB962C8B-B14F-4D97-AF65-F5344CB8AC3E}">
        <p14:creationId xmlns:p14="http://schemas.microsoft.com/office/powerpoint/2010/main" val="3731269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B0AC1-8348-AC4F-94D7-C9BF09C7830F}"/>
              </a:ext>
            </a:extLst>
          </p:cNvPr>
          <p:cNvSpPr>
            <a:spLocks noGrp="1"/>
          </p:cNvSpPr>
          <p:nvPr>
            <p:ph type="title"/>
          </p:nvPr>
        </p:nvSpPr>
        <p:spPr>
          <a:xfrm>
            <a:off x="838201" y="365125"/>
            <a:ext cx="2334208" cy="4001602"/>
          </a:xfrm>
        </p:spPr>
        <p:txBody>
          <a:bodyPr>
            <a:normAutofit/>
          </a:bodyPr>
          <a:lstStyle/>
          <a:p>
            <a:r>
              <a:rPr lang="en-US"/>
              <a:t>Base Camp home page WAS…</a:t>
            </a:r>
          </a:p>
        </p:txBody>
      </p:sp>
      <p:pic>
        <p:nvPicPr>
          <p:cNvPr id="5" name="Content Placeholder 4" descr="A screenshot of a social media post&#10;&#10;Description automatically generated">
            <a:extLst>
              <a:ext uri="{FF2B5EF4-FFF2-40B4-BE49-F238E27FC236}">
                <a16:creationId xmlns:a16="http://schemas.microsoft.com/office/drawing/2014/main" id="{4D36C9EE-CAED-3E4E-9896-72BFB261999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791730" y="139959"/>
            <a:ext cx="9168624" cy="6037004"/>
          </a:xfrm>
        </p:spPr>
      </p:pic>
    </p:spTree>
    <p:extLst>
      <p:ext uri="{BB962C8B-B14F-4D97-AF65-F5344CB8AC3E}">
        <p14:creationId xmlns:p14="http://schemas.microsoft.com/office/powerpoint/2010/main" val="385405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EF261-C490-3742-A571-BD6E94AFB37B}"/>
              </a:ext>
            </a:extLst>
          </p:cNvPr>
          <p:cNvSpPr>
            <a:spLocks noGrp="1"/>
          </p:cNvSpPr>
          <p:nvPr>
            <p:ph type="title"/>
          </p:nvPr>
        </p:nvSpPr>
        <p:spPr>
          <a:xfrm>
            <a:off x="157066" y="225166"/>
            <a:ext cx="10515600" cy="1325563"/>
          </a:xfrm>
        </p:spPr>
        <p:txBody>
          <a:bodyPr/>
          <a:lstStyle/>
          <a:p>
            <a:r>
              <a:rPr lang="en-US"/>
              <a:t>NOW…</a:t>
            </a:r>
          </a:p>
        </p:txBody>
      </p:sp>
      <p:pic>
        <p:nvPicPr>
          <p:cNvPr id="5" name="Content Placeholder 4" descr="A screenshot of a social media post&#10;&#10;Description automatically generated">
            <a:extLst>
              <a:ext uri="{FF2B5EF4-FFF2-40B4-BE49-F238E27FC236}">
                <a16:creationId xmlns:a16="http://schemas.microsoft.com/office/drawing/2014/main" id="{44139D41-17AF-1D4D-BD81-FA8A554B03F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287315" y="1147568"/>
            <a:ext cx="9904685" cy="5635787"/>
          </a:xfrm>
        </p:spPr>
      </p:pic>
      <p:sp>
        <p:nvSpPr>
          <p:cNvPr id="6" name="Donut 5">
            <a:extLst>
              <a:ext uri="{FF2B5EF4-FFF2-40B4-BE49-F238E27FC236}">
                <a16:creationId xmlns:a16="http://schemas.microsoft.com/office/drawing/2014/main" id="{64EE836D-9D2D-4E48-9BBB-DDAF37E2EC7B}"/>
              </a:ext>
            </a:extLst>
          </p:cNvPr>
          <p:cNvSpPr/>
          <p:nvPr/>
        </p:nvSpPr>
        <p:spPr>
          <a:xfrm>
            <a:off x="1916808" y="2263240"/>
            <a:ext cx="4558637" cy="1413944"/>
          </a:xfrm>
          <a:prstGeom prst="donut">
            <a:avLst>
              <a:gd name="adj" fmla="val 1761"/>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66064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F59FE-6300-F64C-8AF5-8C4FB5788302}"/>
              </a:ext>
            </a:extLst>
          </p:cNvPr>
          <p:cNvSpPr>
            <a:spLocks noGrp="1"/>
          </p:cNvSpPr>
          <p:nvPr>
            <p:ph type="title"/>
          </p:nvPr>
        </p:nvSpPr>
        <p:spPr>
          <a:xfrm>
            <a:off x="838200" y="0"/>
            <a:ext cx="10515600" cy="1325563"/>
          </a:xfrm>
          <a:solidFill>
            <a:schemeClr val="accent4">
              <a:lumMod val="40000"/>
              <a:lumOff val="60000"/>
            </a:schemeClr>
          </a:solidFill>
        </p:spPr>
        <p:txBody>
          <a:bodyPr/>
          <a:lstStyle/>
          <a:p>
            <a:pPr algn="ctr"/>
            <a:r>
              <a:rPr lang="en-US"/>
              <a:t>WORK </a:t>
            </a:r>
            <a:r>
              <a:rPr lang="en-US" b="1"/>
              <a:t>IN</a:t>
            </a:r>
            <a:r>
              <a:rPr lang="en-US"/>
              <a:t> YOUR PATH: </a:t>
            </a:r>
            <a:r>
              <a:rPr lang="en-US" sz="4000" i="1"/>
              <a:t>Activate, then Launch</a:t>
            </a:r>
            <a:endParaRPr lang="en-US" i="1"/>
          </a:p>
        </p:txBody>
      </p:sp>
      <p:pic>
        <p:nvPicPr>
          <p:cNvPr id="5" name="Content Placeholder 4" descr="A screenshot of a social media post&#10;&#10;Description automatically generated">
            <a:extLst>
              <a:ext uri="{FF2B5EF4-FFF2-40B4-BE49-F238E27FC236}">
                <a16:creationId xmlns:a16="http://schemas.microsoft.com/office/drawing/2014/main" id="{BD0620A4-DBD0-1B4B-8284-45229470455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1287527"/>
            <a:ext cx="10619926" cy="5570473"/>
          </a:xfrm>
        </p:spPr>
      </p:pic>
    </p:spTree>
    <p:extLst>
      <p:ext uri="{BB962C8B-B14F-4D97-AF65-F5344CB8AC3E}">
        <p14:creationId xmlns:p14="http://schemas.microsoft.com/office/powerpoint/2010/main" val="3736605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BEC8F-D58D-9F4A-9C09-21A37E3C123C}"/>
              </a:ext>
            </a:extLst>
          </p:cNvPr>
          <p:cNvSpPr>
            <a:spLocks noGrp="1"/>
          </p:cNvSpPr>
          <p:nvPr>
            <p:ph type="title"/>
          </p:nvPr>
        </p:nvSpPr>
        <p:spPr/>
        <p:txBody>
          <a:bodyPr/>
          <a:lstStyle/>
          <a:p>
            <a:endParaRPr lang="en-US"/>
          </a:p>
        </p:txBody>
      </p:sp>
      <p:pic>
        <p:nvPicPr>
          <p:cNvPr id="5" name="Content Placeholder 4" descr="A screenshot of a social media post&#10;&#10;Description automatically generated">
            <a:extLst>
              <a:ext uri="{FF2B5EF4-FFF2-40B4-BE49-F238E27FC236}">
                <a16:creationId xmlns:a16="http://schemas.microsoft.com/office/drawing/2014/main" id="{FBB427A5-1A98-E245-B021-5F088F7A5422}"/>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10466" y="0"/>
            <a:ext cx="11388651" cy="6814737"/>
          </a:xfrm>
        </p:spPr>
      </p:pic>
      <p:sp>
        <p:nvSpPr>
          <p:cNvPr id="6" name="Donut 5">
            <a:extLst>
              <a:ext uri="{FF2B5EF4-FFF2-40B4-BE49-F238E27FC236}">
                <a16:creationId xmlns:a16="http://schemas.microsoft.com/office/drawing/2014/main" id="{4609917D-077F-9F41-8765-34765810F7BD}"/>
              </a:ext>
            </a:extLst>
          </p:cNvPr>
          <p:cNvSpPr/>
          <p:nvPr/>
        </p:nvSpPr>
        <p:spPr>
          <a:xfrm>
            <a:off x="6745674" y="5354513"/>
            <a:ext cx="824503" cy="567819"/>
          </a:xfrm>
          <a:prstGeom prst="donut">
            <a:avLst>
              <a:gd name="adj" fmla="val 285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43407B41-15B0-5F41-9AF9-9DB7FB5652BF}"/>
              </a:ext>
            </a:extLst>
          </p:cNvPr>
          <p:cNvSpPr txBox="1"/>
          <p:nvPr/>
        </p:nvSpPr>
        <p:spPr>
          <a:xfrm>
            <a:off x="5073162" y="5922332"/>
            <a:ext cx="5193858" cy="369332"/>
          </a:xfrm>
          <a:prstGeom prst="rect">
            <a:avLst/>
          </a:prstGeom>
          <a:noFill/>
          <a:ln w="38100">
            <a:solidFill>
              <a:srgbClr val="C00000"/>
            </a:solidFill>
          </a:ln>
        </p:spPr>
        <p:txBody>
          <a:bodyPr wrap="none" rtlCol="0">
            <a:spAutoFit/>
          </a:bodyPr>
          <a:lstStyle/>
          <a:p>
            <a:r>
              <a:rPr lang="en-US"/>
              <a:t>Use this red arrow to pop up the “table of contents”</a:t>
            </a:r>
          </a:p>
        </p:txBody>
      </p:sp>
    </p:spTree>
    <p:extLst>
      <p:ext uri="{BB962C8B-B14F-4D97-AF65-F5344CB8AC3E}">
        <p14:creationId xmlns:p14="http://schemas.microsoft.com/office/powerpoint/2010/main" val="2245516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social media post&#10;&#10;Description automatically generated">
            <a:extLst>
              <a:ext uri="{FF2B5EF4-FFF2-40B4-BE49-F238E27FC236}">
                <a16:creationId xmlns:a16="http://schemas.microsoft.com/office/drawing/2014/main" id="{4A3F1993-AF4D-1745-9A52-66FB0E8DFE93}"/>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r="-1"/>
          <a:stretch/>
        </p:blipFill>
        <p:spPr>
          <a:xfrm>
            <a:off x="1723292" y="-79560"/>
            <a:ext cx="10581778" cy="7017120"/>
          </a:xfrm>
        </p:spPr>
      </p:pic>
      <p:cxnSp>
        <p:nvCxnSpPr>
          <p:cNvPr id="7" name="Straight Arrow Connector 6">
            <a:extLst>
              <a:ext uri="{FF2B5EF4-FFF2-40B4-BE49-F238E27FC236}">
                <a16:creationId xmlns:a16="http://schemas.microsoft.com/office/drawing/2014/main" id="{64A058AC-2633-7146-B3E4-6A0E8DA9EF0E}"/>
              </a:ext>
            </a:extLst>
          </p:cNvPr>
          <p:cNvCxnSpPr>
            <a:cxnSpLocks/>
          </p:cNvCxnSpPr>
          <p:nvPr/>
        </p:nvCxnSpPr>
        <p:spPr>
          <a:xfrm flipV="1">
            <a:off x="1881554" y="3710353"/>
            <a:ext cx="1116623" cy="5978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25F3191-D9BE-724A-9C03-EAA310C5B342}"/>
              </a:ext>
            </a:extLst>
          </p:cNvPr>
          <p:cNvSpPr txBox="1"/>
          <p:nvPr/>
        </p:nvSpPr>
        <p:spPr>
          <a:xfrm>
            <a:off x="492369" y="4308231"/>
            <a:ext cx="2206869" cy="1477328"/>
          </a:xfrm>
          <a:prstGeom prst="rect">
            <a:avLst/>
          </a:prstGeom>
          <a:solidFill>
            <a:schemeClr val="bg1"/>
          </a:solidFill>
          <a:ln w="28575">
            <a:solidFill>
              <a:srgbClr val="FF0000"/>
            </a:solidFill>
          </a:ln>
        </p:spPr>
        <p:txBody>
          <a:bodyPr wrap="square" rtlCol="0">
            <a:spAutoFit/>
          </a:bodyPr>
          <a:lstStyle/>
          <a:p>
            <a:r>
              <a:rPr lang="en-US">
                <a:solidFill>
                  <a:srgbClr val="FF0000"/>
                </a:solidFill>
              </a:rPr>
              <a:t>Use the tools like this Project Checklist to get an overview of the tasks you need to do</a:t>
            </a:r>
          </a:p>
        </p:txBody>
      </p:sp>
    </p:spTree>
    <p:extLst>
      <p:ext uri="{BB962C8B-B14F-4D97-AF65-F5344CB8AC3E}">
        <p14:creationId xmlns:p14="http://schemas.microsoft.com/office/powerpoint/2010/main" val="1299425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E4708-2EE1-FC4B-9754-B7FC18DE4BFD}"/>
              </a:ext>
            </a:extLst>
          </p:cNvPr>
          <p:cNvSpPr>
            <a:spLocks noGrp="1"/>
          </p:cNvSpPr>
          <p:nvPr>
            <p:ph type="title"/>
          </p:nvPr>
        </p:nvSpPr>
        <p:spPr>
          <a:xfrm>
            <a:off x="768232" y="94440"/>
            <a:ext cx="10515600" cy="1325563"/>
          </a:xfrm>
        </p:spPr>
        <p:txBody>
          <a:bodyPr/>
          <a:lstStyle/>
          <a:p>
            <a:r>
              <a:rPr lang="en-US"/>
              <a:t>How to </a:t>
            </a:r>
            <a:r>
              <a:rPr lang="en-US">
                <a:solidFill>
                  <a:srgbClr val="C00000"/>
                </a:solidFill>
              </a:rPr>
              <a:t>print it</a:t>
            </a:r>
          </a:p>
        </p:txBody>
      </p:sp>
      <p:pic>
        <p:nvPicPr>
          <p:cNvPr id="5" name="Content Placeholder 4" descr="A screenshot of a social media post&#10;&#10;Description automatically generated">
            <a:extLst>
              <a:ext uri="{FF2B5EF4-FFF2-40B4-BE49-F238E27FC236}">
                <a16:creationId xmlns:a16="http://schemas.microsoft.com/office/drawing/2014/main" id="{ECCB102A-B2DC-8545-AEE4-51A15804344B}"/>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664070" y="1046285"/>
            <a:ext cx="9081376" cy="5738287"/>
          </a:xfrm>
        </p:spPr>
      </p:pic>
    </p:spTree>
    <p:extLst>
      <p:ext uri="{BB962C8B-B14F-4D97-AF65-F5344CB8AC3E}">
        <p14:creationId xmlns:p14="http://schemas.microsoft.com/office/powerpoint/2010/main" val="13616728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3DF324-AAB1-A745-9C17-D6807695A73B}"/>
              </a:ext>
            </a:extLst>
          </p:cNvPr>
          <p:cNvSpPr>
            <a:spLocks noGrp="1"/>
          </p:cNvSpPr>
          <p:nvPr>
            <p:ph idx="1"/>
          </p:nvPr>
        </p:nvSpPr>
        <p:spPr>
          <a:xfrm>
            <a:off x="762699" y="478937"/>
            <a:ext cx="10515600" cy="5900126"/>
          </a:xfrm>
        </p:spPr>
        <p:txBody>
          <a:bodyPr/>
          <a:lstStyle/>
          <a:p>
            <a:pPr marL="0" indent="0">
              <a:buNone/>
            </a:pPr>
            <a:r>
              <a:rPr lang="en-US" dirty="0"/>
              <a:t>A couple years ago, my sister and I decided to go to South Mountain State Park to hike the High Shoals Waterfall trail. We stopped at the visitor center to chat with the Park Rangers and get a map. They said “That trail is only about a mile long, but it is strenuous.” Armed with our map and that information, we went to the trail and began on a flat area. “Not bad at all,” we thought. And then came the stairs, and more stairs, and a  pause to catch our breath while we enjoyed watching the cascades. Several times, as we paused to catch our breath, we looked at each other and said, “They were right! This IS strenuous!” And then even more stairs! Up and up we climbed. Some people took a break along the way to fish in the river. And then there were even more stairs up! Finally we crossed the river and arrived, as advertised, at the observation platform with benches at the base of the lovely High Shoals Falls.</a:t>
            </a:r>
          </a:p>
        </p:txBody>
      </p:sp>
    </p:spTree>
    <p:extLst>
      <p:ext uri="{BB962C8B-B14F-4D97-AF65-F5344CB8AC3E}">
        <p14:creationId xmlns:p14="http://schemas.microsoft.com/office/powerpoint/2010/main" val="2424838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EF261-C490-3742-A571-BD6E94AFB37B}"/>
              </a:ext>
            </a:extLst>
          </p:cNvPr>
          <p:cNvSpPr>
            <a:spLocks noGrp="1"/>
          </p:cNvSpPr>
          <p:nvPr>
            <p:ph type="title"/>
          </p:nvPr>
        </p:nvSpPr>
        <p:spPr>
          <a:xfrm>
            <a:off x="10069407" y="1147568"/>
            <a:ext cx="1448516" cy="1325563"/>
          </a:xfrm>
          <a:solidFill>
            <a:schemeClr val="accent4">
              <a:lumMod val="20000"/>
              <a:lumOff val="80000"/>
            </a:schemeClr>
          </a:solidFill>
          <a:ln>
            <a:solidFill>
              <a:srgbClr val="FF0000"/>
            </a:solidFill>
          </a:ln>
        </p:spPr>
        <p:txBody>
          <a:bodyPr/>
          <a:lstStyle/>
          <a:p>
            <a:r>
              <a:rPr lang="en-US"/>
              <a:t>See this?</a:t>
            </a:r>
          </a:p>
        </p:txBody>
      </p:sp>
      <p:pic>
        <p:nvPicPr>
          <p:cNvPr id="5" name="Content Placeholder 4" descr="A screenshot of a social media post&#10;&#10;Description automatically generated">
            <a:extLst>
              <a:ext uri="{FF2B5EF4-FFF2-40B4-BE49-F238E27FC236}">
                <a16:creationId xmlns:a16="http://schemas.microsoft.com/office/drawing/2014/main" id="{44139D41-17AF-1D4D-BD81-FA8A554B03F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1147568"/>
            <a:ext cx="9904685" cy="5635787"/>
          </a:xfrm>
        </p:spPr>
      </p:pic>
      <p:sp>
        <p:nvSpPr>
          <p:cNvPr id="6" name="Donut 5">
            <a:extLst>
              <a:ext uri="{FF2B5EF4-FFF2-40B4-BE49-F238E27FC236}">
                <a16:creationId xmlns:a16="http://schemas.microsoft.com/office/drawing/2014/main" id="{64EE836D-9D2D-4E48-9BBB-DDAF37E2EC7B}"/>
              </a:ext>
            </a:extLst>
          </p:cNvPr>
          <p:cNvSpPr/>
          <p:nvPr/>
        </p:nvSpPr>
        <p:spPr>
          <a:xfrm>
            <a:off x="9373645" y="1296955"/>
            <a:ext cx="695762" cy="811763"/>
          </a:xfrm>
          <a:prstGeom prst="donut">
            <a:avLst>
              <a:gd name="adj" fmla="val 176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64488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38F49025-0D15-D04A-AE4D-3B8F38D95C43}"/>
              </a:ext>
            </a:extLst>
          </p:cNvPr>
          <p:cNvPicPr>
            <a:picLocks noGrp="1" noChangeAspect="1"/>
          </p:cNvPicPr>
          <p:nvPr>
            <p:ph idx="1"/>
          </p:nvPr>
        </p:nvPicPr>
        <p:blipFill>
          <a:blip r:embed="rId3"/>
          <a:stretch>
            <a:fillRect/>
          </a:stretch>
        </p:blipFill>
        <p:spPr>
          <a:xfrm>
            <a:off x="848532" y="135294"/>
            <a:ext cx="9449908" cy="6587412"/>
          </a:xfrm>
          <a:solidFill>
            <a:srgbClr val="FFC000"/>
          </a:solidFill>
        </p:spPr>
      </p:pic>
      <p:sp>
        <p:nvSpPr>
          <p:cNvPr id="2" name="Title 1">
            <a:extLst>
              <a:ext uri="{FF2B5EF4-FFF2-40B4-BE49-F238E27FC236}">
                <a16:creationId xmlns:a16="http://schemas.microsoft.com/office/drawing/2014/main" id="{816DD829-C63F-704D-96DD-567F7FA7872B}"/>
              </a:ext>
            </a:extLst>
          </p:cNvPr>
          <p:cNvSpPr>
            <a:spLocks noGrp="1"/>
          </p:cNvSpPr>
          <p:nvPr>
            <p:ph type="title"/>
          </p:nvPr>
        </p:nvSpPr>
        <p:spPr>
          <a:xfrm>
            <a:off x="7425612" y="2520498"/>
            <a:ext cx="2194249" cy="3432433"/>
          </a:xfrm>
          <a:solidFill>
            <a:srgbClr val="FFC000">
              <a:alpha val="48000"/>
            </a:srgbClr>
          </a:solidFill>
        </p:spPr>
        <p:txBody>
          <a:bodyPr>
            <a:normAutofit/>
          </a:bodyPr>
          <a:lstStyle/>
          <a:p>
            <a:r>
              <a:rPr lang="en-US"/>
              <a:t>Record your meeting roles here</a:t>
            </a:r>
          </a:p>
        </p:txBody>
      </p:sp>
    </p:spTree>
    <p:extLst>
      <p:ext uri="{BB962C8B-B14F-4D97-AF65-F5344CB8AC3E}">
        <p14:creationId xmlns:p14="http://schemas.microsoft.com/office/powerpoint/2010/main" val="3276136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43C57-0251-2245-ADD0-CE12C5C6EEA5}"/>
              </a:ext>
            </a:extLst>
          </p:cNvPr>
          <p:cNvSpPr>
            <a:spLocks noGrp="1"/>
          </p:cNvSpPr>
          <p:nvPr>
            <p:ph type="title"/>
          </p:nvPr>
        </p:nvSpPr>
        <p:spPr>
          <a:xfrm>
            <a:off x="903514" y="74309"/>
            <a:ext cx="10515600" cy="1325563"/>
          </a:xfrm>
        </p:spPr>
        <p:txBody>
          <a:bodyPr/>
          <a:lstStyle/>
          <a:p>
            <a:r>
              <a:rPr lang="en-US"/>
              <a:t>Your profile; team member list</a:t>
            </a:r>
          </a:p>
        </p:txBody>
      </p:sp>
      <p:pic>
        <p:nvPicPr>
          <p:cNvPr id="5" name="Content Placeholder 4" descr="A screenshot of a social media post&#10;&#10;Description automatically generated">
            <a:extLst>
              <a:ext uri="{FF2B5EF4-FFF2-40B4-BE49-F238E27FC236}">
                <a16:creationId xmlns:a16="http://schemas.microsoft.com/office/drawing/2014/main" id="{1175A5EF-68D1-9D43-ABA5-2BCC1F2C3AF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8200" y="1027906"/>
            <a:ext cx="9145555" cy="5755785"/>
          </a:xfrm>
        </p:spPr>
      </p:pic>
    </p:spTree>
    <p:extLst>
      <p:ext uri="{BB962C8B-B14F-4D97-AF65-F5344CB8AC3E}">
        <p14:creationId xmlns:p14="http://schemas.microsoft.com/office/powerpoint/2010/main" val="2309486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566D5A-2DCA-0141-A089-0B90EDFAD88A}"/>
              </a:ext>
            </a:extLst>
          </p:cNvPr>
          <p:cNvSpPr>
            <a:spLocks noGrp="1"/>
          </p:cNvSpPr>
          <p:nvPr>
            <p:ph type="title"/>
          </p:nvPr>
        </p:nvSpPr>
        <p:spPr>
          <a:xfrm>
            <a:off x="922666" y="666728"/>
            <a:ext cx="4036334" cy="2137023"/>
          </a:xfrm>
          <a:solidFill>
            <a:schemeClr val="accent4">
              <a:lumMod val="60000"/>
              <a:lumOff val="40000"/>
            </a:schemeClr>
          </a:solidFill>
        </p:spPr>
        <p:txBody>
          <a:bodyPr vert="horz" lIns="91440" tIns="45720" rIns="91440" bIns="45720" rtlCol="0" anchor="t">
            <a:normAutofit/>
          </a:bodyPr>
          <a:lstStyle/>
          <a:p>
            <a:r>
              <a:rPr lang="en-US" sz="3400" b="1"/>
              <a:t>How to complete a project—</a:t>
            </a:r>
            <a:r>
              <a:rPr lang="en-US" sz="3400"/>
              <a:t>the details </a:t>
            </a:r>
            <a:br>
              <a:rPr lang="en-US" sz="3400"/>
            </a:br>
            <a:r>
              <a:rPr lang="en-US" sz="3400"/>
              <a:t>(example </a:t>
            </a:r>
            <a:r>
              <a:rPr lang="en-US" sz="3400" i="1"/>
              <a:t>Evaluation and Feedback Project</a:t>
            </a:r>
            <a:r>
              <a:rPr lang="en-US" sz="3400"/>
              <a:t>)</a:t>
            </a:r>
          </a:p>
        </p:txBody>
      </p:sp>
      <p:sp>
        <p:nvSpPr>
          <p:cNvPr id="3" name="Content Placeholder 2">
            <a:extLst>
              <a:ext uri="{FF2B5EF4-FFF2-40B4-BE49-F238E27FC236}">
                <a16:creationId xmlns:a16="http://schemas.microsoft.com/office/drawing/2014/main" id="{EB42B4B4-3E73-4E41-886F-6BF28238130E}"/>
              </a:ext>
            </a:extLst>
          </p:cNvPr>
          <p:cNvSpPr>
            <a:spLocks noGrp="1"/>
          </p:cNvSpPr>
          <p:nvPr>
            <p:ph idx="1"/>
          </p:nvPr>
        </p:nvSpPr>
        <p:spPr>
          <a:xfrm>
            <a:off x="926566" y="2803751"/>
            <a:ext cx="4032434" cy="2137023"/>
          </a:xfrm>
          <a:ln w="28575">
            <a:solidFill>
              <a:srgbClr val="FFC000"/>
            </a:solidFill>
          </a:ln>
        </p:spPr>
        <p:txBody>
          <a:bodyPr vert="horz" lIns="91440" tIns="45720" rIns="91440" bIns="45720" rtlCol="0" anchor="b">
            <a:normAutofit/>
          </a:bodyPr>
          <a:lstStyle/>
          <a:p>
            <a:pPr marL="0" indent="0">
              <a:buNone/>
            </a:pPr>
            <a:r>
              <a:rPr lang="en-US" sz="3200"/>
              <a:t>Go to EYW, ATA or </a:t>
            </a:r>
            <a:r>
              <a:rPr lang="en-US" sz="3200" err="1"/>
              <a:t>McDowellNC</a:t>
            </a:r>
            <a:r>
              <a:rPr lang="en-US" sz="3200"/>
              <a:t> FTH for 12-minute video and/or ppt resource</a:t>
            </a:r>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social media post&#10;&#10;Description automatically generated">
            <a:extLst>
              <a:ext uri="{FF2B5EF4-FFF2-40B4-BE49-F238E27FC236}">
                <a16:creationId xmlns:a16="http://schemas.microsoft.com/office/drawing/2014/main" id="{C5466D18-E95A-CE4C-BD0D-2DC6AE0467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 b="-3"/>
          <a:stretch/>
        </p:blipFill>
        <p:spPr>
          <a:xfrm>
            <a:off x="5922492" y="666728"/>
            <a:ext cx="5536001" cy="5465791"/>
          </a:xfrm>
          <a:prstGeom prst="rect">
            <a:avLst/>
          </a:prstGeom>
        </p:spPr>
      </p:pic>
      <p:cxnSp>
        <p:nvCxnSpPr>
          <p:cNvPr id="7" name="Straight Arrow Connector 6">
            <a:extLst>
              <a:ext uri="{FF2B5EF4-FFF2-40B4-BE49-F238E27FC236}">
                <a16:creationId xmlns:a16="http://schemas.microsoft.com/office/drawing/2014/main" id="{441F2DF4-612A-5046-A964-ECA71AF6D839}"/>
              </a:ext>
            </a:extLst>
          </p:cNvPr>
          <p:cNvCxnSpPr>
            <a:cxnSpLocks/>
          </p:cNvCxnSpPr>
          <p:nvPr/>
        </p:nvCxnSpPr>
        <p:spPr>
          <a:xfrm flipV="1">
            <a:off x="4599992" y="3054328"/>
            <a:ext cx="1278191" cy="883192"/>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134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EF261-C490-3742-A571-BD6E94AFB37B}"/>
              </a:ext>
            </a:extLst>
          </p:cNvPr>
          <p:cNvSpPr>
            <a:spLocks noGrp="1"/>
          </p:cNvSpPr>
          <p:nvPr>
            <p:ph type="title"/>
          </p:nvPr>
        </p:nvSpPr>
        <p:spPr>
          <a:xfrm>
            <a:off x="253035" y="2505287"/>
            <a:ext cx="2626659" cy="1642304"/>
          </a:xfrm>
          <a:ln w="38100">
            <a:solidFill>
              <a:srgbClr val="00B0F0"/>
            </a:solidFill>
          </a:ln>
        </p:spPr>
        <p:txBody>
          <a:bodyPr>
            <a:normAutofit fontScale="90000"/>
          </a:bodyPr>
          <a:lstStyle/>
          <a:p>
            <a:r>
              <a:rPr lang="en-US"/>
              <a:t>Evaluations, Tutorials &amp; Resources</a:t>
            </a:r>
          </a:p>
        </p:txBody>
      </p:sp>
      <p:pic>
        <p:nvPicPr>
          <p:cNvPr id="5" name="Content Placeholder 4" descr="A screenshot of a social media post&#10;&#10;Description automatically generated">
            <a:extLst>
              <a:ext uri="{FF2B5EF4-FFF2-40B4-BE49-F238E27FC236}">
                <a16:creationId xmlns:a16="http://schemas.microsoft.com/office/drawing/2014/main" id="{44139D41-17AF-1D4D-BD81-FA8A554B03FC}"/>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3904" b="-560"/>
          <a:stretch/>
        </p:blipFill>
        <p:spPr>
          <a:xfrm>
            <a:off x="2599764" y="134388"/>
            <a:ext cx="8350837" cy="5635787"/>
          </a:xfrm>
        </p:spPr>
      </p:pic>
      <p:sp>
        <p:nvSpPr>
          <p:cNvPr id="6" name="Donut 5">
            <a:extLst>
              <a:ext uri="{FF2B5EF4-FFF2-40B4-BE49-F238E27FC236}">
                <a16:creationId xmlns:a16="http://schemas.microsoft.com/office/drawing/2014/main" id="{64EE836D-9D2D-4E48-9BBB-DDAF37E2EC7B}"/>
              </a:ext>
            </a:extLst>
          </p:cNvPr>
          <p:cNvSpPr/>
          <p:nvPr/>
        </p:nvSpPr>
        <p:spPr>
          <a:xfrm>
            <a:off x="2879694" y="2505287"/>
            <a:ext cx="2959992" cy="1413944"/>
          </a:xfrm>
          <a:prstGeom prst="donut">
            <a:avLst>
              <a:gd name="adj" fmla="val 1761"/>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a:extLst>
              <a:ext uri="{FF2B5EF4-FFF2-40B4-BE49-F238E27FC236}">
                <a16:creationId xmlns:a16="http://schemas.microsoft.com/office/drawing/2014/main" id="{FD22BA97-0197-0C4F-9B92-219E19D95CEE}"/>
              </a:ext>
            </a:extLst>
          </p:cNvPr>
          <p:cNvSpPr/>
          <p:nvPr/>
        </p:nvSpPr>
        <p:spPr>
          <a:xfrm>
            <a:off x="7603386" y="3429000"/>
            <a:ext cx="2959992" cy="2202222"/>
          </a:xfrm>
          <a:prstGeom prst="donut">
            <a:avLst>
              <a:gd name="adj" fmla="val 1761"/>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 name="Straight Arrow Connector 3">
            <a:extLst>
              <a:ext uri="{FF2B5EF4-FFF2-40B4-BE49-F238E27FC236}">
                <a16:creationId xmlns:a16="http://schemas.microsoft.com/office/drawing/2014/main" id="{1D017463-FA33-C845-8931-CE756E9E8156}"/>
              </a:ext>
            </a:extLst>
          </p:cNvPr>
          <p:cNvCxnSpPr>
            <a:stCxn id="7" idx="6"/>
          </p:cNvCxnSpPr>
          <p:nvPr/>
        </p:nvCxnSpPr>
        <p:spPr>
          <a:xfrm>
            <a:off x="10563378" y="4530111"/>
            <a:ext cx="1521046"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FE1BEAA-176E-CF48-9A3F-EC3BF609D768}"/>
              </a:ext>
            </a:extLst>
          </p:cNvPr>
          <p:cNvSpPr txBox="1"/>
          <p:nvPr/>
        </p:nvSpPr>
        <p:spPr>
          <a:xfrm>
            <a:off x="11214847" y="4530111"/>
            <a:ext cx="622735" cy="369332"/>
          </a:xfrm>
          <a:prstGeom prst="rect">
            <a:avLst/>
          </a:prstGeom>
          <a:noFill/>
          <a:ln w="38100">
            <a:solidFill>
              <a:srgbClr val="7030A0"/>
            </a:solidFill>
          </a:ln>
        </p:spPr>
        <p:txBody>
          <a:bodyPr wrap="none" rtlCol="0">
            <a:spAutoFit/>
          </a:bodyPr>
          <a:lstStyle/>
          <a:p>
            <a:r>
              <a:rPr lang="en-US"/>
              <a:t>Next</a:t>
            </a:r>
          </a:p>
        </p:txBody>
      </p:sp>
    </p:spTree>
    <p:extLst>
      <p:ext uri="{BB962C8B-B14F-4D97-AF65-F5344CB8AC3E}">
        <p14:creationId xmlns:p14="http://schemas.microsoft.com/office/powerpoint/2010/main" val="2288199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1258F-FA19-C94F-ABA2-005B49E2C210}"/>
              </a:ext>
            </a:extLst>
          </p:cNvPr>
          <p:cNvSpPr>
            <a:spLocks noGrp="1"/>
          </p:cNvSpPr>
          <p:nvPr>
            <p:ph type="title"/>
          </p:nvPr>
        </p:nvSpPr>
        <p:spPr/>
        <p:txBody>
          <a:bodyPr/>
          <a:lstStyle/>
          <a:p>
            <a:endParaRPr lang="en-US"/>
          </a:p>
        </p:txBody>
      </p:sp>
      <p:pic>
        <p:nvPicPr>
          <p:cNvPr id="5" name="Content Placeholder 4" descr="A screenshot of a social media post&#10;&#10;Description automatically generated">
            <a:extLst>
              <a:ext uri="{FF2B5EF4-FFF2-40B4-BE49-F238E27FC236}">
                <a16:creationId xmlns:a16="http://schemas.microsoft.com/office/drawing/2014/main" id="{3B61DD97-C1D0-BF46-A19A-189E12BD28B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70793" y="163586"/>
            <a:ext cx="7714223" cy="4351338"/>
          </a:xfrm>
          <a:ln w="57150">
            <a:solidFill>
              <a:srgbClr val="7030A0"/>
            </a:solidFill>
          </a:ln>
        </p:spPr>
      </p:pic>
      <p:pic>
        <p:nvPicPr>
          <p:cNvPr id="7" name="Picture 6" descr="A screenshot of a social media post&#10;&#10;Description automatically generated">
            <a:extLst>
              <a:ext uri="{FF2B5EF4-FFF2-40B4-BE49-F238E27FC236}">
                <a16:creationId xmlns:a16="http://schemas.microsoft.com/office/drawing/2014/main" id="{6DE2F0A9-6034-FB49-AC16-39DDF3142D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122" r="21097"/>
          <a:stretch/>
        </p:blipFill>
        <p:spPr>
          <a:xfrm>
            <a:off x="6813176" y="981509"/>
            <a:ext cx="5317278" cy="3734954"/>
          </a:xfrm>
          <a:prstGeom prst="rect">
            <a:avLst/>
          </a:prstGeom>
          <a:ln w="38100">
            <a:solidFill>
              <a:schemeClr val="tx1"/>
            </a:solidFill>
          </a:ln>
        </p:spPr>
      </p:pic>
      <p:pic>
        <p:nvPicPr>
          <p:cNvPr id="9" name="Picture 8" descr="A screenshot of a social media post&#10;&#10;Description automatically generated">
            <a:extLst>
              <a:ext uri="{FF2B5EF4-FFF2-40B4-BE49-F238E27FC236}">
                <a16:creationId xmlns:a16="http://schemas.microsoft.com/office/drawing/2014/main" id="{B3772962-2928-084D-91B3-2849C29A8E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534"/>
          <a:stretch/>
        </p:blipFill>
        <p:spPr>
          <a:xfrm>
            <a:off x="8552264" y="4237177"/>
            <a:ext cx="3109424" cy="2255698"/>
          </a:xfrm>
          <a:prstGeom prst="rect">
            <a:avLst/>
          </a:prstGeom>
          <a:ln w="38100">
            <a:solidFill>
              <a:schemeClr val="tx1"/>
            </a:solidFill>
          </a:ln>
        </p:spPr>
      </p:pic>
      <p:pic>
        <p:nvPicPr>
          <p:cNvPr id="10" name="Picture 9">
            <a:extLst>
              <a:ext uri="{FF2B5EF4-FFF2-40B4-BE49-F238E27FC236}">
                <a16:creationId xmlns:a16="http://schemas.microsoft.com/office/drawing/2014/main" id="{0A480252-7675-F948-9BB0-6CA92A7F87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29198" y="3612776"/>
            <a:ext cx="4266802" cy="3245224"/>
          </a:xfrm>
          <a:prstGeom prst="rect">
            <a:avLst/>
          </a:prstGeom>
          <a:ln w="57150">
            <a:solidFill>
              <a:srgbClr val="7030A0"/>
            </a:solidFill>
          </a:ln>
        </p:spPr>
      </p:pic>
    </p:spTree>
    <p:extLst>
      <p:ext uri="{BB962C8B-B14F-4D97-AF65-F5344CB8AC3E}">
        <p14:creationId xmlns:p14="http://schemas.microsoft.com/office/powerpoint/2010/main" val="3937078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25D30-F0A7-6243-BD88-945E13F8F486}"/>
              </a:ext>
            </a:extLst>
          </p:cNvPr>
          <p:cNvSpPr>
            <a:spLocks noGrp="1"/>
          </p:cNvSpPr>
          <p:nvPr>
            <p:ph type="title"/>
          </p:nvPr>
        </p:nvSpPr>
        <p:spPr>
          <a:xfrm>
            <a:off x="251927" y="365125"/>
            <a:ext cx="6979297" cy="1323716"/>
          </a:xfrm>
        </p:spPr>
        <p:txBody>
          <a:bodyPr vert="horz" lIns="91440" tIns="45720" rIns="91440" bIns="45720" rtlCol="0">
            <a:normAutofit fontScale="90000"/>
          </a:bodyPr>
          <a:lstStyle/>
          <a:p>
            <a:pPr algn="ctr"/>
            <a:r>
              <a:rPr lang="en-US" sz="5300" b="1"/>
              <a:t>How to complete a LEVEL:</a:t>
            </a:r>
            <a:br>
              <a:rPr lang="en-US" sz="5300" b="1"/>
            </a:br>
            <a:r>
              <a:rPr lang="en-US" i="1"/>
              <a:t>One step at a time</a:t>
            </a:r>
          </a:p>
        </p:txBody>
      </p:sp>
      <p:sp>
        <p:nvSpPr>
          <p:cNvPr id="18" name="Content Placeholder 12">
            <a:extLst>
              <a:ext uri="{FF2B5EF4-FFF2-40B4-BE49-F238E27FC236}">
                <a16:creationId xmlns:a16="http://schemas.microsoft.com/office/drawing/2014/main" id="{5794E3BE-9AD9-4F75-9A98-5F84DAB544AD}"/>
              </a:ext>
            </a:extLst>
          </p:cNvPr>
          <p:cNvSpPr>
            <a:spLocks noGrp="1"/>
          </p:cNvSpPr>
          <p:nvPr>
            <p:ph idx="1"/>
          </p:nvPr>
        </p:nvSpPr>
        <p:spPr>
          <a:xfrm>
            <a:off x="321190" y="1688841"/>
            <a:ext cx="6840769" cy="4804034"/>
          </a:xfrm>
        </p:spPr>
        <p:txBody>
          <a:bodyPr>
            <a:normAutofit/>
          </a:bodyPr>
          <a:lstStyle/>
          <a:p>
            <a:pPr marL="0" indent="0">
              <a:buNone/>
            </a:pPr>
            <a:r>
              <a:rPr lang="en-US" sz="3200"/>
              <a:t>Level 1 </a:t>
            </a:r>
            <a:r>
              <a:rPr lang="en-US" sz="2400" i="1"/>
              <a:t>(same for </a:t>
            </a:r>
            <a:r>
              <a:rPr lang="en-US" sz="2400" i="1" u="sng"/>
              <a:t>every</a:t>
            </a:r>
            <a:r>
              <a:rPr lang="en-US" sz="2400" i="1"/>
              <a:t> Path) </a:t>
            </a:r>
            <a:r>
              <a:rPr lang="en-US" sz="3200"/>
              <a:t>= 3 Projects</a:t>
            </a:r>
          </a:p>
          <a:p>
            <a:r>
              <a:rPr lang="en-US" sz="2400"/>
              <a:t>Ice Breaker Project</a:t>
            </a:r>
          </a:p>
          <a:p>
            <a:pPr lvl="1"/>
            <a:r>
              <a:rPr lang="en-US" sz="2000"/>
              <a:t>1 speech “The Ice Breaker”</a:t>
            </a:r>
          </a:p>
          <a:p>
            <a:r>
              <a:rPr lang="en-US" sz="2400"/>
              <a:t>Evaluation and Feedback Project</a:t>
            </a:r>
          </a:p>
          <a:p>
            <a:pPr lvl="1"/>
            <a:r>
              <a:rPr lang="en-US" sz="2000"/>
              <a:t>“First” Speech –get feedback</a:t>
            </a:r>
          </a:p>
          <a:p>
            <a:pPr lvl="1"/>
            <a:r>
              <a:rPr lang="en-US" sz="2000"/>
              <a:t>“Second” Speech—apply the feedback received</a:t>
            </a:r>
          </a:p>
          <a:p>
            <a:pPr lvl="1"/>
            <a:r>
              <a:rPr lang="en-US" sz="2000"/>
              <a:t>Evaluator Speech—evaluate another member’s speech</a:t>
            </a:r>
          </a:p>
          <a:p>
            <a:r>
              <a:rPr lang="en-US" sz="2400"/>
              <a:t>Researching and Presenting Project</a:t>
            </a:r>
          </a:p>
          <a:p>
            <a:pPr lvl="1"/>
            <a:r>
              <a:rPr lang="en-US" sz="2000"/>
              <a:t>1 speech demonstrating research on a topic, distinguishing between fact/opinion sources, and citing sources</a:t>
            </a:r>
          </a:p>
          <a:p>
            <a:r>
              <a:rPr lang="en-US" sz="2400"/>
              <a:t>Enter a </a:t>
            </a:r>
            <a:r>
              <a:rPr lang="en-US" sz="2400" i="1">
                <a:solidFill>
                  <a:srgbClr val="FFFF00"/>
                </a:solidFill>
              </a:rPr>
              <a:t>Level Completion Approval Request</a:t>
            </a:r>
          </a:p>
        </p:txBody>
      </p:sp>
    </p:spTree>
    <p:extLst>
      <p:ext uri="{BB962C8B-B14F-4D97-AF65-F5344CB8AC3E}">
        <p14:creationId xmlns:p14="http://schemas.microsoft.com/office/powerpoint/2010/main" val="136989173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29C2C85-1492-463C-B805-3FD3FCE93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15" name="Straight Connector 14">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091AEC-D7FA-F94E-AA18-DC3E2EEC5331}"/>
              </a:ext>
            </a:extLst>
          </p:cNvPr>
          <p:cNvSpPr>
            <a:spLocks noGrp="1"/>
          </p:cNvSpPr>
          <p:nvPr>
            <p:ph type="title"/>
          </p:nvPr>
        </p:nvSpPr>
        <p:spPr>
          <a:xfrm>
            <a:off x="716935" y="4173725"/>
            <a:ext cx="10071536" cy="1119244"/>
          </a:xfrm>
          <a:ln w="38100">
            <a:solidFill>
              <a:srgbClr val="FFC000"/>
            </a:solidFill>
          </a:ln>
        </p:spPr>
        <p:txBody>
          <a:bodyPr vert="horz" lIns="91440" tIns="45720" rIns="91440" bIns="45720" rtlCol="0" anchor="b">
            <a:noAutofit/>
          </a:bodyPr>
          <a:lstStyle/>
          <a:p>
            <a:pPr algn="ctr"/>
            <a:r>
              <a:rPr lang="en-US" sz="3600" kern="1200">
                <a:solidFill>
                  <a:schemeClr val="tx1"/>
                </a:solidFill>
                <a:latin typeface="+mj-lt"/>
                <a:ea typeface="+mj-ea"/>
                <a:cs typeface="+mj-cs"/>
              </a:rPr>
              <a:t>After all projects done in a level, the final step in that level is to </a:t>
            </a:r>
            <a:r>
              <a:rPr lang="en-US" sz="3600" b="1" u="sng" kern="1200">
                <a:solidFill>
                  <a:schemeClr val="tx1"/>
                </a:solidFill>
                <a:latin typeface="+mj-lt"/>
                <a:ea typeface="+mj-ea"/>
                <a:cs typeface="+mj-cs"/>
              </a:rPr>
              <a:t>request a level completion approval</a:t>
            </a:r>
            <a:r>
              <a:rPr lang="en-US" sz="3600" kern="1200">
                <a:solidFill>
                  <a:schemeClr val="tx1"/>
                </a:solidFill>
                <a:latin typeface="+mj-lt"/>
                <a:ea typeface="+mj-ea"/>
                <a:cs typeface="+mj-cs"/>
              </a:rPr>
              <a:t>.</a:t>
            </a:r>
          </a:p>
        </p:txBody>
      </p:sp>
      <p:pic>
        <p:nvPicPr>
          <p:cNvPr id="7" name="Picture 6" descr="A screenshot of a cell phone&#10;&#10;Description automatically generated">
            <a:extLst>
              <a:ext uri="{FF2B5EF4-FFF2-40B4-BE49-F238E27FC236}">
                <a16:creationId xmlns:a16="http://schemas.microsoft.com/office/drawing/2014/main" id="{5BB61C7B-787C-5F41-AB95-AFA1EB28B8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7717" y="621323"/>
            <a:ext cx="5069590" cy="3024814"/>
          </a:xfrm>
          <a:prstGeom prst="rect">
            <a:avLst/>
          </a:prstGeom>
        </p:spPr>
      </p:pic>
      <p:pic>
        <p:nvPicPr>
          <p:cNvPr id="5" name="Content Placeholder 4" descr="A screenshot of a cell phone&#10;&#10;Description automatically generated">
            <a:extLst>
              <a:ext uri="{FF2B5EF4-FFF2-40B4-BE49-F238E27FC236}">
                <a16:creationId xmlns:a16="http://schemas.microsoft.com/office/drawing/2014/main" id="{CFD335AF-D08D-4647-ADB1-56F5507510B5}"/>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r="-3"/>
          <a:stretch/>
        </p:blipFill>
        <p:spPr>
          <a:xfrm>
            <a:off x="6228507" y="621323"/>
            <a:ext cx="5065776" cy="3024814"/>
          </a:xfrm>
          <a:prstGeom prst="rect">
            <a:avLst/>
          </a:prstGeom>
        </p:spPr>
      </p:pic>
    </p:spTree>
    <p:extLst>
      <p:ext uri="{BB962C8B-B14F-4D97-AF65-F5344CB8AC3E}">
        <p14:creationId xmlns:p14="http://schemas.microsoft.com/office/powerpoint/2010/main" val="222792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A1D0E-D770-7547-8ED1-519771BC0297}"/>
              </a:ext>
            </a:extLst>
          </p:cNvPr>
          <p:cNvSpPr>
            <a:spLocks noGrp="1"/>
          </p:cNvSpPr>
          <p:nvPr>
            <p:ph type="title"/>
          </p:nvPr>
        </p:nvSpPr>
        <p:spPr>
          <a:xfrm>
            <a:off x="5069940" y="365124"/>
            <a:ext cx="6761276" cy="1062460"/>
          </a:xfrm>
        </p:spPr>
        <p:txBody>
          <a:bodyPr>
            <a:normAutofit/>
          </a:bodyPr>
          <a:lstStyle/>
          <a:p>
            <a:r>
              <a:rPr lang="en-US" sz="3400"/>
              <a:t>What happens when you put in a </a:t>
            </a:r>
            <a:br>
              <a:rPr lang="en-US" sz="3400"/>
            </a:br>
            <a:r>
              <a:rPr lang="en-US" sz="3400"/>
              <a:t>Level Completion Approval request</a:t>
            </a:r>
          </a:p>
        </p:txBody>
      </p:sp>
      <p:sp>
        <p:nvSpPr>
          <p:cNvPr id="6" name="Content Placeholder 5">
            <a:extLst>
              <a:ext uri="{FF2B5EF4-FFF2-40B4-BE49-F238E27FC236}">
                <a16:creationId xmlns:a16="http://schemas.microsoft.com/office/drawing/2014/main" id="{6135E044-8580-B24C-AD83-6A7230689512}"/>
              </a:ext>
            </a:extLst>
          </p:cNvPr>
          <p:cNvSpPr>
            <a:spLocks noGrp="1"/>
          </p:cNvSpPr>
          <p:nvPr>
            <p:ph idx="1"/>
          </p:nvPr>
        </p:nvSpPr>
        <p:spPr>
          <a:xfrm>
            <a:off x="5069940" y="1707503"/>
            <a:ext cx="6172200" cy="4898571"/>
          </a:xfrm>
        </p:spPr>
        <p:txBody>
          <a:bodyPr>
            <a:normAutofit/>
          </a:bodyPr>
          <a:lstStyle/>
          <a:p>
            <a:r>
              <a:rPr lang="en-US" sz="2400"/>
              <a:t>Who gets the request?</a:t>
            </a:r>
          </a:p>
          <a:p>
            <a:pPr lvl="1"/>
            <a:r>
              <a:rPr lang="en-US"/>
              <a:t>How can you check where it is likely to go?</a:t>
            </a:r>
          </a:p>
          <a:p>
            <a:pPr lvl="1"/>
            <a:r>
              <a:rPr lang="en-US"/>
              <a:t>How can you be sure they got it?</a:t>
            </a:r>
          </a:p>
          <a:p>
            <a:pPr lvl="1"/>
            <a:r>
              <a:rPr lang="en-US"/>
              <a:t>What if you are a member of multiple clubs?</a:t>
            </a:r>
          </a:p>
          <a:p>
            <a:pPr lvl="1"/>
            <a:r>
              <a:rPr lang="en-US"/>
              <a:t>How do you decide which club “gets the credit”?</a:t>
            </a:r>
          </a:p>
          <a:p>
            <a:r>
              <a:rPr lang="en-US" sz="2400"/>
              <a:t>What do they do?</a:t>
            </a:r>
          </a:p>
          <a:p>
            <a:r>
              <a:rPr lang="en-US" sz="2400"/>
              <a:t>When should they do it?</a:t>
            </a:r>
          </a:p>
          <a:p>
            <a:pPr lvl="1"/>
            <a:r>
              <a:rPr lang="en-US"/>
              <a:t>Why?</a:t>
            </a:r>
          </a:p>
          <a:p>
            <a:r>
              <a:rPr lang="en-US" sz="2400"/>
              <a:t>What else do they need to do so that the club “gets the DCP credit”?</a:t>
            </a:r>
          </a:p>
          <a:p>
            <a:endParaRPr lang="en-US" sz="2000"/>
          </a:p>
        </p:txBody>
      </p:sp>
    </p:spTree>
    <p:extLst>
      <p:ext uri="{BB962C8B-B14F-4D97-AF65-F5344CB8AC3E}">
        <p14:creationId xmlns:p14="http://schemas.microsoft.com/office/powerpoint/2010/main" val="21136708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ell phone&#10;&#10;Description automatically generated">
            <a:extLst>
              <a:ext uri="{FF2B5EF4-FFF2-40B4-BE49-F238E27FC236}">
                <a16:creationId xmlns:a16="http://schemas.microsoft.com/office/drawing/2014/main" id="{913BD016-B671-FF45-8DE1-9D9F40C4D43F}"/>
              </a:ext>
            </a:extLst>
          </p:cNvPr>
          <p:cNvPicPr>
            <a:picLocks noGrp="1" noChangeAspect="1"/>
          </p:cNvPicPr>
          <p:nvPr>
            <p:ph idx="1"/>
          </p:nvPr>
        </p:nvPicPr>
        <p:blipFill>
          <a:blip r:embed="rId3"/>
          <a:stretch>
            <a:fillRect/>
          </a:stretch>
        </p:blipFill>
        <p:spPr>
          <a:xfrm>
            <a:off x="2636453" y="71470"/>
            <a:ext cx="9382374" cy="4351338"/>
          </a:xfrm>
        </p:spPr>
      </p:pic>
      <p:pic>
        <p:nvPicPr>
          <p:cNvPr id="4" name="Content Placeholder 4" descr="A screenshot of a cell phone&#10;&#10;Description automatically generated">
            <a:extLst>
              <a:ext uri="{FF2B5EF4-FFF2-40B4-BE49-F238E27FC236}">
                <a16:creationId xmlns:a16="http://schemas.microsoft.com/office/drawing/2014/main" id="{C3418A4E-6BC3-BC47-A7D1-98F00E66E6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0126" y="4233254"/>
            <a:ext cx="10515600" cy="2624746"/>
          </a:xfrm>
          <a:prstGeom prst="rect">
            <a:avLst/>
          </a:prstGeom>
        </p:spPr>
      </p:pic>
      <p:cxnSp>
        <p:nvCxnSpPr>
          <p:cNvPr id="5" name="Straight Arrow Connector 4">
            <a:extLst>
              <a:ext uri="{FF2B5EF4-FFF2-40B4-BE49-F238E27FC236}">
                <a16:creationId xmlns:a16="http://schemas.microsoft.com/office/drawing/2014/main" id="{2BC27E75-2D70-6F47-B0B5-0757709D2CE8}"/>
              </a:ext>
            </a:extLst>
          </p:cNvPr>
          <p:cNvCxnSpPr>
            <a:cxnSpLocks/>
          </p:cNvCxnSpPr>
          <p:nvPr/>
        </p:nvCxnSpPr>
        <p:spPr>
          <a:xfrm flipH="1">
            <a:off x="3732245" y="3526971"/>
            <a:ext cx="3498979" cy="2500605"/>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2235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2">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55605C-E493-344E-8AF4-AC94C2ECDECE}"/>
              </a:ext>
            </a:extLst>
          </p:cNvPr>
          <p:cNvSpPr>
            <a:spLocks noGrp="1"/>
          </p:cNvSpPr>
          <p:nvPr>
            <p:ph type="title"/>
          </p:nvPr>
        </p:nvSpPr>
        <p:spPr>
          <a:xfrm>
            <a:off x="835152" y="344464"/>
            <a:ext cx="10515600" cy="1325563"/>
          </a:xfrm>
        </p:spPr>
        <p:txBody>
          <a:bodyPr>
            <a:normAutofit/>
          </a:bodyPr>
          <a:lstStyle/>
          <a:p>
            <a:r>
              <a:rPr lang="en-US" b="1" dirty="0">
                <a:solidFill>
                  <a:schemeClr val="bg1"/>
                </a:solidFill>
              </a:rPr>
              <a:t>LESSONS</a:t>
            </a:r>
            <a:r>
              <a:rPr lang="en-US" dirty="0">
                <a:solidFill>
                  <a:schemeClr val="bg1"/>
                </a:solidFill>
              </a:rPr>
              <a:t>  from the High Shoals Falls Trail</a:t>
            </a:r>
          </a:p>
        </p:txBody>
      </p:sp>
      <p:sp>
        <p:nvSpPr>
          <p:cNvPr id="6" name="Content Placeholder 5">
            <a:extLst>
              <a:ext uri="{FF2B5EF4-FFF2-40B4-BE49-F238E27FC236}">
                <a16:creationId xmlns:a16="http://schemas.microsoft.com/office/drawing/2014/main" id="{1BA79A7F-45FB-A14F-8326-D847FF5A99A6}"/>
              </a:ext>
            </a:extLst>
          </p:cNvPr>
          <p:cNvSpPr>
            <a:spLocks noGrp="1"/>
          </p:cNvSpPr>
          <p:nvPr>
            <p:ph idx="1"/>
          </p:nvPr>
        </p:nvSpPr>
        <p:spPr>
          <a:xfrm>
            <a:off x="7396558" y="2495994"/>
            <a:ext cx="4795442" cy="4362005"/>
          </a:xfrm>
        </p:spPr>
        <p:txBody>
          <a:bodyPr anchor="ctr">
            <a:normAutofit/>
          </a:bodyPr>
          <a:lstStyle/>
          <a:p>
            <a:r>
              <a:rPr lang="en-US" sz="3200" dirty="0"/>
              <a:t>Park Rangers/Resources</a:t>
            </a:r>
          </a:p>
          <a:p>
            <a:r>
              <a:rPr lang="en-US" sz="3200" dirty="0"/>
              <a:t>Know what to expect</a:t>
            </a:r>
          </a:p>
          <a:p>
            <a:r>
              <a:rPr lang="en-US" sz="3200" dirty="0"/>
              <a:t>Take your time</a:t>
            </a:r>
          </a:p>
          <a:p>
            <a:r>
              <a:rPr lang="en-US" sz="3200" dirty="0"/>
              <a:t>Customize the journey</a:t>
            </a:r>
          </a:p>
          <a:p>
            <a:r>
              <a:rPr lang="en-US" sz="3200" dirty="0"/>
              <a:t>Rest when you need to</a:t>
            </a:r>
          </a:p>
          <a:p>
            <a:r>
              <a:rPr lang="en-US" sz="3200" dirty="0"/>
              <a:t>Enjoy the journey</a:t>
            </a:r>
          </a:p>
          <a:p>
            <a:endParaRPr lang="en-US" sz="2200" dirty="0"/>
          </a:p>
        </p:txBody>
      </p:sp>
    </p:spTree>
    <p:extLst>
      <p:ext uri="{BB962C8B-B14F-4D97-AF65-F5344CB8AC3E}">
        <p14:creationId xmlns:p14="http://schemas.microsoft.com/office/powerpoint/2010/main" val="292370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09FE162-384D-8B43-8039-7949E2DF7C2D}"/>
              </a:ext>
            </a:extLst>
          </p:cNvPr>
          <p:cNvSpPr>
            <a:spLocks noGrp="1"/>
          </p:cNvSpPr>
          <p:nvPr>
            <p:ph type="title"/>
          </p:nvPr>
        </p:nvSpPr>
        <p:spPr>
          <a:xfrm>
            <a:off x="476821" y="150521"/>
            <a:ext cx="3777938" cy="6418230"/>
          </a:xfrm>
        </p:spPr>
        <p:txBody>
          <a:bodyPr>
            <a:normAutofit/>
          </a:bodyPr>
          <a:lstStyle/>
          <a:p>
            <a:r>
              <a:rPr lang="en-US" sz="4000" b="1"/>
              <a:t>Help your </a:t>
            </a:r>
            <a:r>
              <a:rPr lang="en-US" sz="4000" b="1" u="sng"/>
              <a:t>current members </a:t>
            </a:r>
            <a:r>
              <a:rPr lang="en-US" sz="4000" b="1"/>
              <a:t>transition from the legacy education program to Pathways</a:t>
            </a:r>
            <a:br>
              <a:rPr lang="en-US" sz="4000" b="1"/>
            </a:br>
            <a:br>
              <a:rPr lang="en-US" sz="4000" b="1"/>
            </a:br>
            <a:r>
              <a:rPr lang="en-US" sz="4000" b="1" i="1"/>
              <a:t>and YES, it will seem like it’s all uphill!</a:t>
            </a:r>
          </a:p>
        </p:txBody>
      </p:sp>
      <p:sp>
        <p:nvSpPr>
          <p:cNvPr id="15"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w="15875">
            <a:solidFill>
              <a:srgbClr val="54663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950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91FF7-27B8-DB41-8B7D-36BA06C5E8F2}"/>
              </a:ext>
            </a:extLst>
          </p:cNvPr>
          <p:cNvSpPr>
            <a:spLocks noGrp="1"/>
          </p:cNvSpPr>
          <p:nvPr>
            <p:ph type="title"/>
          </p:nvPr>
        </p:nvSpPr>
        <p:spPr>
          <a:xfrm>
            <a:off x="838200" y="149290"/>
            <a:ext cx="7024395" cy="2307429"/>
          </a:xfrm>
        </p:spPr>
        <p:txBody>
          <a:bodyPr>
            <a:normAutofit/>
          </a:bodyPr>
          <a:lstStyle/>
          <a:p>
            <a:r>
              <a:rPr lang="en-US"/>
              <a:t>Help them find their way…</a:t>
            </a:r>
            <a:br>
              <a:rPr lang="en-US"/>
            </a:br>
            <a:r>
              <a:rPr lang="en-US"/>
              <a:t>invite them in, with your help.</a:t>
            </a:r>
            <a:br>
              <a:rPr lang="en-US"/>
            </a:br>
            <a:r>
              <a:rPr lang="en-US"/>
              <a:t>Walk with them.</a:t>
            </a:r>
          </a:p>
        </p:txBody>
      </p:sp>
      <p:pic>
        <p:nvPicPr>
          <p:cNvPr id="5" name="Content Placeholder 4" descr="A screenshot of a cell phone&#10;&#10;Description automatically generated">
            <a:extLst>
              <a:ext uri="{FF2B5EF4-FFF2-40B4-BE49-F238E27FC236}">
                <a16:creationId xmlns:a16="http://schemas.microsoft.com/office/drawing/2014/main" id="{52CD0A79-8CD7-6B48-8235-6ECD0AC89562}"/>
              </a:ext>
            </a:extLst>
          </p:cNvPr>
          <p:cNvPicPr>
            <a:picLocks noGrp="1" noChangeAspect="1"/>
          </p:cNvPicPr>
          <p:nvPr>
            <p:ph idx="1"/>
          </p:nvPr>
        </p:nvPicPr>
        <p:blipFill>
          <a:blip r:embed="rId3"/>
          <a:stretch>
            <a:fillRect/>
          </a:stretch>
        </p:blipFill>
        <p:spPr>
          <a:xfrm>
            <a:off x="99526" y="2918634"/>
            <a:ext cx="12192000" cy="2995126"/>
          </a:xfr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lin ang="5400000" scaled="1"/>
            <a:tileRect/>
          </a:gradFill>
        </p:spPr>
      </p:pic>
      <p:sp>
        <p:nvSpPr>
          <p:cNvPr id="10" name="Donut 9">
            <a:extLst>
              <a:ext uri="{FF2B5EF4-FFF2-40B4-BE49-F238E27FC236}">
                <a16:creationId xmlns:a16="http://schemas.microsoft.com/office/drawing/2014/main" id="{1C71811C-4E43-5848-A266-4DE2510E3C77}"/>
              </a:ext>
            </a:extLst>
          </p:cNvPr>
          <p:cNvSpPr/>
          <p:nvPr/>
        </p:nvSpPr>
        <p:spPr>
          <a:xfrm>
            <a:off x="4842589" y="5002746"/>
            <a:ext cx="1436913" cy="575421"/>
          </a:xfrm>
          <a:prstGeom prst="donut">
            <a:avLst>
              <a:gd name="adj" fmla="val 103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Arrow Connector 10">
            <a:extLst>
              <a:ext uri="{FF2B5EF4-FFF2-40B4-BE49-F238E27FC236}">
                <a16:creationId xmlns:a16="http://schemas.microsoft.com/office/drawing/2014/main" id="{525FF054-7B6E-D442-80A1-9B6432DD655F}"/>
              </a:ext>
            </a:extLst>
          </p:cNvPr>
          <p:cNvCxnSpPr>
            <a:cxnSpLocks/>
          </p:cNvCxnSpPr>
          <p:nvPr/>
        </p:nvCxnSpPr>
        <p:spPr>
          <a:xfrm>
            <a:off x="4730621" y="4733698"/>
            <a:ext cx="457200" cy="38255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3C760D4-556B-B348-8163-94F55A39F4F2}"/>
              </a:ext>
            </a:extLst>
          </p:cNvPr>
          <p:cNvCxnSpPr>
            <a:cxnSpLocks/>
          </p:cNvCxnSpPr>
          <p:nvPr/>
        </p:nvCxnSpPr>
        <p:spPr>
          <a:xfrm flipH="1">
            <a:off x="7968343" y="5134914"/>
            <a:ext cx="1838130" cy="93306"/>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632D4D9-6E9D-D54A-B484-983A6DF16337}"/>
              </a:ext>
            </a:extLst>
          </p:cNvPr>
          <p:cNvSpPr txBox="1"/>
          <p:nvPr/>
        </p:nvSpPr>
        <p:spPr>
          <a:xfrm>
            <a:off x="99526" y="5989348"/>
            <a:ext cx="11927633" cy="830997"/>
          </a:xfrm>
          <a:prstGeom prst="rect">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lin ang="5400000" scaled="1"/>
            <a:tileRect/>
          </a:gradFill>
        </p:spPr>
        <p:txBody>
          <a:bodyPr wrap="square" rtlCol="0">
            <a:spAutoFit/>
          </a:bodyPr>
          <a:lstStyle/>
          <a:p>
            <a:pPr algn="ctr"/>
            <a:r>
              <a:rPr lang="en-US" sz="2400" i="1"/>
              <a:t>Maybe ask them to evaluate introductory resources that you will be using with new members:</a:t>
            </a:r>
          </a:p>
          <a:p>
            <a:pPr algn="ctr"/>
            <a:r>
              <a:rPr lang="en-US" sz="2400" i="1">
                <a:highlight>
                  <a:srgbClr val="FFFF00"/>
                </a:highlight>
              </a:rPr>
              <a:t>Watch one, do one, teach one</a:t>
            </a:r>
          </a:p>
        </p:txBody>
      </p:sp>
    </p:spTree>
    <p:extLst>
      <p:ext uri="{BB962C8B-B14F-4D97-AF65-F5344CB8AC3E}">
        <p14:creationId xmlns:p14="http://schemas.microsoft.com/office/powerpoint/2010/main" val="3915349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022CA72-2A63-428F-B586-37BA5AB6D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535DD3-0742-A045-9D0D-14B4C46313BE}"/>
              </a:ext>
            </a:extLst>
          </p:cNvPr>
          <p:cNvSpPr>
            <a:spLocks noGrp="1"/>
          </p:cNvSpPr>
          <p:nvPr>
            <p:ph type="title"/>
          </p:nvPr>
        </p:nvSpPr>
        <p:spPr>
          <a:xfrm>
            <a:off x="239148" y="4603630"/>
            <a:ext cx="4470617" cy="1808354"/>
          </a:xfrm>
          <a:solidFill>
            <a:schemeClr val="accent4">
              <a:lumMod val="60000"/>
              <a:lumOff val="40000"/>
            </a:schemeClr>
          </a:solidFill>
        </p:spPr>
        <p:txBody>
          <a:bodyPr anchor="ctr">
            <a:normAutofit/>
          </a:bodyPr>
          <a:lstStyle/>
          <a:p>
            <a:r>
              <a:rPr lang="en-US" sz="3200"/>
              <a:t>Pathways Resources from D37toastmasters.org</a:t>
            </a:r>
          </a:p>
        </p:txBody>
      </p:sp>
      <p:sp>
        <p:nvSpPr>
          <p:cNvPr id="18" name="Rectangle 17">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1"/>
            <a:ext cx="11231745" cy="413142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screenshot of a cell phone&#10;&#10;Description automatically generated">
            <a:extLst>
              <a:ext uri="{FF2B5EF4-FFF2-40B4-BE49-F238E27FC236}">
                <a16:creationId xmlns:a16="http://schemas.microsoft.com/office/drawing/2014/main" id="{09AF289B-9CBA-864A-8DBD-411385BBF8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7355" y="39931"/>
            <a:ext cx="5136794" cy="4597432"/>
          </a:xfrm>
          <a:prstGeom prst="rect">
            <a:avLst/>
          </a:prstGeom>
        </p:spPr>
      </p:pic>
      <p:sp>
        <p:nvSpPr>
          <p:cNvPr id="22" name="Rectangle 21">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37444" y="5460209"/>
            <a:ext cx="179036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BC7E371B-A60D-4F0B-9172-BC5BB315C000}"/>
              </a:ext>
            </a:extLst>
          </p:cNvPr>
          <p:cNvSpPr>
            <a:spLocks noGrp="1"/>
          </p:cNvSpPr>
          <p:nvPr>
            <p:ph idx="1"/>
          </p:nvPr>
        </p:nvSpPr>
        <p:spPr>
          <a:xfrm>
            <a:off x="4801068" y="5206212"/>
            <a:ext cx="7151784" cy="553713"/>
          </a:xfrm>
          <a:solidFill>
            <a:schemeClr val="accent4">
              <a:lumMod val="60000"/>
              <a:lumOff val="40000"/>
            </a:schemeClr>
          </a:solidFill>
        </p:spPr>
        <p:txBody>
          <a:bodyPr anchor="ctr">
            <a:normAutofit fontScale="92500"/>
          </a:bodyPr>
          <a:lstStyle/>
          <a:p>
            <a:pPr marL="0" indent="0">
              <a:buNone/>
            </a:pPr>
            <a:r>
              <a:rPr lang="en-US" sz="2400"/>
              <a:t>D37toastmasters.org</a:t>
            </a:r>
            <a:r>
              <a:rPr lang="en-US" sz="2400">
                <a:sym typeface="Wingdings" pitchFamily="2" charset="2"/>
              </a:rPr>
              <a:t>Resources Pathways Resources</a:t>
            </a:r>
            <a:endParaRPr lang="en-US" sz="2400"/>
          </a:p>
        </p:txBody>
      </p:sp>
      <p:sp>
        <p:nvSpPr>
          <p:cNvPr id="17" name="Donut 16">
            <a:extLst>
              <a:ext uri="{FF2B5EF4-FFF2-40B4-BE49-F238E27FC236}">
                <a16:creationId xmlns:a16="http://schemas.microsoft.com/office/drawing/2014/main" id="{F56E9C63-B630-8E41-9EEC-C02CCD5D0D7D}"/>
              </a:ext>
            </a:extLst>
          </p:cNvPr>
          <p:cNvSpPr/>
          <p:nvPr/>
        </p:nvSpPr>
        <p:spPr>
          <a:xfrm>
            <a:off x="1767800" y="2018669"/>
            <a:ext cx="1305632" cy="319978"/>
          </a:xfrm>
          <a:prstGeom prst="donut">
            <a:avLst>
              <a:gd name="adj" fmla="val 1761"/>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nut 18">
            <a:extLst>
              <a:ext uri="{FF2B5EF4-FFF2-40B4-BE49-F238E27FC236}">
                <a16:creationId xmlns:a16="http://schemas.microsoft.com/office/drawing/2014/main" id="{E9D16BAC-5A9E-CA4D-8E4B-923DA08A8DEA}"/>
              </a:ext>
            </a:extLst>
          </p:cNvPr>
          <p:cNvSpPr/>
          <p:nvPr/>
        </p:nvSpPr>
        <p:spPr>
          <a:xfrm>
            <a:off x="4330477" y="1520620"/>
            <a:ext cx="758579" cy="319978"/>
          </a:xfrm>
          <a:prstGeom prst="donut">
            <a:avLst>
              <a:gd name="adj" fmla="val 176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2" name="Straight Arrow Connector 11">
            <a:extLst>
              <a:ext uri="{FF2B5EF4-FFF2-40B4-BE49-F238E27FC236}">
                <a16:creationId xmlns:a16="http://schemas.microsoft.com/office/drawing/2014/main" id="{65562C22-DB8F-AA4D-BB7D-D35A39331FDD}"/>
              </a:ext>
            </a:extLst>
          </p:cNvPr>
          <p:cNvCxnSpPr>
            <a:cxnSpLocks/>
            <a:endCxn id="14" idx="1"/>
          </p:cNvCxnSpPr>
          <p:nvPr/>
        </p:nvCxnSpPr>
        <p:spPr>
          <a:xfrm>
            <a:off x="2914304" y="2300825"/>
            <a:ext cx="3981352" cy="107319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185F4DF-5560-3347-995B-185C8A806162}"/>
              </a:ext>
            </a:extLst>
          </p:cNvPr>
          <p:cNvSpPr txBox="1"/>
          <p:nvPr/>
        </p:nvSpPr>
        <p:spPr>
          <a:xfrm>
            <a:off x="6895656" y="3066241"/>
            <a:ext cx="4112151" cy="615553"/>
          </a:xfrm>
          <a:prstGeom prst="rect">
            <a:avLst/>
          </a:prstGeom>
          <a:noFill/>
          <a:ln>
            <a:solidFill>
              <a:srgbClr val="00B0F0"/>
            </a:solidFill>
          </a:ln>
        </p:spPr>
        <p:txBody>
          <a:bodyPr wrap="none" rtlCol="0">
            <a:spAutoFit/>
          </a:bodyPr>
          <a:lstStyle/>
          <a:p>
            <a:r>
              <a:rPr lang="en-US"/>
              <a:t>Slideshow presentation from Lemert/</a:t>
            </a:r>
            <a:r>
              <a:rPr lang="en-US" err="1"/>
              <a:t>Hye</a:t>
            </a:r>
            <a:r>
              <a:rPr lang="en-US"/>
              <a:t> </a:t>
            </a:r>
          </a:p>
          <a:p>
            <a:pPr algn="ctr"/>
            <a:r>
              <a:rPr lang="en-US" sz="1600"/>
              <a:t>(22 slides with notes </a:t>
            </a:r>
            <a:r>
              <a:rPr lang="en-US" sz="1600" i="1"/>
              <a:t>incl DTM in Pathways</a:t>
            </a:r>
            <a:r>
              <a:rPr lang="en-US" sz="1600"/>
              <a:t>)</a:t>
            </a:r>
          </a:p>
        </p:txBody>
      </p:sp>
      <p:cxnSp>
        <p:nvCxnSpPr>
          <p:cNvPr id="24" name="Straight Arrow Connector 23">
            <a:extLst>
              <a:ext uri="{FF2B5EF4-FFF2-40B4-BE49-F238E27FC236}">
                <a16:creationId xmlns:a16="http://schemas.microsoft.com/office/drawing/2014/main" id="{D7BAFFDC-1567-C64A-8EE4-1B3D9EE72E68}"/>
              </a:ext>
            </a:extLst>
          </p:cNvPr>
          <p:cNvCxnSpPr>
            <a:cxnSpLocks/>
            <a:stCxn id="19" idx="6"/>
          </p:cNvCxnSpPr>
          <p:nvPr/>
        </p:nvCxnSpPr>
        <p:spPr>
          <a:xfrm flipV="1">
            <a:off x="5089056" y="1082837"/>
            <a:ext cx="1627549" cy="5977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BBFCA8F-488C-BB4D-A4C4-5E7EA321D05B}"/>
              </a:ext>
            </a:extLst>
          </p:cNvPr>
          <p:cNvSpPr txBox="1"/>
          <p:nvPr/>
        </p:nvSpPr>
        <p:spPr>
          <a:xfrm>
            <a:off x="6716605" y="454920"/>
            <a:ext cx="4621178" cy="923330"/>
          </a:xfrm>
          <a:prstGeom prst="rect">
            <a:avLst/>
          </a:prstGeom>
          <a:noFill/>
          <a:ln>
            <a:solidFill>
              <a:srgbClr val="FF0000"/>
            </a:solidFill>
          </a:ln>
        </p:spPr>
        <p:txBody>
          <a:bodyPr wrap="square" rtlCol="0">
            <a:spAutoFit/>
          </a:bodyPr>
          <a:lstStyle/>
          <a:p>
            <a:r>
              <a:rPr lang="en-US"/>
              <a:t>Screenshots walk the member through accessing Pathways, selecting a Path, completing the Ice Breaker Project</a:t>
            </a:r>
          </a:p>
        </p:txBody>
      </p:sp>
      <p:sp>
        <p:nvSpPr>
          <p:cNvPr id="29" name="Donut 28">
            <a:extLst>
              <a:ext uri="{FF2B5EF4-FFF2-40B4-BE49-F238E27FC236}">
                <a16:creationId xmlns:a16="http://schemas.microsoft.com/office/drawing/2014/main" id="{16B95C40-AC34-7648-8CFD-09329964EA64}"/>
              </a:ext>
            </a:extLst>
          </p:cNvPr>
          <p:cNvSpPr/>
          <p:nvPr/>
        </p:nvSpPr>
        <p:spPr>
          <a:xfrm>
            <a:off x="3155089" y="1794886"/>
            <a:ext cx="758579" cy="319978"/>
          </a:xfrm>
          <a:prstGeom prst="donut">
            <a:avLst>
              <a:gd name="adj" fmla="val 1761"/>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1" name="Straight Arrow Connector 30">
            <a:extLst>
              <a:ext uri="{FF2B5EF4-FFF2-40B4-BE49-F238E27FC236}">
                <a16:creationId xmlns:a16="http://schemas.microsoft.com/office/drawing/2014/main" id="{8AAF969C-5838-2944-95EE-03BEA42EBC89}"/>
              </a:ext>
            </a:extLst>
          </p:cNvPr>
          <p:cNvCxnSpPr/>
          <p:nvPr/>
        </p:nvCxnSpPr>
        <p:spPr>
          <a:xfrm>
            <a:off x="3913668" y="1954875"/>
            <a:ext cx="2802937" cy="88075"/>
          </a:xfrm>
          <a:prstGeom prst="straightConnector1">
            <a:avLst/>
          </a:prstGeom>
          <a:ln w="190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2404C26-496D-7446-9F86-5A1F4E20C758}"/>
              </a:ext>
            </a:extLst>
          </p:cNvPr>
          <p:cNvSpPr txBox="1"/>
          <p:nvPr/>
        </p:nvSpPr>
        <p:spPr>
          <a:xfrm>
            <a:off x="6716605" y="1873103"/>
            <a:ext cx="4671215" cy="369332"/>
          </a:xfrm>
          <a:prstGeom prst="rect">
            <a:avLst/>
          </a:prstGeom>
          <a:noFill/>
          <a:ln>
            <a:solidFill>
              <a:srgbClr val="92D050"/>
            </a:solidFill>
          </a:ln>
        </p:spPr>
        <p:txBody>
          <a:bodyPr wrap="none" rtlCol="0">
            <a:spAutoFit/>
          </a:bodyPr>
          <a:lstStyle/>
          <a:p>
            <a:r>
              <a:rPr lang="en-US"/>
              <a:t>Brief summary of each of the 11 Paths (4 pages)</a:t>
            </a:r>
          </a:p>
        </p:txBody>
      </p:sp>
    </p:spTree>
    <p:extLst>
      <p:ext uri="{BB962C8B-B14F-4D97-AF65-F5344CB8AC3E}">
        <p14:creationId xmlns:p14="http://schemas.microsoft.com/office/powerpoint/2010/main" val="3668920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95D68A-B467-BA43-826F-E1307BB6B91D}"/>
              </a:ext>
            </a:extLst>
          </p:cNvPr>
          <p:cNvSpPr>
            <a:spLocks noGrp="1"/>
          </p:cNvSpPr>
          <p:nvPr>
            <p:ph type="title"/>
          </p:nvPr>
        </p:nvSpPr>
        <p:spPr>
          <a:xfrm>
            <a:off x="9036544" y="2023110"/>
            <a:ext cx="2934632" cy="2846070"/>
          </a:xfrm>
        </p:spPr>
        <p:txBody>
          <a:bodyPr vert="horz" lIns="91440" tIns="45720" rIns="91440" bIns="45720" rtlCol="0" anchor="ctr">
            <a:normAutofit/>
          </a:bodyPr>
          <a:lstStyle/>
          <a:p>
            <a:pPr algn="ctr"/>
            <a:r>
              <a:rPr lang="en-US" sz="5400" b="1"/>
              <a:t>DTM in Pathways</a:t>
            </a:r>
          </a:p>
        </p:txBody>
      </p:sp>
      <p:sp>
        <p:nvSpPr>
          <p:cNvPr id="12" name="Rectangle 1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743E9A8B-7F4B-8743-A225-F1BF33D8CAE4}"/>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02085" y="497742"/>
            <a:ext cx="8134973" cy="5572689"/>
          </a:xfrm>
          <a:prstGeom prst="rect">
            <a:avLst/>
          </a:prstGeom>
        </p:spPr>
      </p:pic>
      <p:sp>
        <p:nvSpPr>
          <p:cNvPr id="16" name="Rectangle 15">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2643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FBCB8-8C83-5945-BDC1-36675F46F293}"/>
              </a:ext>
            </a:extLst>
          </p:cNvPr>
          <p:cNvSpPr>
            <a:spLocks noGrp="1"/>
          </p:cNvSpPr>
          <p:nvPr>
            <p:ph type="title"/>
          </p:nvPr>
        </p:nvSpPr>
        <p:spPr>
          <a:xfrm>
            <a:off x="772886" y="159852"/>
            <a:ext cx="10515600" cy="2863267"/>
          </a:xfrm>
        </p:spPr>
        <p:txBody>
          <a:bodyPr>
            <a:normAutofit/>
          </a:bodyPr>
          <a:lstStyle/>
          <a:p>
            <a:pPr algn="ctr"/>
            <a:r>
              <a:rPr lang="en-US" b="1"/>
              <a:t>For your </a:t>
            </a:r>
            <a:r>
              <a:rPr lang="en-US" b="1" u="sng"/>
              <a:t>new members</a:t>
            </a:r>
            <a:r>
              <a:rPr lang="en-US" b="1"/>
              <a:t>:</a:t>
            </a:r>
            <a:br>
              <a:rPr lang="en-US"/>
            </a:br>
            <a:r>
              <a:rPr lang="en-US"/>
              <a:t>make the path smooth and easy;</a:t>
            </a:r>
            <a:br>
              <a:rPr lang="en-US"/>
            </a:br>
            <a:r>
              <a:rPr lang="en-US"/>
              <a:t>help them see the long view</a:t>
            </a:r>
          </a:p>
        </p:txBody>
      </p:sp>
      <p:sp>
        <p:nvSpPr>
          <p:cNvPr id="4" name="Content Placeholder 3">
            <a:extLst>
              <a:ext uri="{FF2B5EF4-FFF2-40B4-BE49-F238E27FC236}">
                <a16:creationId xmlns:a16="http://schemas.microsoft.com/office/drawing/2014/main" id="{A5F0B00A-0AED-634E-821B-864AB72DF18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67759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91FF7-27B8-DB41-8B7D-36BA06C5E8F2}"/>
              </a:ext>
            </a:extLst>
          </p:cNvPr>
          <p:cNvSpPr>
            <a:spLocks noGrp="1"/>
          </p:cNvSpPr>
          <p:nvPr>
            <p:ph type="title"/>
          </p:nvPr>
        </p:nvSpPr>
        <p:spPr/>
        <p:txBody>
          <a:bodyPr/>
          <a:lstStyle/>
          <a:p>
            <a:endParaRPr lang="en-US"/>
          </a:p>
        </p:txBody>
      </p:sp>
      <p:pic>
        <p:nvPicPr>
          <p:cNvPr id="5" name="Content Placeholder 4" descr="A screenshot of a cell phone&#10;&#10;Description automatically generated">
            <a:extLst>
              <a:ext uri="{FF2B5EF4-FFF2-40B4-BE49-F238E27FC236}">
                <a16:creationId xmlns:a16="http://schemas.microsoft.com/office/drawing/2014/main" id="{52CD0A79-8CD7-6B48-8235-6ECD0AC89562}"/>
              </a:ext>
            </a:extLst>
          </p:cNvPr>
          <p:cNvPicPr>
            <a:picLocks noGrp="1" noChangeAspect="1"/>
          </p:cNvPicPr>
          <p:nvPr>
            <p:ph idx="1"/>
          </p:nvPr>
        </p:nvPicPr>
        <p:blipFill>
          <a:blip r:embed="rId3"/>
          <a:stretch>
            <a:fillRect/>
          </a:stretch>
        </p:blipFill>
        <p:spPr>
          <a:xfrm>
            <a:off x="0" y="1"/>
            <a:ext cx="12192000" cy="2995126"/>
          </a:xfrm>
        </p:spPr>
      </p:pic>
      <p:cxnSp>
        <p:nvCxnSpPr>
          <p:cNvPr id="7" name="Straight Arrow Connector 6">
            <a:extLst>
              <a:ext uri="{FF2B5EF4-FFF2-40B4-BE49-F238E27FC236}">
                <a16:creationId xmlns:a16="http://schemas.microsoft.com/office/drawing/2014/main" id="{F3B6BBDF-02B2-7F4C-B119-EA29A64B8E9F}"/>
              </a:ext>
            </a:extLst>
          </p:cNvPr>
          <p:cNvCxnSpPr>
            <a:cxnSpLocks/>
          </p:cNvCxnSpPr>
          <p:nvPr/>
        </p:nvCxnSpPr>
        <p:spPr>
          <a:xfrm flipH="1">
            <a:off x="7875037" y="2258008"/>
            <a:ext cx="1838130" cy="93306"/>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 name="Donut 9">
            <a:extLst>
              <a:ext uri="{FF2B5EF4-FFF2-40B4-BE49-F238E27FC236}">
                <a16:creationId xmlns:a16="http://schemas.microsoft.com/office/drawing/2014/main" id="{1C71811C-4E43-5848-A266-4DE2510E3C77}"/>
              </a:ext>
            </a:extLst>
          </p:cNvPr>
          <p:cNvSpPr/>
          <p:nvPr/>
        </p:nvSpPr>
        <p:spPr>
          <a:xfrm>
            <a:off x="4753955" y="2142378"/>
            <a:ext cx="1436913" cy="575421"/>
          </a:xfrm>
          <a:prstGeom prst="donut">
            <a:avLst>
              <a:gd name="adj" fmla="val 103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Arrow Connector 10">
            <a:extLst>
              <a:ext uri="{FF2B5EF4-FFF2-40B4-BE49-F238E27FC236}">
                <a16:creationId xmlns:a16="http://schemas.microsoft.com/office/drawing/2014/main" id="{525FF054-7B6E-D442-80A1-9B6432DD655F}"/>
              </a:ext>
            </a:extLst>
          </p:cNvPr>
          <p:cNvCxnSpPr>
            <a:cxnSpLocks/>
          </p:cNvCxnSpPr>
          <p:nvPr/>
        </p:nvCxnSpPr>
        <p:spPr>
          <a:xfrm>
            <a:off x="4758613" y="1915853"/>
            <a:ext cx="457200" cy="38255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652FB0C-786F-FA44-827C-90023A15D48E}"/>
              </a:ext>
            </a:extLst>
          </p:cNvPr>
          <p:cNvSpPr txBox="1">
            <a:spLocks/>
          </p:cNvSpPr>
          <p:nvPr/>
        </p:nvSpPr>
        <p:spPr>
          <a:xfrm>
            <a:off x="555173" y="3663545"/>
            <a:ext cx="8548396" cy="236403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Pathways for your </a:t>
            </a:r>
            <a:r>
              <a:rPr lang="en-US" b="1" u="sng"/>
              <a:t>new members</a:t>
            </a:r>
            <a:r>
              <a:rPr lang="en-US"/>
              <a:t>—</a:t>
            </a:r>
            <a:br>
              <a:rPr lang="en-US"/>
            </a:br>
            <a:endParaRPr lang="en-US"/>
          </a:p>
          <a:p>
            <a:r>
              <a:rPr lang="en-US" sz="3200" i="1"/>
              <a:t>Don’t confuse the issue by talking about </a:t>
            </a:r>
          </a:p>
          <a:p>
            <a:r>
              <a:rPr lang="en-US" sz="3200" i="1"/>
              <a:t>“how it used to be”</a:t>
            </a:r>
            <a:br>
              <a:rPr lang="en-US" sz="3200"/>
            </a:br>
            <a:endParaRPr lang="en-US"/>
          </a:p>
        </p:txBody>
      </p:sp>
      <p:sp>
        <p:nvSpPr>
          <p:cNvPr id="3" name="TextBox 2">
            <a:extLst>
              <a:ext uri="{FF2B5EF4-FFF2-40B4-BE49-F238E27FC236}">
                <a16:creationId xmlns:a16="http://schemas.microsoft.com/office/drawing/2014/main" id="{1C26193A-F5DD-6D4A-A823-681130FD60B7}"/>
              </a:ext>
            </a:extLst>
          </p:cNvPr>
          <p:cNvSpPr txBox="1"/>
          <p:nvPr/>
        </p:nvSpPr>
        <p:spPr>
          <a:xfrm>
            <a:off x="9738055" y="2063603"/>
            <a:ext cx="329676" cy="400110"/>
          </a:xfrm>
          <a:prstGeom prst="rect">
            <a:avLst/>
          </a:prstGeom>
          <a:noFill/>
          <a:ln w="38100">
            <a:solidFill>
              <a:schemeClr val="accent1">
                <a:lumMod val="75000"/>
              </a:schemeClr>
            </a:solidFill>
          </a:ln>
        </p:spPr>
        <p:txBody>
          <a:bodyPr wrap="square" rtlCol="0">
            <a:spAutoFit/>
          </a:bodyPr>
          <a:lstStyle/>
          <a:p>
            <a:r>
              <a:rPr lang="en-US" sz="2000" b="1">
                <a:solidFill>
                  <a:schemeClr val="accent1">
                    <a:lumMod val="50000"/>
                  </a:schemeClr>
                </a:solidFill>
              </a:rPr>
              <a:t>1</a:t>
            </a:r>
          </a:p>
        </p:txBody>
      </p:sp>
      <p:sp>
        <p:nvSpPr>
          <p:cNvPr id="12" name="TextBox 11">
            <a:extLst>
              <a:ext uri="{FF2B5EF4-FFF2-40B4-BE49-F238E27FC236}">
                <a16:creationId xmlns:a16="http://schemas.microsoft.com/office/drawing/2014/main" id="{A72B28BE-2F07-E440-8C97-B9412DD362A4}"/>
              </a:ext>
            </a:extLst>
          </p:cNvPr>
          <p:cNvSpPr txBox="1"/>
          <p:nvPr/>
        </p:nvSpPr>
        <p:spPr>
          <a:xfrm>
            <a:off x="6190868" y="1958996"/>
            <a:ext cx="329676" cy="400110"/>
          </a:xfrm>
          <a:prstGeom prst="rect">
            <a:avLst/>
          </a:prstGeom>
          <a:noFill/>
          <a:ln w="38100">
            <a:solidFill>
              <a:schemeClr val="accent1">
                <a:lumMod val="75000"/>
              </a:schemeClr>
            </a:solidFill>
          </a:ln>
        </p:spPr>
        <p:txBody>
          <a:bodyPr wrap="square" rtlCol="0">
            <a:spAutoFit/>
          </a:bodyPr>
          <a:lstStyle/>
          <a:p>
            <a:r>
              <a:rPr lang="en-US" sz="2000" b="1">
                <a:solidFill>
                  <a:schemeClr val="accent1">
                    <a:lumMod val="50000"/>
                  </a:schemeClr>
                </a:solidFill>
              </a:rPr>
              <a:t>2</a:t>
            </a:r>
          </a:p>
        </p:txBody>
      </p:sp>
      <p:sp>
        <p:nvSpPr>
          <p:cNvPr id="13" name="TextBox 12">
            <a:extLst>
              <a:ext uri="{FF2B5EF4-FFF2-40B4-BE49-F238E27FC236}">
                <a16:creationId xmlns:a16="http://schemas.microsoft.com/office/drawing/2014/main" id="{D388DD6F-0FB2-904A-9187-863CF8826ED0}"/>
              </a:ext>
            </a:extLst>
          </p:cNvPr>
          <p:cNvSpPr txBox="1"/>
          <p:nvPr/>
        </p:nvSpPr>
        <p:spPr>
          <a:xfrm>
            <a:off x="6190868" y="2403368"/>
            <a:ext cx="329676" cy="400110"/>
          </a:xfrm>
          <a:prstGeom prst="rect">
            <a:avLst/>
          </a:prstGeom>
          <a:noFill/>
          <a:ln w="38100">
            <a:solidFill>
              <a:schemeClr val="accent1">
                <a:lumMod val="75000"/>
              </a:schemeClr>
            </a:solidFill>
          </a:ln>
        </p:spPr>
        <p:txBody>
          <a:bodyPr wrap="square" rtlCol="0">
            <a:spAutoFit/>
          </a:bodyPr>
          <a:lstStyle/>
          <a:p>
            <a:r>
              <a:rPr lang="en-US" sz="2000" b="1">
                <a:solidFill>
                  <a:schemeClr val="accent1">
                    <a:lumMod val="50000"/>
                  </a:schemeClr>
                </a:solidFill>
              </a:rPr>
              <a:t>3</a:t>
            </a:r>
          </a:p>
        </p:txBody>
      </p:sp>
    </p:spTree>
    <p:extLst>
      <p:ext uri="{BB962C8B-B14F-4D97-AF65-F5344CB8AC3E}">
        <p14:creationId xmlns:p14="http://schemas.microsoft.com/office/powerpoint/2010/main" val="3992790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D547A2-E0BB-A44C-8B21-04E077E39CF1}"/>
              </a:ext>
            </a:extLst>
          </p:cNvPr>
          <p:cNvSpPr>
            <a:spLocks noGrp="1"/>
          </p:cNvSpPr>
          <p:nvPr>
            <p:ph type="title"/>
          </p:nvPr>
        </p:nvSpPr>
        <p:spPr>
          <a:xfrm>
            <a:off x="7004155" y="760872"/>
            <a:ext cx="5107726" cy="1197864"/>
          </a:xfrm>
        </p:spPr>
        <p:txBody>
          <a:bodyPr>
            <a:normAutofit fontScale="90000"/>
          </a:bodyPr>
          <a:lstStyle/>
          <a:p>
            <a:pPr algn="ctr"/>
            <a:r>
              <a:rPr lang="en-US" sz="2800" b="1"/>
              <a:t>Orientation and education</a:t>
            </a:r>
            <a:br>
              <a:rPr lang="en-US" sz="2800"/>
            </a:br>
            <a:r>
              <a:rPr lang="en-US" sz="2800"/>
              <a:t>Mentoring, monitoring and guiding</a:t>
            </a:r>
          </a:p>
        </p:txBody>
      </p:sp>
      <p:cxnSp>
        <p:nvCxnSpPr>
          <p:cNvPr id="19" name="Straight Connector 18">
            <a:extLst>
              <a:ext uri="{FF2B5EF4-FFF2-40B4-BE49-F238E27FC236}">
                <a16:creationId xmlns:a16="http://schemas.microsoft.com/office/drawing/2014/main" id="{EDF5FE34-0A41-407A-8D94-10FCF68F1D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6055940" y="826324"/>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36FAF972-F5F7-4EE1-9B44-27202FD8D9A9}"/>
              </a:ext>
            </a:extLst>
          </p:cNvPr>
          <p:cNvSpPr>
            <a:spLocks noGrp="1"/>
          </p:cNvSpPr>
          <p:nvPr>
            <p:ph idx="1"/>
          </p:nvPr>
        </p:nvSpPr>
        <p:spPr>
          <a:xfrm>
            <a:off x="7174522" y="2356338"/>
            <a:ext cx="4401345" cy="4501662"/>
          </a:xfrm>
        </p:spPr>
        <p:txBody>
          <a:bodyPr anchor="t">
            <a:normAutofit/>
          </a:bodyPr>
          <a:lstStyle/>
          <a:p>
            <a:r>
              <a:rPr lang="en-US" sz="2400"/>
              <a:t>Box 1</a:t>
            </a:r>
          </a:p>
          <a:p>
            <a:pPr lvl="1"/>
            <a:r>
              <a:rPr lang="en-US" sz="2000"/>
              <a:t>Welcome Letter</a:t>
            </a:r>
          </a:p>
          <a:p>
            <a:pPr lvl="1"/>
            <a:r>
              <a:rPr lang="en-US" sz="2000"/>
              <a:t>Quick Start Guide</a:t>
            </a:r>
          </a:p>
          <a:p>
            <a:pPr lvl="1"/>
            <a:r>
              <a:rPr lang="en-US" sz="2000"/>
              <a:t>Path Summaries</a:t>
            </a:r>
          </a:p>
          <a:p>
            <a:pPr lvl="1"/>
            <a:r>
              <a:rPr lang="en-US" sz="2000"/>
              <a:t>Getting Started</a:t>
            </a:r>
          </a:p>
          <a:p>
            <a:endParaRPr lang="en-US" sz="2400"/>
          </a:p>
          <a:p>
            <a:r>
              <a:rPr lang="en-US" sz="2400"/>
              <a:t>Box 2</a:t>
            </a:r>
          </a:p>
          <a:p>
            <a:pPr lvl="1"/>
            <a:r>
              <a:rPr lang="en-US" sz="2000"/>
              <a:t>Getting started in Pathways</a:t>
            </a:r>
          </a:p>
          <a:p>
            <a:pPr lvl="1"/>
            <a:r>
              <a:rPr lang="en-US" sz="2000"/>
              <a:t>Overview of the Icebreaker</a:t>
            </a:r>
          </a:p>
          <a:p>
            <a:pPr lvl="1"/>
            <a:r>
              <a:rPr lang="en-US" sz="2000"/>
              <a:t>Completing a Project (video)</a:t>
            </a:r>
          </a:p>
          <a:p>
            <a:pPr lvl="1"/>
            <a:r>
              <a:rPr lang="en-US" sz="2000"/>
              <a:t>Evaluations Access…</a:t>
            </a:r>
          </a:p>
          <a:p>
            <a:pPr lvl="1"/>
            <a:r>
              <a:rPr lang="en-US" sz="2000"/>
              <a:t>If needed, Popups</a:t>
            </a:r>
          </a:p>
          <a:p>
            <a:endParaRPr lang="en-US" sz="2200"/>
          </a:p>
        </p:txBody>
      </p:sp>
      <p:sp>
        <p:nvSpPr>
          <p:cNvPr id="15" name="Title 1">
            <a:extLst>
              <a:ext uri="{FF2B5EF4-FFF2-40B4-BE49-F238E27FC236}">
                <a16:creationId xmlns:a16="http://schemas.microsoft.com/office/drawing/2014/main" id="{12ADB092-3DC0-1A4A-9584-3EA97642CD92}"/>
              </a:ext>
            </a:extLst>
          </p:cNvPr>
          <p:cNvSpPr txBox="1">
            <a:spLocks/>
          </p:cNvSpPr>
          <p:nvPr/>
        </p:nvSpPr>
        <p:spPr>
          <a:xfrm>
            <a:off x="798140" y="-17904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Resources from D37toastmasters.org</a:t>
            </a:r>
          </a:p>
        </p:txBody>
      </p:sp>
      <p:pic>
        <p:nvPicPr>
          <p:cNvPr id="12" name="Picture 11">
            <a:extLst>
              <a:ext uri="{FF2B5EF4-FFF2-40B4-BE49-F238E27FC236}">
                <a16:creationId xmlns:a16="http://schemas.microsoft.com/office/drawing/2014/main" id="{883680E1-74EB-004D-B571-7E2AD97EB0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28" y="763559"/>
            <a:ext cx="6934098" cy="6031676"/>
          </a:xfrm>
          <a:prstGeom prst="rect">
            <a:avLst/>
          </a:prstGeom>
        </p:spPr>
      </p:pic>
    </p:spTree>
    <p:extLst>
      <p:ext uri="{BB962C8B-B14F-4D97-AF65-F5344CB8AC3E}">
        <p14:creationId xmlns:p14="http://schemas.microsoft.com/office/powerpoint/2010/main" val="2949610465"/>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F687420-BEB4-45CD-8226-339BE553B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3B2AF5-2722-CA44-BBA6-5D42BF916E51}"/>
              </a:ext>
            </a:extLst>
          </p:cNvPr>
          <p:cNvSpPr>
            <a:spLocks noGrp="1"/>
          </p:cNvSpPr>
          <p:nvPr>
            <p:ph type="title"/>
          </p:nvPr>
        </p:nvSpPr>
        <p:spPr>
          <a:xfrm>
            <a:off x="645064" y="525982"/>
            <a:ext cx="4282983" cy="1200361"/>
          </a:xfrm>
        </p:spPr>
        <p:txBody>
          <a:bodyPr anchor="b">
            <a:normAutofit/>
          </a:bodyPr>
          <a:lstStyle/>
          <a:p>
            <a:r>
              <a:rPr lang="en-US" sz="3600" b="1" u="sng"/>
              <a:t>Club Officers</a:t>
            </a:r>
            <a:r>
              <a:rPr lang="en-US" sz="3600"/>
              <a:t>, how will you use this?</a:t>
            </a:r>
          </a:p>
        </p:txBody>
      </p:sp>
      <p:sp>
        <p:nvSpPr>
          <p:cNvPr id="14" name="Rectangle 13">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70A4950D-B238-7344-8675-2D95622F8D6A}"/>
              </a:ext>
            </a:extLst>
          </p:cNvPr>
          <p:cNvSpPr>
            <a:spLocks noGrp="1"/>
          </p:cNvSpPr>
          <p:nvPr>
            <p:ph idx="1"/>
          </p:nvPr>
        </p:nvSpPr>
        <p:spPr>
          <a:xfrm>
            <a:off x="1423666" y="1764094"/>
            <a:ext cx="4282984" cy="4349142"/>
          </a:xfrm>
        </p:spPr>
        <p:txBody>
          <a:bodyPr anchor="ctr">
            <a:normAutofit/>
          </a:bodyPr>
          <a:lstStyle/>
          <a:p>
            <a:r>
              <a:rPr lang="en-US" sz="2400"/>
              <a:t>SAA</a:t>
            </a:r>
          </a:p>
          <a:p>
            <a:r>
              <a:rPr lang="en-US" sz="2400"/>
              <a:t>Treasurer</a:t>
            </a:r>
          </a:p>
          <a:p>
            <a:r>
              <a:rPr lang="en-US" sz="2400"/>
              <a:t>Secretary</a:t>
            </a:r>
          </a:p>
          <a:p>
            <a:r>
              <a:rPr lang="en-US" sz="2400"/>
              <a:t>VP-PR</a:t>
            </a:r>
          </a:p>
          <a:p>
            <a:r>
              <a:rPr lang="en-US" sz="2400"/>
              <a:t>VP-M</a:t>
            </a:r>
          </a:p>
          <a:p>
            <a:r>
              <a:rPr lang="en-US" sz="2400"/>
              <a:t>VP-E</a:t>
            </a:r>
          </a:p>
          <a:p>
            <a:r>
              <a:rPr lang="en-US" sz="2400"/>
              <a:t>President</a:t>
            </a:r>
          </a:p>
          <a:p>
            <a:r>
              <a:rPr lang="en-US" sz="2400"/>
              <a:t>IPP</a:t>
            </a:r>
            <a:endParaRPr lang="en-US" sz="1800"/>
          </a:p>
        </p:txBody>
      </p:sp>
      <p:sp>
        <p:nvSpPr>
          <p:cNvPr id="16" name="Rectangle 15">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305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55BEE-34D7-FB4F-8070-976F7FC8D547}"/>
              </a:ext>
            </a:extLst>
          </p:cNvPr>
          <p:cNvSpPr>
            <a:spLocks noGrp="1"/>
          </p:cNvSpPr>
          <p:nvPr>
            <p:ph type="title"/>
          </p:nvPr>
        </p:nvSpPr>
        <p:spPr/>
        <p:txBody>
          <a:bodyPr/>
          <a:lstStyle/>
          <a:p>
            <a:pPr algn="ctr"/>
            <a:r>
              <a:rPr lang="en-US" b="1" u="sng" dirty="0"/>
              <a:t>Club Officer HINTS</a:t>
            </a:r>
            <a:endParaRPr lang="en-US" dirty="0"/>
          </a:p>
        </p:txBody>
      </p:sp>
      <p:sp>
        <p:nvSpPr>
          <p:cNvPr id="3" name="Content Placeholder 2">
            <a:extLst>
              <a:ext uri="{FF2B5EF4-FFF2-40B4-BE49-F238E27FC236}">
                <a16:creationId xmlns:a16="http://schemas.microsoft.com/office/drawing/2014/main" id="{8E36162B-F695-3A44-8961-9895745051A4}"/>
              </a:ext>
            </a:extLst>
          </p:cNvPr>
          <p:cNvSpPr>
            <a:spLocks noGrp="1"/>
          </p:cNvSpPr>
          <p:nvPr>
            <p:ph idx="1"/>
          </p:nvPr>
        </p:nvSpPr>
        <p:spPr/>
        <p:txBody>
          <a:bodyPr>
            <a:normAutofit lnSpcReduction="10000"/>
          </a:bodyPr>
          <a:lstStyle/>
          <a:p>
            <a:r>
              <a:rPr lang="en-US" sz="3600" dirty="0"/>
              <a:t>Toastmasters.org</a:t>
            </a:r>
            <a:r>
              <a:rPr lang="en-US" sz="3600" dirty="0">
                <a:sym typeface="Wingdings" pitchFamily="2" charset="2"/>
              </a:rPr>
              <a:t>login </a:t>
            </a:r>
          </a:p>
          <a:p>
            <a:pPr lvl="1"/>
            <a:r>
              <a:rPr lang="en-US" sz="3200" dirty="0">
                <a:sym typeface="Wingdings" pitchFamily="2" charset="2"/>
              </a:rPr>
              <a:t>use your email used when enrolled as a member of Toastmasters, password</a:t>
            </a:r>
          </a:p>
          <a:p>
            <a:r>
              <a:rPr lang="en-US" sz="3600" dirty="0">
                <a:sym typeface="Wingdings" pitchFamily="2" charset="2"/>
              </a:rPr>
              <a:t>Leadership CentralClub Central</a:t>
            </a:r>
          </a:p>
          <a:p>
            <a:pPr lvl="1"/>
            <a:r>
              <a:rPr lang="en-US" sz="3200" dirty="0">
                <a:sym typeface="Wingdings" pitchFamily="2" charset="2"/>
              </a:rPr>
              <a:t>Get roster—</a:t>
            </a:r>
            <a:r>
              <a:rPr lang="en-US" sz="3200" dirty="0">
                <a:solidFill>
                  <a:srgbClr val="FF0000"/>
                </a:solidFill>
                <a:sym typeface="Wingdings" pitchFamily="2" charset="2"/>
              </a:rPr>
              <a:t>See who is enrolled in Pathways</a:t>
            </a:r>
          </a:p>
          <a:p>
            <a:pPr lvl="1"/>
            <a:r>
              <a:rPr lang="en-US" sz="3200" dirty="0">
                <a:sym typeface="Wingdings" pitchFamily="2" charset="2"/>
              </a:rPr>
              <a:t>Also</a:t>
            </a:r>
          </a:p>
          <a:p>
            <a:pPr lvl="2"/>
            <a:r>
              <a:rPr lang="en-US" sz="2800" dirty="0">
                <a:sym typeface="Wingdings" pitchFamily="2" charset="2"/>
              </a:rPr>
              <a:t>Submit payments for new members/renewals</a:t>
            </a:r>
          </a:p>
          <a:p>
            <a:pPr lvl="2"/>
            <a:r>
              <a:rPr lang="en-US" sz="2800" dirty="0">
                <a:solidFill>
                  <a:srgbClr val="FF0000"/>
                </a:solidFill>
                <a:sym typeface="Wingdings" pitchFamily="2" charset="2"/>
              </a:rPr>
              <a:t>Submit education awards </a:t>
            </a:r>
            <a:r>
              <a:rPr lang="en-US" sz="2800" i="1" dirty="0">
                <a:solidFill>
                  <a:srgbClr val="FF0000"/>
                </a:solidFill>
                <a:sym typeface="Wingdings" pitchFamily="2" charset="2"/>
              </a:rPr>
              <a:t>(after Pathways approval by BCM)</a:t>
            </a:r>
          </a:p>
          <a:p>
            <a:pPr lvl="2"/>
            <a:r>
              <a:rPr lang="en-US" sz="2800" dirty="0">
                <a:sym typeface="Wingdings" pitchFamily="2" charset="2"/>
              </a:rPr>
              <a:t>Check DCP status</a:t>
            </a:r>
            <a:endParaRPr lang="en-US" sz="2800" dirty="0"/>
          </a:p>
          <a:p>
            <a:endParaRPr lang="en-US" dirty="0"/>
          </a:p>
        </p:txBody>
      </p:sp>
    </p:spTree>
    <p:extLst>
      <p:ext uri="{BB962C8B-B14F-4D97-AF65-F5344CB8AC3E}">
        <p14:creationId xmlns:p14="http://schemas.microsoft.com/office/powerpoint/2010/main" val="6904901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33ECC-5393-B446-9116-D7A51BEF0873}"/>
              </a:ext>
            </a:extLst>
          </p:cNvPr>
          <p:cNvSpPr>
            <a:spLocks noGrp="1"/>
          </p:cNvSpPr>
          <p:nvPr>
            <p:ph type="title"/>
          </p:nvPr>
        </p:nvSpPr>
        <p:spPr>
          <a:xfrm>
            <a:off x="561007" y="83208"/>
            <a:ext cx="3667039" cy="1461447"/>
          </a:xfrm>
        </p:spPr>
        <p:txBody>
          <a:bodyPr>
            <a:normAutofit/>
          </a:bodyPr>
          <a:lstStyle/>
          <a:p>
            <a:r>
              <a:rPr lang="en-US" sz="3100"/>
              <a:t>More resources from D37toastmasters.org </a:t>
            </a:r>
            <a:br>
              <a:rPr lang="en-US" sz="3100"/>
            </a:br>
            <a:r>
              <a:rPr lang="en-US" sz="3100"/>
              <a:t>for Club Officers</a:t>
            </a:r>
          </a:p>
        </p:txBody>
      </p:sp>
      <p:sp>
        <p:nvSpPr>
          <p:cNvPr id="3" name="Content Placeholder 2">
            <a:extLst>
              <a:ext uri="{FF2B5EF4-FFF2-40B4-BE49-F238E27FC236}">
                <a16:creationId xmlns:a16="http://schemas.microsoft.com/office/drawing/2014/main" id="{407AC504-4AEA-F948-BB99-2CAAECE65E4F}"/>
              </a:ext>
            </a:extLst>
          </p:cNvPr>
          <p:cNvSpPr>
            <a:spLocks noGrp="1"/>
          </p:cNvSpPr>
          <p:nvPr>
            <p:ph idx="1"/>
          </p:nvPr>
        </p:nvSpPr>
        <p:spPr>
          <a:xfrm>
            <a:off x="648931" y="1600200"/>
            <a:ext cx="3667036" cy="5156433"/>
          </a:xfrm>
        </p:spPr>
        <p:txBody>
          <a:bodyPr>
            <a:normAutofit/>
          </a:bodyPr>
          <a:lstStyle/>
          <a:p>
            <a:r>
              <a:rPr lang="en-US" sz="2000"/>
              <a:t>Paths and Core Competencies (box4)</a:t>
            </a:r>
          </a:p>
          <a:p>
            <a:r>
              <a:rPr lang="en-US" sz="2000"/>
              <a:t>Path and Project Matrix (box 4)/Pathways Vertical Matrix (box 5)</a:t>
            </a:r>
          </a:p>
          <a:p>
            <a:r>
              <a:rPr lang="en-US" sz="2000"/>
              <a:t>Completing a Level (for BCM) (box 3)</a:t>
            </a:r>
          </a:p>
          <a:p>
            <a:r>
              <a:rPr lang="en-US" sz="2000"/>
              <a:t>Meeting Roles (show members this) and External Training (box 3)</a:t>
            </a:r>
          </a:p>
          <a:p>
            <a:r>
              <a:rPr lang="en-US" sz="2000"/>
              <a:t>Member Progress in Dashboards (for BCM) (box 3)</a:t>
            </a:r>
          </a:p>
          <a:p>
            <a:r>
              <a:rPr lang="en-US" sz="2000"/>
              <a:t>Graphics (box 5)</a:t>
            </a:r>
          </a:p>
          <a:p>
            <a:pPr lvl="1"/>
            <a:r>
              <a:rPr lang="en-US" sz="1600"/>
              <a:t>Infographic</a:t>
            </a:r>
          </a:p>
          <a:p>
            <a:pPr lvl="1"/>
            <a:r>
              <a:rPr lang="en-US" sz="1600"/>
              <a:t>Mastering Fundamentals</a:t>
            </a:r>
          </a:p>
          <a:p>
            <a:pPr lvl="1"/>
            <a:r>
              <a:rPr lang="en-US" sz="1600"/>
              <a:t>Education Awards Key</a:t>
            </a:r>
          </a:p>
        </p:txBody>
      </p:sp>
      <p:sp>
        <p:nvSpPr>
          <p:cNvPr id="10" name="Rectangle 9">
            <a:extLst>
              <a:ext uri="{FF2B5EF4-FFF2-40B4-BE49-F238E27FC236}">
                <a16:creationId xmlns:a16="http://schemas.microsoft.com/office/drawing/2014/main" id="{F2B38F72-8FC4-4001-8C67-FA6B86DEC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2"/>
            <a:ext cx="7555992"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social media post&#10;&#10;Description automatically generated">
            <a:extLst>
              <a:ext uri="{FF2B5EF4-FFF2-40B4-BE49-F238E27FC236}">
                <a16:creationId xmlns:a16="http://schemas.microsoft.com/office/drawing/2014/main" id="{43A8C014-38D0-6A4F-AB41-8AF0823424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36007" y="101367"/>
            <a:ext cx="7488585" cy="6655266"/>
          </a:xfrm>
          <a:prstGeom prst="rect">
            <a:avLst/>
          </a:prstGeom>
          <a:effectLst/>
        </p:spPr>
      </p:pic>
      <p:sp>
        <p:nvSpPr>
          <p:cNvPr id="6" name="TextBox 5">
            <a:extLst>
              <a:ext uri="{FF2B5EF4-FFF2-40B4-BE49-F238E27FC236}">
                <a16:creationId xmlns:a16="http://schemas.microsoft.com/office/drawing/2014/main" id="{9B875C63-8366-D841-95F7-D310A9F20E47}"/>
              </a:ext>
            </a:extLst>
          </p:cNvPr>
          <p:cNvSpPr txBox="1"/>
          <p:nvPr/>
        </p:nvSpPr>
        <p:spPr>
          <a:xfrm>
            <a:off x="4826977" y="629266"/>
            <a:ext cx="301686" cy="369332"/>
          </a:xfrm>
          <a:prstGeom prst="rect">
            <a:avLst/>
          </a:prstGeom>
          <a:noFill/>
        </p:spPr>
        <p:txBody>
          <a:bodyPr wrap="none" rtlCol="0">
            <a:spAutoFit/>
          </a:bodyPr>
          <a:lstStyle/>
          <a:p>
            <a:r>
              <a:rPr lang="en-US">
                <a:solidFill>
                  <a:schemeClr val="bg1"/>
                </a:solidFill>
              </a:rPr>
              <a:t>3</a:t>
            </a:r>
          </a:p>
        </p:txBody>
      </p:sp>
      <p:sp>
        <p:nvSpPr>
          <p:cNvPr id="8" name="TextBox 7">
            <a:extLst>
              <a:ext uri="{FF2B5EF4-FFF2-40B4-BE49-F238E27FC236}">
                <a16:creationId xmlns:a16="http://schemas.microsoft.com/office/drawing/2014/main" id="{1020E884-B074-FC4A-866D-1ECFC69933A9}"/>
              </a:ext>
            </a:extLst>
          </p:cNvPr>
          <p:cNvSpPr txBox="1"/>
          <p:nvPr/>
        </p:nvSpPr>
        <p:spPr>
          <a:xfrm>
            <a:off x="4750777" y="2540128"/>
            <a:ext cx="301686" cy="369332"/>
          </a:xfrm>
          <a:prstGeom prst="rect">
            <a:avLst/>
          </a:prstGeom>
          <a:noFill/>
        </p:spPr>
        <p:txBody>
          <a:bodyPr wrap="none" rtlCol="0">
            <a:spAutoFit/>
          </a:bodyPr>
          <a:lstStyle/>
          <a:p>
            <a:r>
              <a:rPr lang="en-US">
                <a:solidFill>
                  <a:schemeClr val="bg1"/>
                </a:solidFill>
              </a:rPr>
              <a:t>4</a:t>
            </a:r>
          </a:p>
        </p:txBody>
      </p:sp>
      <p:sp>
        <p:nvSpPr>
          <p:cNvPr id="9" name="TextBox 8">
            <a:extLst>
              <a:ext uri="{FF2B5EF4-FFF2-40B4-BE49-F238E27FC236}">
                <a16:creationId xmlns:a16="http://schemas.microsoft.com/office/drawing/2014/main" id="{0BBFB23E-B8F6-4245-ADC3-06BBDE65870C}"/>
              </a:ext>
            </a:extLst>
          </p:cNvPr>
          <p:cNvSpPr txBox="1"/>
          <p:nvPr/>
        </p:nvSpPr>
        <p:spPr>
          <a:xfrm>
            <a:off x="4750777" y="5348221"/>
            <a:ext cx="301686" cy="369332"/>
          </a:xfrm>
          <a:prstGeom prst="rect">
            <a:avLst/>
          </a:prstGeom>
          <a:noFill/>
        </p:spPr>
        <p:txBody>
          <a:bodyPr wrap="none" rtlCol="0">
            <a:spAutoFit/>
          </a:bodyPr>
          <a:lstStyle/>
          <a:p>
            <a:r>
              <a:rPr lang="en-US">
                <a:solidFill>
                  <a:schemeClr val="bg1"/>
                </a:solidFill>
              </a:rPr>
              <a:t>5</a:t>
            </a:r>
          </a:p>
        </p:txBody>
      </p:sp>
    </p:spTree>
    <p:extLst>
      <p:ext uri="{BB962C8B-B14F-4D97-AF65-F5344CB8AC3E}">
        <p14:creationId xmlns:p14="http://schemas.microsoft.com/office/powerpoint/2010/main" val="165205481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1" name="Freeform: Shape 1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35CA775-F43A-784E-A61D-96A84FFF136A}"/>
              </a:ext>
            </a:extLst>
          </p:cNvPr>
          <p:cNvSpPr>
            <a:spLocks noGrp="1"/>
          </p:cNvSpPr>
          <p:nvPr>
            <p:ph type="title"/>
          </p:nvPr>
        </p:nvSpPr>
        <p:spPr>
          <a:xfrm>
            <a:off x="733379" y="141552"/>
            <a:ext cx="4782458" cy="1325563"/>
          </a:xfrm>
        </p:spPr>
        <p:txBody>
          <a:bodyPr>
            <a:normAutofit/>
          </a:bodyPr>
          <a:lstStyle/>
          <a:p>
            <a:r>
              <a:rPr lang="en-US" sz="3400" dirty="0"/>
              <a:t>How can you apply these lessons to Pathways?</a:t>
            </a:r>
          </a:p>
        </p:txBody>
      </p:sp>
      <p:sp>
        <p:nvSpPr>
          <p:cNvPr id="3" name="Content Placeholder 2">
            <a:extLst>
              <a:ext uri="{FF2B5EF4-FFF2-40B4-BE49-F238E27FC236}">
                <a16:creationId xmlns:a16="http://schemas.microsoft.com/office/drawing/2014/main" id="{0D7841CB-7234-F744-A19B-9AE300906D36}"/>
              </a:ext>
            </a:extLst>
          </p:cNvPr>
          <p:cNvSpPr>
            <a:spLocks noGrp="1"/>
          </p:cNvSpPr>
          <p:nvPr>
            <p:ph idx="1"/>
          </p:nvPr>
        </p:nvSpPr>
        <p:spPr>
          <a:xfrm>
            <a:off x="419878" y="1296955"/>
            <a:ext cx="5676122" cy="5561035"/>
          </a:xfrm>
        </p:spPr>
        <p:txBody>
          <a:bodyPr anchor="t">
            <a:normAutofit/>
          </a:bodyPr>
          <a:lstStyle/>
          <a:p>
            <a:r>
              <a:rPr lang="en-US" sz="2400" dirty="0"/>
              <a:t>As a member?</a:t>
            </a:r>
          </a:p>
          <a:p>
            <a:r>
              <a:rPr lang="en-US" sz="2400" dirty="0"/>
              <a:t>As an Officer?</a:t>
            </a:r>
          </a:p>
          <a:p>
            <a:pPr lvl="1"/>
            <a:r>
              <a:rPr lang="en-US" dirty="0"/>
              <a:t>SAA—</a:t>
            </a:r>
          </a:p>
          <a:p>
            <a:pPr lvl="1"/>
            <a:r>
              <a:rPr lang="en-US" dirty="0"/>
              <a:t>Secretary –</a:t>
            </a:r>
          </a:p>
          <a:p>
            <a:pPr lvl="1"/>
            <a:r>
              <a:rPr lang="en-US" dirty="0"/>
              <a:t>VPPR —</a:t>
            </a:r>
          </a:p>
          <a:p>
            <a:pPr lvl="1"/>
            <a:r>
              <a:rPr lang="en-US" dirty="0"/>
              <a:t>VPM—</a:t>
            </a:r>
          </a:p>
          <a:p>
            <a:pPr lvl="1"/>
            <a:r>
              <a:rPr lang="en-US" dirty="0"/>
              <a:t>VPE—</a:t>
            </a:r>
          </a:p>
          <a:p>
            <a:pPr lvl="1"/>
            <a:r>
              <a:rPr lang="en-US" dirty="0"/>
              <a:t>President — </a:t>
            </a:r>
          </a:p>
          <a:p>
            <a:pPr lvl="1"/>
            <a:r>
              <a:rPr lang="en-US" dirty="0"/>
              <a:t>IPP —</a:t>
            </a:r>
          </a:p>
          <a:p>
            <a:r>
              <a:rPr lang="en-US" sz="2400" dirty="0"/>
              <a:t>For (with) your members?</a:t>
            </a:r>
          </a:p>
          <a:p>
            <a:pPr lvl="1"/>
            <a:r>
              <a:rPr lang="en-US" dirty="0"/>
              <a:t>For your members transitioning from Legacy to Pathways?</a:t>
            </a:r>
          </a:p>
          <a:p>
            <a:pPr lvl="1"/>
            <a:r>
              <a:rPr lang="en-US" dirty="0"/>
              <a:t>For your new members?</a:t>
            </a:r>
          </a:p>
        </p:txBody>
      </p:sp>
    </p:spTree>
    <p:extLst>
      <p:ext uri="{BB962C8B-B14F-4D97-AF65-F5344CB8AC3E}">
        <p14:creationId xmlns:p14="http://schemas.microsoft.com/office/powerpoint/2010/main" val="385084991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4AF60-3C5C-5647-855F-87B8337B0B01}"/>
              </a:ext>
            </a:extLst>
          </p:cNvPr>
          <p:cNvSpPr>
            <a:spLocks noGrp="1"/>
          </p:cNvSpPr>
          <p:nvPr>
            <p:ph type="title"/>
          </p:nvPr>
        </p:nvSpPr>
        <p:spPr>
          <a:xfrm>
            <a:off x="2825621" y="0"/>
            <a:ext cx="7148804" cy="1325563"/>
          </a:xfrm>
        </p:spPr>
        <p:txBody>
          <a:bodyPr/>
          <a:lstStyle/>
          <a:p>
            <a:pPr algn="ctr"/>
            <a:r>
              <a:rPr lang="en-US" b="1"/>
              <a:t>Base Camp Manager </a:t>
            </a:r>
            <a:r>
              <a:rPr lang="en-US"/>
              <a:t>Labyrinth</a:t>
            </a:r>
            <a:br>
              <a:rPr lang="en-US"/>
            </a:br>
            <a:r>
              <a:rPr lang="en-US" sz="2400" i="1"/>
              <a:t>Next 11 slides</a:t>
            </a:r>
            <a:endParaRPr lang="en-US" i="1"/>
          </a:p>
        </p:txBody>
      </p:sp>
      <p:sp>
        <p:nvSpPr>
          <p:cNvPr id="4" name="Content Placeholder 3">
            <a:extLst>
              <a:ext uri="{FF2B5EF4-FFF2-40B4-BE49-F238E27FC236}">
                <a16:creationId xmlns:a16="http://schemas.microsoft.com/office/drawing/2014/main" id="{F94C054A-AFE6-4A43-887D-3D26D4D9DAC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948701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6D3E5-8BB6-3F47-8CB4-0195D9E456BF}"/>
              </a:ext>
            </a:extLst>
          </p:cNvPr>
          <p:cNvSpPr>
            <a:spLocks noGrp="1"/>
          </p:cNvSpPr>
          <p:nvPr>
            <p:ph type="title"/>
          </p:nvPr>
        </p:nvSpPr>
        <p:spPr/>
        <p:txBody>
          <a:bodyPr/>
          <a:lstStyle/>
          <a:p>
            <a:pPr algn="ctr"/>
            <a:r>
              <a:rPr lang="en-US"/>
              <a:t>Log </a:t>
            </a:r>
            <a:r>
              <a:rPr lang="en-US" err="1"/>
              <a:t>in</a:t>
            </a:r>
            <a:r>
              <a:rPr lang="en-US" err="1">
                <a:sym typeface="Wingdings" pitchFamily="2" charset="2"/>
              </a:rPr>
              <a:t>Pathways</a:t>
            </a:r>
            <a:r>
              <a:rPr lang="en-US">
                <a:sym typeface="Wingdings" pitchFamily="2" charset="2"/>
              </a:rPr>
              <a:t> Base Camp</a:t>
            </a:r>
            <a:endParaRPr lang="en-US"/>
          </a:p>
        </p:txBody>
      </p:sp>
      <p:pic>
        <p:nvPicPr>
          <p:cNvPr id="5" name="Content Placeholder 4" descr="A screenshot of a cell phone&#10;&#10;Description automatically generated">
            <a:extLst>
              <a:ext uri="{FF2B5EF4-FFF2-40B4-BE49-F238E27FC236}">
                <a16:creationId xmlns:a16="http://schemas.microsoft.com/office/drawing/2014/main" id="{DC2B2EB3-23A5-3544-BBDC-E3F17E0809B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63556" y="1802330"/>
            <a:ext cx="10515600" cy="2307869"/>
          </a:xfrm>
        </p:spPr>
      </p:pic>
    </p:spTree>
    <p:extLst>
      <p:ext uri="{BB962C8B-B14F-4D97-AF65-F5344CB8AC3E}">
        <p14:creationId xmlns:p14="http://schemas.microsoft.com/office/powerpoint/2010/main" val="5930620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9AB16-45E4-D54E-985F-B1F746834CC3}"/>
              </a:ext>
            </a:extLst>
          </p:cNvPr>
          <p:cNvSpPr>
            <a:spLocks noGrp="1"/>
          </p:cNvSpPr>
          <p:nvPr>
            <p:ph type="title"/>
          </p:nvPr>
        </p:nvSpPr>
        <p:spPr/>
        <p:txBody>
          <a:bodyPr/>
          <a:lstStyle/>
          <a:p>
            <a:pPr algn="ctr"/>
            <a:r>
              <a:rPr lang="en-US"/>
              <a:t>Now log in as Base Camp Manager</a:t>
            </a:r>
          </a:p>
        </p:txBody>
      </p:sp>
      <p:pic>
        <p:nvPicPr>
          <p:cNvPr id="7" name="Content Placeholder 6" descr="A screenshot of a cell phone&#10;&#10;Description automatically generated">
            <a:extLst>
              <a:ext uri="{FF2B5EF4-FFF2-40B4-BE49-F238E27FC236}">
                <a16:creationId xmlns:a16="http://schemas.microsoft.com/office/drawing/2014/main" id="{913BD016-B671-FF45-8DE1-9D9F40C4D43F}"/>
              </a:ext>
            </a:extLst>
          </p:cNvPr>
          <p:cNvPicPr>
            <a:picLocks noGrp="1" noChangeAspect="1"/>
          </p:cNvPicPr>
          <p:nvPr>
            <p:ph idx="1"/>
          </p:nvPr>
        </p:nvPicPr>
        <p:blipFill>
          <a:blip r:embed="rId3"/>
          <a:stretch>
            <a:fillRect/>
          </a:stretch>
        </p:blipFill>
        <p:spPr>
          <a:xfrm>
            <a:off x="1404813" y="1825625"/>
            <a:ext cx="9382374" cy="4351338"/>
          </a:xfrm>
        </p:spPr>
      </p:pic>
      <p:cxnSp>
        <p:nvCxnSpPr>
          <p:cNvPr id="9" name="Straight Arrow Connector 8">
            <a:extLst>
              <a:ext uri="{FF2B5EF4-FFF2-40B4-BE49-F238E27FC236}">
                <a16:creationId xmlns:a16="http://schemas.microsoft.com/office/drawing/2014/main" id="{42A530CE-3D87-2E47-9B54-0D12CC9962EF}"/>
              </a:ext>
            </a:extLst>
          </p:cNvPr>
          <p:cNvCxnSpPr/>
          <p:nvPr/>
        </p:nvCxnSpPr>
        <p:spPr>
          <a:xfrm flipV="1">
            <a:off x="5055577" y="5319346"/>
            <a:ext cx="624254" cy="144193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67632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B4036-21B6-E64B-83A9-8488A331B5E5}"/>
              </a:ext>
            </a:extLst>
          </p:cNvPr>
          <p:cNvSpPr>
            <a:spLocks noGrp="1"/>
          </p:cNvSpPr>
          <p:nvPr>
            <p:ph type="title"/>
          </p:nvPr>
        </p:nvSpPr>
        <p:spPr>
          <a:xfrm>
            <a:off x="0" y="0"/>
            <a:ext cx="10515600" cy="1325563"/>
          </a:xfrm>
        </p:spPr>
        <p:txBody>
          <a:bodyPr/>
          <a:lstStyle/>
          <a:p>
            <a:r>
              <a:rPr lang="en-US"/>
              <a:t>BASE CAMP MANAGER TASKS</a:t>
            </a:r>
          </a:p>
        </p:txBody>
      </p:sp>
      <p:pic>
        <p:nvPicPr>
          <p:cNvPr id="5" name="Content Placeholder 4" descr="A screenshot of a cell phone&#10;&#10;Description automatically generated">
            <a:extLst>
              <a:ext uri="{FF2B5EF4-FFF2-40B4-BE49-F238E27FC236}">
                <a16:creationId xmlns:a16="http://schemas.microsoft.com/office/drawing/2014/main" id="{C23A6580-695B-2940-A50B-01D7752127F7}"/>
              </a:ext>
            </a:extLst>
          </p:cNvPr>
          <p:cNvPicPr>
            <a:picLocks noGrp="1" noChangeAspect="1"/>
          </p:cNvPicPr>
          <p:nvPr>
            <p:ph idx="1"/>
          </p:nvPr>
        </p:nvPicPr>
        <p:blipFill>
          <a:blip r:embed="rId3"/>
          <a:stretch>
            <a:fillRect/>
          </a:stretch>
        </p:blipFill>
        <p:spPr>
          <a:xfrm>
            <a:off x="1484183" y="848988"/>
            <a:ext cx="10392339" cy="6009012"/>
          </a:xfrm>
        </p:spPr>
      </p:pic>
      <p:sp>
        <p:nvSpPr>
          <p:cNvPr id="6" name="TextBox 5">
            <a:extLst>
              <a:ext uri="{FF2B5EF4-FFF2-40B4-BE49-F238E27FC236}">
                <a16:creationId xmlns:a16="http://schemas.microsoft.com/office/drawing/2014/main" id="{931AE620-6D94-B848-83AF-2F87A68E13D9}"/>
              </a:ext>
            </a:extLst>
          </p:cNvPr>
          <p:cNvSpPr txBox="1"/>
          <p:nvPr/>
        </p:nvSpPr>
        <p:spPr>
          <a:xfrm>
            <a:off x="1591408" y="3722449"/>
            <a:ext cx="301686" cy="369332"/>
          </a:xfrm>
          <a:prstGeom prst="rect">
            <a:avLst/>
          </a:prstGeom>
          <a:solidFill>
            <a:schemeClr val="accent4">
              <a:lumMod val="40000"/>
              <a:lumOff val="60000"/>
            </a:schemeClr>
          </a:solidFill>
          <a:ln>
            <a:solidFill>
              <a:srgbClr val="FF0000"/>
            </a:solidFill>
          </a:ln>
        </p:spPr>
        <p:txBody>
          <a:bodyPr wrap="none" rtlCol="0">
            <a:spAutoFit/>
          </a:bodyPr>
          <a:lstStyle/>
          <a:p>
            <a:r>
              <a:rPr lang="en-US">
                <a:solidFill>
                  <a:srgbClr val="C00000"/>
                </a:solidFill>
              </a:rPr>
              <a:t>1</a:t>
            </a:r>
          </a:p>
        </p:txBody>
      </p:sp>
      <p:sp>
        <p:nvSpPr>
          <p:cNvPr id="8" name="TextBox 7">
            <a:extLst>
              <a:ext uri="{FF2B5EF4-FFF2-40B4-BE49-F238E27FC236}">
                <a16:creationId xmlns:a16="http://schemas.microsoft.com/office/drawing/2014/main" id="{A98771EA-8E49-964B-B6F2-E3BEE8D9BE65}"/>
              </a:ext>
            </a:extLst>
          </p:cNvPr>
          <p:cNvSpPr txBox="1"/>
          <p:nvPr/>
        </p:nvSpPr>
        <p:spPr>
          <a:xfrm>
            <a:off x="4170485" y="3429000"/>
            <a:ext cx="301686" cy="369332"/>
          </a:xfrm>
          <a:prstGeom prst="rect">
            <a:avLst/>
          </a:prstGeom>
          <a:solidFill>
            <a:schemeClr val="accent4">
              <a:lumMod val="40000"/>
              <a:lumOff val="60000"/>
            </a:schemeClr>
          </a:solidFill>
          <a:ln>
            <a:solidFill>
              <a:srgbClr val="FF0000"/>
            </a:solidFill>
          </a:ln>
        </p:spPr>
        <p:txBody>
          <a:bodyPr wrap="none" rtlCol="0">
            <a:spAutoFit/>
          </a:bodyPr>
          <a:lstStyle/>
          <a:p>
            <a:r>
              <a:rPr lang="en-US">
                <a:solidFill>
                  <a:srgbClr val="C00000"/>
                </a:solidFill>
              </a:rPr>
              <a:t>2</a:t>
            </a:r>
          </a:p>
        </p:txBody>
      </p:sp>
    </p:spTree>
    <p:extLst>
      <p:ext uri="{BB962C8B-B14F-4D97-AF65-F5344CB8AC3E}">
        <p14:creationId xmlns:p14="http://schemas.microsoft.com/office/powerpoint/2010/main" val="18135634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ell phone&#10;&#10;Description automatically generated">
            <a:extLst>
              <a:ext uri="{FF2B5EF4-FFF2-40B4-BE49-F238E27FC236}">
                <a16:creationId xmlns:a16="http://schemas.microsoft.com/office/drawing/2014/main" id="{913BD016-B671-FF45-8DE1-9D9F40C4D43F}"/>
              </a:ext>
            </a:extLst>
          </p:cNvPr>
          <p:cNvPicPr>
            <a:picLocks noGrp="1" noChangeAspect="1"/>
          </p:cNvPicPr>
          <p:nvPr>
            <p:ph idx="1"/>
          </p:nvPr>
        </p:nvPicPr>
        <p:blipFill>
          <a:blip r:embed="rId3"/>
          <a:stretch>
            <a:fillRect/>
          </a:stretch>
        </p:blipFill>
        <p:spPr>
          <a:xfrm>
            <a:off x="2636453" y="71470"/>
            <a:ext cx="9382374" cy="4351338"/>
          </a:xfrm>
        </p:spPr>
      </p:pic>
      <p:pic>
        <p:nvPicPr>
          <p:cNvPr id="4" name="Content Placeholder 4" descr="A screenshot of a cell phone&#10;&#10;Description automatically generated">
            <a:extLst>
              <a:ext uri="{FF2B5EF4-FFF2-40B4-BE49-F238E27FC236}">
                <a16:creationId xmlns:a16="http://schemas.microsoft.com/office/drawing/2014/main" id="{C3418A4E-6BC3-BC47-A7D1-98F00E66E6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0126" y="4233254"/>
            <a:ext cx="10515600" cy="2624746"/>
          </a:xfrm>
          <a:prstGeom prst="rect">
            <a:avLst/>
          </a:prstGeom>
        </p:spPr>
      </p:pic>
      <p:cxnSp>
        <p:nvCxnSpPr>
          <p:cNvPr id="5" name="Straight Arrow Connector 4">
            <a:extLst>
              <a:ext uri="{FF2B5EF4-FFF2-40B4-BE49-F238E27FC236}">
                <a16:creationId xmlns:a16="http://schemas.microsoft.com/office/drawing/2014/main" id="{2BC27E75-2D70-6F47-B0B5-0757709D2CE8}"/>
              </a:ext>
            </a:extLst>
          </p:cNvPr>
          <p:cNvCxnSpPr>
            <a:cxnSpLocks/>
          </p:cNvCxnSpPr>
          <p:nvPr/>
        </p:nvCxnSpPr>
        <p:spPr>
          <a:xfrm flipH="1">
            <a:off x="3732245" y="3526971"/>
            <a:ext cx="3498979" cy="2500605"/>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7925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B6BB334D-1273-3041-9A01-0B2BCE19ECB8}"/>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833437" y="211430"/>
            <a:ext cx="10525125" cy="4351338"/>
          </a:xfrm>
          <a:prstGeom prst="rect">
            <a:avLst/>
          </a:prstGeom>
        </p:spPr>
      </p:pic>
      <p:sp>
        <p:nvSpPr>
          <p:cNvPr id="7" name="Donut 6">
            <a:extLst>
              <a:ext uri="{FF2B5EF4-FFF2-40B4-BE49-F238E27FC236}">
                <a16:creationId xmlns:a16="http://schemas.microsoft.com/office/drawing/2014/main" id="{5AAAAD52-D66C-8543-94E3-2287BF008795}"/>
              </a:ext>
            </a:extLst>
          </p:cNvPr>
          <p:cNvSpPr/>
          <p:nvPr/>
        </p:nvSpPr>
        <p:spPr>
          <a:xfrm>
            <a:off x="699795" y="211430"/>
            <a:ext cx="1614196" cy="2687216"/>
          </a:xfrm>
          <a:prstGeom prst="donut">
            <a:avLst>
              <a:gd name="adj" fmla="val 245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367524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3F067FF5-208A-5447-8BB4-33372F6C99FA}"/>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33035" y="613448"/>
            <a:ext cx="12399402" cy="5126209"/>
          </a:xfrm>
          <a:prstGeom prst="rect">
            <a:avLst/>
          </a:prstGeom>
        </p:spPr>
      </p:pic>
      <p:sp>
        <p:nvSpPr>
          <p:cNvPr id="6" name="Donut 5">
            <a:extLst>
              <a:ext uri="{FF2B5EF4-FFF2-40B4-BE49-F238E27FC236}">
                <a16:creationId xmlns:a16="http://schemas.microsoft.com/office/drawing/2014/main" id="{0958C34A-FF9D-E444-B4E7-81A0D56E067C}"/>
              </a:ext>
            </a:extLst>
          </p:cNvPr>
          <p:cNvSpPr/>
          <p:nvPr/>
        </p:nvSpPr>
        <p:spPr>
          <a:xfrm>
            <a:off x="3200400" y="794949"/>
            <a:ext cx="2068646" cy="895739"/>
          </a:xfrm>
          <a:prstGeom prst="donut">
            <a:avLst>
              <a:gd name="adj" fmla="val 510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7" name="Donut 6">
            <a:extLst>
              <a:ext uri="{FF2B5EF4-FFF2-40B4-BE49-F238E27FC236}">
                <a16:creationId xmlns:a16="http://schemas.microsoft.com/office/drawing/2014/main" id="{BAE40F35-63D4-E748-BDF9-565CB0757406}"/>
              </a:ext>
            </a:extLst>
          </p:cNvPr>
          <p:cNvSpPr/>
          <p:nvPr/>
        </p:nvSpPr>
        <p:spPr>
          <a:xfrm>
            <a:off x="6773665" y="794948"/>
            <a:ext cx="2538285" cy="895739"/>
          </a:xfrm>
          <a:prstGeom prst="donut">
            <a:avLst>
              <a:gd name="adj" fmla="val 5102"/>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4363499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683C1C7F-6CB4-1B42-803B-1C90EB4E60B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03649" y="290480"/>
            <a:ext cx="10906666" cy="6463654"/>
          </a:xfrm>
        </p:spPr>
      </p:pic>
      <p:sp>
        <p:nvSpPr>
          <p:cNvPr id="6" name="Donut 5">
            <a:extLst>
              <a:ext uri="{FF2B5EF4-FFF2-40B4-BE49-F238E27FC236}">
                <a16:creationId xmlns:a16="http://schemas.microsoft.com/office/drawing/2014/main" id="{D8869D89-00C1-E946-8AA2-38E89D5D78FA}"/>
              </a:ext>
            </a:extLst>
          </p:cNvPr>
          <p:cNvSpPr/>
          <p:nvPr/>
        </p:nvSpPr>
        <p:spPr>
          <a:xfrm>
            <a:off x="1474236" y="612646"/>
            <a:ext cx="1614196" cy="2687216"/>
          </a:xfrm>
          <a:prstGeom prst="donut">
            <a:avLst>
              <a:gd name="adj" fmla="val 245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42282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4CD7C-2BCB-5442-8F2A-7C064894A22F}"/>
              </a:ext>
            </a:extLst>
          </p:cNvPr>
          <p:cNvSpPr>
            <a:spLocks noGrp="1"/>
          </p:cNvSpPr>
          <p:nvPr>
            <p:ph type="title"/>
          </p:nvPr>
        </p:nvSpPr>
        <p:spPr/>
        <p:txBody>
          <a:bodyPr/>
          <a:lstStyle/>
          <a:p>
            <a:endParaRPr lang="en-US"/>
          </a:p>
        </p:txBody>
      </p:sp>
      <p:pic>
        <p:nvPicPr>
          <p:cNvPr id="9" name="Content Placeholder 8" descr="A screenshot of a cell phone&#10;&#10;Description automatically generated">
            <a:extLst>
              <a:ext uri="{FF2B5EF4-FFF2-40B4-BE49-F238E27FC236}">
                <a16:creationId xmlns:a16="http://schemas.microsoft.com/office/drawing/2014/main" id="{90A1656D-208C-084C-B023-3A552527DFA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8200" y="365125"/>
            <a:ext cx="10989073" cy="5802507"/>
          </a:xfrm>
        </p:spPr>
      </p:pic>
      <p:sp>
        <p:nvSpPr>
          <p:cNvPr id="10" name="Donut 9">
            <a:extLst>
              <a:ext uri="{FF2B5EF4-FFF2-40B4-BE49-F238E27FC236}">
                <a16:creationId xmlns:a16="http://schemas.microsoft.com/office/drawing/2014/main" id="{57098BE4-95A3-C241-B019-7323EE3A0F85}"/>
              </a:ext>
            </a:extLst>
          </p:cNvPr>
          <p:cNvSpPr/>
          <p:nvPr/>
        </p:nvSpPr>
        <p:spPr>
          <a:xfrm>
            <a:off x="5446328" y="0"/>
            <a:ext cx="1772816" cy="895739"/>
          </a:xfrm>
          <a:prstGeom prst="donut">
            <a:avLst>
              <a:gd name="adj" fmla="val 510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10535922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FF2F8-804E-FB45-B448-DD1CC8D57381}"/>
              </a:ext>
            </a:extLst>
          </p:cNvPr>
          <p:cNvSpPr>
            <a:spLocks noGrp="1"/>
          </p:cNvSpPr>
          <p:nvPr>
            <p:ph type="title"/>
          </p:nvPr>
        </p:nvSpPr>
        <p:spPr/>
        <p:txBody>
          <a:bodyPr/>
          <a:lstStyle/>
          <a:p>
            <a:endParaRPr lang="en-US"/>
          </a:p>
        </p:txBody>
      </p:sp>
      <p:pic>
        <p:nvPicPr>
          <p:cNvPr id="5" name="Content Placeholder 4" descr="A screenshot of a cell phone&#10;&#10;Description automatically generated">
            <a:extLst>
              <a:ext uri="{FF2B5EF4-FFF2-40B4-BE49-F238E27FC236}">
                <a16:creationId xmlns:a16="http://schemas.microsoft.com/office/drawing/2014/main" id="{B697BC83-297A-2C41-BBBF-82D3032AAF7A}"/>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01127" y="111967"/>
            <a:ext cx="11063217" cy="6176963"/>
          </a:xfrm>
        </p:spPr>
      </p:pic>
      <p:sp>
        <p:nvSpPr>
          <p:cNvPr id="6" name="Donut 5">
            <a:extLst>
              <a:ext uri="{FF2B5EF4-FFF2-40B4-BE49-F238E27FC236}">
                <a16:creationId xmlns:a16="http://schemas.microsoft.com/office/drawing/2014/main" id="{4C2A6C08-BC67-4148-96AC-BCE607945DFB}"/>
              </a:ext>
            </a:extLst>
          </p:cNvPr>
          <p:cNvSpPr/>
          <p:nvPr/>
        </p:nvSpPr>
        <p:spPr>
          <a:xfrm>
            <a:off x="5446328" y="0"/>
            <a:ext cx="1772816" cy="895739"/>
          </a:xfrm>
          <a:prstGeom prst="donut">
            <a:avLst>
              <a:gd name="adj" fmla="val 510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3322263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7478D-5628-7241-8541-48F10EA68652}"/>
              </a:ext>
            </a:extLst>
          </p:cNvPr>
          <p:cNvSpPr>
            <a:spLocks noGrp="1"/>
          </p:cNvSpPr>
          <p:nvPr>
            <p:ph type="title"/>
          </p:nvPr>
        </p:nvSpPr>
        <p:spPr/>
        <p:txBody>
          <a:bodyPr/>
          <a:lstStyle/>
          <a:p>
            <a:r>
              <a:rPr lang="en-US" b="1" dirty="0">
                <a:solidFill>
                  <a:schemeClr val="accent4">
                    <a:lumMod val="50000"/>
                  </a:schemeClr>
                </a:solidFill>
              </a:rPr>
              <a:t>Why do we need it?</a:t>
            </a:r>
            <a:endParaRPr lang="en-US" dirty="0"/>
          </a:p>
        </p:txBody>
      </p:sp>
      <p:sp>
        <p:nvSpPr>
          <p:cNvPr id="3" name="Content Placeholder 2">
            <a:extLst>
              <a:ext uri="{FF2B5EF4-FFF2-40B4-BE49-F238E27FC236}">
                <a16:creationId xmlns:a16="http://schemas.microsoft.com/office/drawing/2014/main" id="{068C14A3-F0DA-274A-8E0B-6F8ACA149701}"/>
              </a:ext>
            </a:extLst>
          </p:cNvPr>
          <p:cNvSpPr>
            <a:spLocks noGrp="1"/>
          </p:cNvSpPr>
          <p:nvPr>
            <p:ph idx="1"/>
          </p:nvPr>
        </p:nvSpPr>
        <p:spPr/>
        <p:txBody>
          <a:bodyPr>
            <a:normAutofit lnSpcReduction="10000"/>
          </a:bodyPr>
          <a:lstStyle/>
          <a:p>
            <a:r>
              <a:rPr lang="en-US" sz="4000" dirty="0">
                <a:solidFill>
                  <a:schemeClr val="accent4">
                    <a:lumMod val="50000"/>
                  </a:schemeClr>
                </a:solidFill>
              </a:rPr>
              <a:t>Legacy education program concludes June 30, 2020</a:t>
            </a:r>
          </a:p>
          <a:p>
            <a:pPr lvl="1"/>
            <a:r>
              <a:rPr lang="en-US" dirty="0">
                <a:solidFill>
                  <a:schemeClr val="accent4">
                    <a:lumMod val="50000"/>
                  </a:schemeClr>
                </a:solidFill>
              </a:rPr>
              <a:t>Exception: “in Progress” ALS</a:t>
            </a:r>
            <a:r>
              <a:rPr lang="en-US" dirty="0">
                <a:solidFill>
                  <a:schemeClr val="accent4">
                    <a:lumMod val="50000"/>
                  </a:schemeClr>
                </a:solidFill>
                <a:sym typeface="Wingdings" pitchFamily="2" charset="2"/>
              </a:rPr>
              <a:t>DTM where roles will complete in 2020-2021</a:t>
            </a:r>
          </a:p>
          <a:p>
            <a:pPr lvl="1"/>
            <a:endParaRPr lang="en-US" dirty="0">
              <a:solidFill>
                <a:schemeClr val="accent4">
                  <a:lumMod val="50000"/>
                </a:schemeClr>
              </a:solidFill>
              <a:sym typeface="Wingdings" pitchFamily="2" charset="2"/>
            </a:endParaRPr>
          </a:p>
          <a:p>
            <a:r>
              <a:rPr lang="en-US" sz="4800" dirty="0">
                <a:solidFill>
                  <a:schemeClr val="accent4">
                    <a:lumMod val="50000"/>
                  </a:schemeClr>
                </a:solidFill>
                <a:sym typeface="Wingdings" pitchFamily="2" charset="2"/>
              </a:rPr>
              <a:t>“Pathways adoption rates”  </a:t>
            </a:r>
          </a:p>
          <a:p>
            <a:pPr marL="0" indent="0">
              <a:buNone/>
            </a:pPr>
            <a:r>
              <a:rPr lang="en-US" dirty="0">
                <a:solidFill>
                  <a:schemeClr val="accent4">
                    <a:lumMod val="50000"/>
                  </a:schemeClr>
                </a:solidFill>
                <a:sym typeface="Wingdings" pitchFamily="2" charset="2"/>
              </a:rPr>
              <a:t>	(from </a:t>
            </a:r>
            <a:r>
              <a:rPr lang="en-US" dirty="0" err="1">
                <a:solidFill>
                  <a:schemeClr val="accent4">
                    <a:lumMod val="50000"/>
                  </a:schemeClr>
                </a:solidFill>
                <a:sym typeface="Wingdings" pitchFamily="2" charset="2"/>
              </a:rPr>
              <a:t>Toastmasters.orgLeadership</a:t>
            </a:r>
            <a:r>
              <a:rPr lang="en-US">
                <a:solidFill>
                  <a:schemeClr val="accent4">
                    <a:lumMod val="50000"/>
                  </a:schemeClr>
                </a:solidFill>
                <a:sym typeface="Wingdings" pitchFamily="2" charset="2"/>
              </a:rPr>
              <a:t> </a:t>
            </a:r>
            <a:r>
              <a:rPr lang="en-US" err="1">
                <a:solidFill>
                  <a:schemeClr val="accent4">
                    <a:lumMod val="50000"/>
                  </a:schemeClr>
                </a:solidFill>
                <a:sym typeface="Wingdings" pitchFamily="2" charset="2"/>
              </a:rPr>
              <a:t>CentrolDistrict</a:t>
            </a:r>
            <a:r>
              <a:rPr lang="en-US">
                <a:solidFill>
                  <a:schemeClr val="accent4">
                    <a:lumMod val="50000"/>
                  </a:schemeClr>
                </a:solidFill>
                <a:sym typeface="Wingdings" pitchFamily="2" charset="2"/>
              </a:rPr>
              <a:t> Central) </a:t>
            </a:r>
          </a:p>
          <a:p>
            <a:pPr lvl="1"/>
            <a:r>
              <a:rPr lang="en-US">
                <a:solidFill>
                  <a:schemeClr val="accent4">
                    <a:lumMod val="50000"/>
                  </a:schemeClr>
                </a:solidFill>
                <a:sym typeface="Wingdings" pitchFamily="2" charset="2"/>
              </a:rPr>
              <a:t>Members</a:t>
            </a:r>
          </a:p>
          <a:p>
            <a:pPr lvl="1"/>
            <a:r>
              <a:rPr lang="en-US">
                <a:solidFill>
                  <a:schemeClr val="accent4">
                    <a:lumMod val="50000"/>
                  </a:schemeClr>
                </a:solidFill>
                <a:sym typeface="Wingdings" pitchFamily="2" charset="2"/>
              </a:rPr>
              <a:t>Officers</a:t>
            </a:r>
          </a:p>
          <a:p>
            <a:pPr lvl="1"/>
            <a:r>
              <a:rPr lang="en-US">
                <a:solidFill>
                  <a:schemeClr val="accent4">
                    <a:lumMod val="50000"/>
                  </a:schemeClr>
                </a:solidFill>
                <a:sym typeface="Wingdings" pitchFamily="2" charset="2"/>
              </a:rPr>
              <a:t>New members</a:t>
            </a:r>
          </a:p>
          <a:p>
            <a:endParaRPr lang="en-US"/>
          </a:p>
        </p:txBody>
      </p:sp>
    </p:spTree>
    <p:extLst>
      <p:ext uri="{BB962C8B-B14F-4D97-AF65-F5344CB8AC3E}">
        <p14:creationId xmlns:p14="http://schemas.microsoft.com/office/powerpoint/2010/main" val="24016905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social media post&#10;&#10;Description automatically generated">
            <a:extLst>
              <a:ext uri="{FF2B5EF4-FFF2-40B4-BE49-F238E27FC236}">
                <a16:creationId xmlns:a16="http://schemas.microsoft.com/office/drawing/2014/main" id="{1CAC4962-BCED-C149-BB80-2BE38888BDC7}"/>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10693" t="-2151"/>
          <a:stretch/>
        </p:blipFill>
        <p:spPr>
          <a:xfrm>
            <a:off x="1746259" y="-91469"/>
            <a:ext cx="8248261" cy="6645890"/>
          </a:xfrm>
        </p:spPr>
      </p:pic>
      <p:sp>
        <p:nvSpPr>
          <p:cNvPr id="6" name="Donut 5">
            <a:extLst>
              <a:ext uri="{FF2B5EF4-FFF2-40B4-BE49-F238E27FC236}">
                <a16:creationId xmlns:a16="http://schemas.microsoft.com/office/drawing/2014/main" id="{89A899C5-312F-F441-9531-FE89998FE509}"/>
              </a:ext>
            </a:extLst>
          </p:cNvPr>
          <p:cNvSpPr/>
          <p:nvPr/>
        </p:nvSpPr>
        <p:spPr>
          <a:xfrm>
            <a:off x="3116245" y="2698038"/>
            <a:ext cx="1614196" cy="2687216"/>
          </a:xfrm>
          <a:prstGeom prst="donut">
            <a:avLst>
              <a:gd name="adj" fmla="val 245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718312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B30FB-4D38-3847-93DE-46EACEB8B24B}"/>
              </a:ext>
            </a:extLst>
          </p:cNvPr>
          <p:cNvSpPr>
            <a:spLocks noGrp="1"/>
          </p:cNvSpPr>
          <p:nvPr>
            <p:ph type="title"/>
          </p:nvPr>
        </p:nvSpPr>
        <p:spPr>
          <a:xfrm>
            <a:off x="307910" y="365125"/>
            <a:ext cx="2248678" cy="5186589"/>
          </a:xfrm>
        </p:spPr>
        <p:txBody>
          <a:bodyPr/>
          <a:lstStyle/>
          <a:p>
            <a:r>
              <a:rPr lang="en-US"/>
              <a:t>Another way to look at it:</a:t>
            </a:r>
            <a:br>
              <a:rPr lang="en-US"/>
            </a:br>
            <a:r>
              <a:rPr lang="en-US"/>
              <a:t>Training Details</a:t>
            </a:r>
          </a:p>
        </p:txBody>
      </p:sp>
      <p:pic>
        <p:nvPicPr>
          <p:cNvPr id="5" name="Content Placeholder 4" descr="A screenshot of a cell phone&#10;&#10;Description automatically generated">
            <a:extLst>
              <a:ext uri="{FF2B5EF4-FFF2-40B4-BE49-F238E27FC236}">
                <a16:creationId xmlns:a16="http://schemas.microsoft.com/office/drawing/2014/main" id="{543D3F0F-8EB3-674B-B6BC-C81C397D6C31}"/>
              </a:ext>
            </a:extLst>
          </p:cNvPr>
          <p:cNvPicPr>
            <a:picLocks noGrp="1" noChangeAspect="1"/>
          </p:cNvPicPr>
          <p:nvPr>
            <p:ph idx="1"/>
          </p:nvPr>
        </p:nvPicPr>
        <p:blipFill>
          <a:blip r:embed="rId3"/>
          <a:stretch>
            <a:fillRect/>
          </a:stretch>
        </p:blipFill>
        <p:spPr>
          <a:xfrm>
            <a:off x="2673473" y="313807"/>
            <a:ext cx="9316363" cy="5956364"/>
          </a:xfrm>
        </p:spPr>
      </p:pic>
    </p:spTree>
    <p:extLst>
      <p:ext uri="{BB962C8B-B14F-4D97-AF65-F5344CB8AC3E}">
        <p14:creationId xmlns:p14="http://schemas.microsoft.com/office/powerpoint/2010/main" val="20099124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2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93EFA5-876A-244C-A8B7-98B741608FD2}"/>
              </a:ext>
            </a:extLst>
          </p:cNvPr>
          <p:cNvSpPr>
            <a:spLocks noGrp="1"/>
          </p:cNvSpPr>
          <p:nvPr>
            <p:ph type="title"/>
          </p:nvPr>
        </p:nvSpPr>
        <p:spPr>
          <a:xfrm>
            <a:off x="9093495" y="618681"/>
            <a:ext cx="2872835" cy="4794567"/>
          </a:xfrm>
        </p:spPr>
        <p:txBody>
          <a:bodyPr vert="horz" lIns="91440" tIns="45720" rIns="91440" bIns="45720" rtlCol="0" anchor="ctr">
            <a:normAutofit/>
          </a:bodyPr>
          <a:lstStyle/>
          <a:p>
            <a:pPr algn="ctr"/>
            <a:r>
              <a:rPr lang="en-US" sz="4800" b="1">
                <a:solidFill>
                  <a:srgbClr val="C00000"/>
                </a:solidFill>
                <a:highlight>
                  <a:srgbClr val="FFFF00"/>
                </a:highlight>
              </a:rPr>
              <a:t>Resources</a:t>
            </a:r>
            <a:br>
              <a:rPr lang="en-US" sz="4800" b="1">
                <a:solidFill>
                  <a:srgbClr val="C00000"/>
                </a:solidFill>
                <a:highlight>
                  <a:srgbClr val="FFFF00"/>
                </a:highlight>
              </a:rPr>
            </a:br>
            <a:r>
              <a:rPr lang="en-US" sz="2800" b="1" i="1">
                <a:solidFill>
                  <a:srgbClr val="C00000"/>
                </a:solidFill>
                <a:highlight>
                  <a:srgbClr val="FFFF00"/>
                </a:highlight>
              </a:rPr>
              <a:t>Next 5 slides</a:t>
            </a:r>
            <a:endParaRPr lang="en-US" sz="4800" b="1" i="1">
              <a:solidFill>
                <a:srgbClr val="C00000"/>
              </a:solidFill>
              <a:highlight>
                <a:srgbClr val="FFFF00"/>
              </a:highlight>
            </a:endParaRPr>
          </a:p>
        </p:txBody>
      </p:sp>
      <p:sp>
        <p:nvSpPr>
          <p:cNvPr id="1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32233ADD-788C-DC42-8B78-84C656ADB77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906398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8A970-3E7C-AF42-A80D-5C83AEC2AEC4}"/>
              </a:ext>
            </a:extLst>
          </p:cNvPr>
          <p:cNvSpPr>
            <a:spLocks noGrp="1"/>
          </p:cNvSpPr>
          <p:nvPr>
            <p:ph type="title"/>
          </p:nvPr>
        </p:nvSpPr>
        <p:spPr>
          <a:xfrm>
            <a:off x="838200" y="365125"/>
            <a:ext cx="3071325" cy="4673038"/>
          </a:xfrm>
        </p:spPr>
        <p:txBody>
          <a:bodyPr>
            <a:normAutofit/>
          </a:bodyPr>
          <a:lstStyle/>
          <a:p>
            <a:r>
              <a:rPr lang="en-US">
                <a:solidFill>
                  <a:srgbClr val="C00000"/>
                </a:solidFill>
              </a:rPr>
              <a:t>Tutorials and</a:t>
            </a:r>
            <a:br>
              <a:rPr lang="en-US">
                <a:solidFill>
                  <a:srgbClr val="C00000"/>
                </a:solidFill>
              </a:rPr>
            </a:br>
            <a:r>
              <a:rPr lang="en-US">
                <a:solidFill>
                  <a:srgbClr val="C00000"/>
                </a:solidFill>
              </a:rPr>
              <a:t>Resources</a:t>
            </a:r>
            <a:br>
              <a:rPr lang="en-US"/>
            </a:br>
            <a:r>
              <a:rPr lang="en-US"/>
              <a:t>Including </a:t>
            </a:r>
            <a:br>
              <a:rPr lang="en-US"/>
            </a:br>
            <a:r>
              <a:rPr lang="en-US" u="sng"/>
              <a:t>The</a:t>
            </a:r>
            <a:br>
              <a:rPr lang="en-US" u="sng"/>
            </a:br>
            <a:r>
              <a:rPr lang="en-US" u="sng"/>
              <a:t>Navigator</a:t>
            </a:r>
          </a:p>
        </p:txBody>
      </p:sp>
      <p:pic>
        <p:nvPicPr>
          <p:cNvPr id="5" name="Content Placeholder 4" descr="A screenshot of a social media post&#10;&#10;Description automatically generated">
            <a:extLst>
              <a:ext uri="{FF2B5EF4-FFF2-40B4-BE49-F238E27FC236}">
                <a16:creationId xmlns:a16="http://schemas.microsoft.com/office/drawing/2014/main" id="{8F22C0DE-1ACD-284D-A86C-C065D9D0E98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909525" y="365125"/>
            <a:ext cx="8147809" cy="5738424"/>
          </a:xfrm>
        </p:spPr>
      </p:pic>
      <p:cxnSp>
        <p:nvCxnSpPr>
          <p:cNvPr id="6" name="Straight Arrow Connector 5">
            <a:extLst>
              <a:ext uri="{FF2B5EF4-FFF2-40B4-BE49-F238E27FC236}">
                <a16:creationId xmlns:a16="http://schemas.microsoft.com/office/drawing/2014/main" id="{78051847-A15F-3146-9523-3750D91FD9C3}"/>
              </a:ext>
            </a:extLst>
          </p:cNvPr>
          <p:cNvCxnSpPr/>
          <p:nvPr/>
        </p:nvCxnSpPr>
        <p:spPr>
          <a:xfrm>
            <a:off x="6096000" y="1690688"/>
            <a:ext cx="113420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75D1CC7-7384-5542-A323-418491C79074}"/>
              </a:ext>
            </a:extLst>
          </p:cNvPr>
          <p:cNvCxnSpPr/>
          <p:nvPr/>
        </p:nvCxnSpPr>
        <p:spPr>
          <a:xfrm>
            <a:off x="5209529" y="2845087"/>
            <a:ext cx="113420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94768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social media post&#10;&#10;Description automatically generated">
            <a:extLst>
              <a:ext uri="{FF2B5EF4-FFF2-40B4-BE49-F238E27FC236}">
                <a16:creationId xmlns:a16="http://schemas.microsoft.com/office/drawing/2014/main" id="{935B0788-4BB3-044F-AF84-990F8CD152F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133600" y="0"/>
            <a:ext cx="10223654" cy="6828415"/>
          </a:xfrm>
        </p:spPr>
      </p:pic>
      <p:cxnSp>
        <p:nvCxnSpPr>
          <p:cNvPr id="6" name="Straight Arrow Connector 5">
            <a:extLst>
              <a:ext uri="{FF2B5EF4-FFF2-40B4-BE49-F238E27FC236}">
                <a16:creationId xmlns:a16="http://schemas.microsoft.com/office/drawing/2014/main" id="{71F1440E-7F08-9C41-B1B5-29764E4C24C2}"/>
              </a:ext>
            </a:extLst>
          </p:cNvPr>
          <p:cNvCxnSpPr/>
          <p:nvPr/>
        </p:nvCxnSpPr>
        <p:spPr>
          <a:xfrm>
            <a:off x="4862146" y="2954216"/>
            <a:ext cx="113420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C345CDD-982E-B446-B201-E89777029D5F}"/>
              </a:ext>
            </a:extLst>
          </p:cNvPr>
          <p:cNvCxnSpPr/>
          <p:nvPr/>
        </p:nvCxnSpPr>
        <p:spPr>
          <a:xfrm>
            <a:off x="3727939" y="3859823"/>
            <a:ext cx="113420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A9789120-0C2A-AF40-B965-644B62A8D928}"/>
              </a:ext>
            </a:extLst>
          </p:cNvPr>
          <p:cNvSpPr>
            <a:spLocks noGrp="1"/>
          </p:cNvSpPr>
          <p:nvPr>
            <p:ph type="title"/>
          </p:nvPr>
        </p:nvSpPr>
        <p:spPr>
          <a:xfrm>
            <a:off x="907073" y="1930156"/>
            <a:ext cx="2590800" cy="3380398"/>
          </a:xfrm>
          <a:solidFill>
            <a:schemeClr val="accent4">
              <a:lumMod val="20000"/>
              <a:lumOff val="80000"/>
            </a:schemeClr>
          </a:solidFill>
        </p:spPr>
        <p:txBody>
          <a:bodyPr>
            <a:normAutofit/>
          </a:bodyPr>
          <a:lstStyle/>
          <a:p>
            <a:r>
              <a:rPr lang="en-US"/>
              <a:t>Where to get </a:t>
            </a:r>
            <a:r>
              <a:rPr lang="en-US">
                <a:solidFill>
                  <a:srgbClr val="C00000"/>
                </a:solidFill>
              </a:rPr>
              <a:t>Speech Evaluation Resources</a:t>
            </a:r>
          </a:p>
        </p:txBody>
      </p:sp>
    </p:spTree>
    <p:extLst>
      <p:ext uri="{BB962C8B-B14F-4D97-AF65-F5344CB8AC3E}">
        <p14:creationId xmlns:p14="http://schemas.microsoft.com/office/powerpoint/2010/main" val="16750707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screenshot of a social media post&#10;&#10;Description automatically generated">
            <a:extLst>
              <a:ext uri="{FF2B5EF4-FFF2-40B4-BE49-F238E27FC236}">
                <a16:creationId xmlns:a16="http://schemas.microsoft.com/office/drawing/2014/main" id="{76D1BCAC-4B95-534D-B6CE-A3C4803814D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617376" y="365125"/>
            <a:ext cx="9292404" cy="5811838"/>
          </a:xfrm>
        </p:spPr>
      </p:pic>
      <p:cxnSp>
        <p:nvCxnSpPr>
          <p:cNvPr id="10" name="Straight Arrow Connector 9">
            <a:extLst>
              <a:ext uri="{FF2B5EF4-FFF2-40B4-BE49-F238E27FC236}">
                <a16:creationId xmlns:a16="http://schemas.microsoft.com/office/drawing/2014/main" id="{DCB4A8BD-C0AD-EE44-9EF9-9815BEA8FB6E}"/>
              </a:ext>
            </a:extLst>
          </p:cNvPr>
          <p:cNvCxnSpPr/>
          <p:nvPr/>
        </p:nvCxnSpPr>
        <p:spPr>
          <a:xfrm>
            <a:off x="4961793" y="2936630"/>
            <a:ext cx="113420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5BC1271-6883-3345-A565-D700D3564483}"/>
              </a:ext>
            </a:extLst>
          </p:cNvPr>
          <p:cNvCxnSpPr/>
          <p:nvPr/>
        </p:nvCxnSpPr>
        <p:spPr>
          <a:xfrm>
            <a:off x="4018085" y="3833446"/>
            <a:ext cx="113420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C251A38-1772-7C4A-901B-A5AA9A393C4A}"/>
              </a:ext>
            </a:extLst>
          </p:cNvPr>
          <p:cNvSpPr txBox="1"/>
          <p:nvPr/>
        </p:nvSpPr>
        <p:spPr>
          <a:xfrm>
            <a:off x="1511117" y="2828835"/>
            <a:ext cx="2506968" cy="1200329"/>
          </a:xfrm>
          <a:prstGeom prst="rect">
            <a:avLst/>
          </a:prstGeom>
          <a:solidFill>
            <a:schemeClr val="accent1">
              <a:lumMod val="20000"/>
              <a:lumOff val="80000"/>
            </a:schemeClr>
          </a:solidFill>
        </p:spPr>
        <p:txBody>
          <a:bodyPr wrap="none" rtlCol="0">
            <a:spAutoFit/>
          </a:bodyPr>
          <a:lstStyle/>
          <a:p>
            <a:r>
              <a:rPr lang="en-US" sz="3600"/>
              <a:t>Project </a:t>
            </a:r>
          </a:p>
          <a:p>
            <a:r>
              <a:rPr lang="en-US" sz="3600"/>
              <a:t>Descriptions</a:t>
            </a:r>
          </a:p>
        </p:txBody>
      </p:sp>
    </p:spTree>
    <p:extLst>
      <p:ext uri="{BB962C8B-B14F-4D97-AF65-F5344CB8AC3E}">
        <p14:creationId xmlns:p14="http://schemas.microsoft.com/office/powerpoint/2010/main" val="35110863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social media post&#10;&#10;Description automatically generated">
            <a:extLst>
              <a:ext uri="{FF2B5EF4-FFF2-40B4-BE49-F238E27FC236}">
                <a16:creationId xmlns:a16="http://schemas.microsoft.com/office/drawing/2014/main" id="{5A25F7F7-DED2-604F-9314-19D7A681A56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861026" y="0"/>
            <a:ext cx="9003605" cy="6102318"/>
          </a:xfrm>
        </p:spPr>
      </p:pic>
      <p:sp>
        <p:nvSpPr>
          <p:cNvPr id="2" name="Title 1">
            <a:extLst>
              <a:ext uri="{FF2B5EF4-FFF2-40B4-BE49-F238E27FC236}">
                <a16:creationId xmlns:a16="http://schemas.microsoft.com/office/drawing/2014/main" id="{0A7EBA8C-7086-D540-9A4E-48E69CE5153E}"/>
              </a:ext>
            </a:extLst>
          </p:cNvPr>
          <p:cNvSpPr>
            <a:spLocks noGrp="1"/>
          </p:cNvSpPr>
          <p:nvPr>
            <p:ph type="title"/>
          </p:nvPr>
        </p:nvSpPr>
        <p:spPr>
          <a:xfrm>
            <a:off x="140504" y="1415561"/>
            <a:ext cx="2989385" cy="4026877"/>
          </a:xfrm>
          <a:solidFill>
            <a:schemeClr val="accent6">
              <a:lumMod val="20000"/>
              <a:lumOff val="80000"/>
            </a:schemeClr>
          </a:solidFill>
          <a:ln>
            <a:noFill/>
          </a:ln>
        </p:spPr>
        <p:txBody>
          <a:bodyPr>
            <a:normAutofit fontScale="90000"/>
          </a:bodyPr>
          <a:lstStyle/>
          <a:p>
            <a:r>
              <a:rPr lang="en-US"/>
              <a:t>Resource Documents</a:t>
            </a:r>
            <a:br>
              <a:rPr lang="en-US"/>
            </a:br>
            <a:br>
              <a:rPr lang="en-US"/>
            </a:br>
            <a:r>
              <a:rPr lang="en-US"/>
              <a:t>	</a:t>
            </a:r>
            <a:r>
              <a:rPr lang="en-US" sz="2800"/>
              <a:t>&gt; Worksheets 	&gt;360 Eval</a:t>
            </a:r>
            <a:br>
              <a:rPr lang="en-US" sz="2800"/>
            </a:br>
            <a:r>
              <a:rPr lang="en-US" sz="2800"/>
              <a:t>	&gt;Checklists</a:t>
            </a:r>
            <a:br>
              <a:rPr lang="en-US" sz="2800"/>
            </a:br>
            <a:endParaRPr lang="en-US" sz="2800"/>
          </a:p>
        </p:txBody>
      </p:sp>
      <p:cxnSp>
        <p:nvCxnSpPr>
          <p:cNvPr id="7" name="Straight Arrow Connector 6">
            <a:extLst>
              <a:ext uri="{FF2B5EF4-FFF2-40B4-BE49-F238E27FC236}">
                <a16:creationId xmlns:a16="http://schemas.microsoft.com/office/drawing/2014/main" id="{2255E6AE-3973-234F-A7ED-F2F86B8A16CE}"/>
              </a:ext>
            </a:extLst>
          </p:cNvPr>
          <p:cNvCxnSpPr/>
          <p:nvPr/>
        </p:nvCxnSpPr>
        <p:spPr>
          <a:xfrm flipV="1">
            <a:off x="2861026" y="2259623"/>
            <a:ext cx="2678128" cy="4212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057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screenshot of a cell phone&#10;&#10;Description automatically generated">
            <a:extLst>
              <a:ext uri="{FF2B5EF4-FFF2-40B4-BE49-F238E27FC236}">
                <a16:creationId xmlns:a16="http://schemas.microsoft.com/office/drawing/2014/main" id="{B0F36C1E-07A9-1E42-BE12-BBBDE40299B3}"/>
              </a:ext>
            </a:extLst>
          </p:cNvPr>
          <p:cNvPicPr>
            <a:picLocks noGrp="1" noChangeAspect="1"/>
          </p:cNvPicPr>
          <p:nvPr>
            <p:ph idx="1"/>
          </p:nvPr>
        </p:nvPicPr>
        <p:blipFill>
          <a:blip r:embed="rId3"/>
          <a:stretch>
            <a:fillRect/>
          </a:stretch>
        </p:blipFill>
        <p:spPr>
          <a:xfrm>
            <a:off x="1212441" y="83120"/>
            <a:ext cx="10990215" cy="6690240"/>
          </a:xfrm>
        </p:spPr>
      </p:pic>
      <p:cxnSp>
        <p:nvCxnSpPr>
          <p:cNvPr id="13" name="Straight Arrow Connector 12">
            <a:extLst>
              <a:ext uri="{FF2B5EF4-FFF2-40B4-BE49-F238E27FC236}">
                <a16:creationId xmlns:a16="http://schemas.microsoft.com/office/drawing/2014/main" id="{4D9FF56E-A123-584D-BFBB-7EA2912550F2}"/>
              </a:ext>
            </a:extLst>
          </p:cNvPr>
          <p:cNvCxnSpPr/>
          <p:nvPr/>
        </p:nvCxnSpPr>
        <p:spPr>
          <a:xfrm>
            <a:off x="2848708" y="3631223"/>
            <a:ext cx="113420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AA5456A-FCD1-C548-94B3-36BE5521456F}"/>
              </a:ext>
            </a:extLst>
          </p:cNvPr>
          <p:cNvCxnSpPr/>
          <p:nvPr/>
        </p:nvCxnSpPr>
        <p:spPr>
          <a:xfrm>
            <a:off x="4152901" y="2895599"/>
            <a:ext cx="113420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81079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1AA7D-A4F9-5C4B-A8C6-8CFBA5E824B9}"/>
              </a:ext>
            </a:extLst>
          </p:cNvPr>
          <p:cNvSpPr>
            <a:spLocks noGrp="1"/>
          </p:cNvSpPr>
          <p:nvPr>
            <p:ph type="title"/>
          </p:nvPr>
        </p:nvSpPr>
        <p:spPr>
          <a:xfrm>
            <a:off x="2224216" y="0"/>
            <a:ext cx="8293705" cy="1325563"/>
          </a:xfrm>
          <a:solidFill>
            <a:schemeClr val="tx1">
              <a:lumMod val="50000"/>
              <a:lumOff val="50000"/>
            </a:schemeClr>
          </a:solidFill>
        </p:spPr>
        <p:txBody>
          <a:bodyPr/>
          <a:lstStyle/>
          <a:p>
            <a:pPr algn="ctr"/>
            <a:r>
              <a:rPr lang="en-US" b="1">
                <a:solidFill>
                  <a:schemeClr val="bg1"/>
                </a:solidFill>
              </a:rPr>
              <a:t>Go exploring... AFTER July 1</a:t>
            </a:r>
          </a:p>
        </p:txBody>
      </p:sp>
      <p:pic>
        <p:nvPicPr>
          <p:cNvPr id="4" name="Content Placeholder 3">
            <a:extLst>
              <a:ext uri="{FF2B5EF4-FFF2-40B4-BE49-F238E27FC236}">
                <a16:creationId xmlns:a16="http://schemas.microsoft.com/office/drawing/2014/main" id="{08640988-CF55-9E4A-90D7-5CB04B0BFD27}"/>
              </a:ext>
            </a:extLst>
          </p:cNvPr>
          <p:cNvPicPr>
            <a:picLocks noGrp="1" noChangeAspect="1"/>
          </p:cNvPicPr>
          <p:nvPr>
            <p:ph idx="1"/>
          </p:nvPr>
        </p:nvPicPr>
        <p:blipFill>
          <a:blip r:embed="rId3"/>
          <a:stretch>
            <a:fillRect/>
          </a:stretch>
        </p:blipFill>
        <p:spPr>
          <a:xfrm>
            <a:off x="2224216" y="1191024"/>
            <a:ext cx="9657494" cy="5319436"/>
          </a:xfrm>
          <a:prstGeom prst="rect">
            <a:avLst/>
          </a:prstGeom>
        </p:spPr>
      </p:pic>
    </p:spTree>
    <p:extLst>
      <p:ext uri="{BB962C8B-B14F-4D97-AF65-F5344CB8AC3E}">
        <p14:creationId xmlns:p14="http://schemas.microsoft.com/office/powerpoint/2010/main" val="5603655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32D39-CFE8-0E4F-A95C-EC10845A6616}"/>
              </a:ext>
            </a:extLst>
          </p:cNvPr>
          <p:cNvSpPr>
            <a:spLocks noGrp="1"/>
          </p:cNvSpPr>
          <p:nvPr>
            <p:ph type="title"/>
          </p:nvPr>
        </p:nvSpPr>
        <p:spPr>
          <a:xfrm>
            <a:off x="4982546" y="2766218"/>
            <a:ext cx="6464559" cy="1325563"/>
          </a:xfrm>
        </p:spPr>
        <p:txBody>
          <a:bodyPr>
            <a:normAutofit/>
          </a:bodyPr>
          <a:lstStyle/>
          <a:p>
            <a:r>
              <a:rPr lang="en-US"/>
              <a:t>BEFORE YOU SET OUT,</a:t>
            </a:r>
            <a:br>
              <a:rPr lang="en-US"/>
            </a:br>
            <a:r>
              <a:rPr lang="en-US"/>
              <a:t>GATHER YOUR RESOURCES</a:t>
            </a:r>
          </a:p>
        </p:txBody>
      </p:sp>
      <p:sp>
        <p:nvSpPr>
          <p:cNvPr id="4" name="Content Placeholder 3">
            <a:extLst>
              <a:ext uri="{FF2B5EF4-FFF2-40B4-BE49-F238E27FC236}">
                <a16:creationId xmlns:a16="http://schemas.microsoft.com/office/drawing/2014/main" id="{961C87B5-DFA5-FD4B-940B-8322AEBBE80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62345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AD691-16C2-944E-A39C-56C6940835CA}"/>
              </a:ext>
            </a:extLst>
          </p:cNvPr>
          <p:cNvSpPr>
            <a:spLocks noGrp="1"/>
          </p:cNvSpPr>
          <p:nvPr>
            <p:ph type="title"/>
          </p:nvPr>
        </p:nvSpPr>
        <p:spPr/>
        <p:txBody>
          <a:bodyPr>
            <a:normAutofit fontScale="90000"/>
          </a:bodyPr>
          <a:lstStyle/>
          <a:p>
            <a:r>
              <a:rPr lang="en-US" i="1"/>
              <a:t>Data as of 6/24/2020: Pathways Adoption Rates</a:t>
            </a:r>
            <a:br>
              <a:rPr lang="en-US" i="1"/>
            </a:br>
            <a:endParaRPr lang="en-US"/>
          </a:p>
        </p:txBody>
      </p:sp>
      <p:sp>
        <p:nvSpPr>
          <p:cNvPr id="4" name="Text Placeholder 3">
            <a:extLst>
              <a:ext uri="{FF2B5EF4-FFF2-40B4-BE49-F238E27FC236}">
                <a16:creationId xmlns:a16="http://schemas.microsoft.com/office/drawing/2014/main" id="{CE68A3AF-6680-674D-BB6B-5398DEC59756}"/>
              </a:ext>
            </a:extLst>
          </p:cNvPr>
          <p:cNvSpPr>
            <a:spLocks noGrp="1"/>
          </p:cNvSpPr>
          <p:nvPr>
            <p:ph type="body" idx="1"/>
          </p:nvPr>
        </p:nvSpPr>
        <p:spPr/>
        <p:txBody>
          <a:bodyPr/>
          <a:lstStyle/>
          <a:p>
            <a:r>
              <a:rPr lang="en-US" u="sng"/>
              <a:t>Division A:  </a:t>
            </a:r>
            <a:r>
              <a:rPr lang="en-US"/>
              <a:t>17 clubs</a:t>
            </a:r>
          </a:p>
          <a:p>
            <a:endParaRPr lang="en-US"/>
          </a:p>
        </p:txBody>
      </p:sp>
      <p:sp>
        <p:nvSpPr>
          <p:cNvPr id="3" name="Content Placeholder 2">
            <a:extLst>
              <a:ext uri="{FF2B5EF4-FFF2-40B4-BE49-F238E27FC236}">
                <a16:creationId xmlns:a16="http://schemas.microsoft.com/office/drawing/2014/main" id="{0910A2B1-3D6E-F645-A1BD-D0D29D801B50}"/>
              </a:ext>
            </a:extLst>
          </p:cNvPr>
          <p:cNvSpPr>
            <a:spLocks noGrp="1"/>
          </p:cNvSpPr>
          <p:nvPr>
            <p:ph sz="half" idx="2"/>
          </p:nvPr>
        </p:nvSpPr>
        <p:spPr/>
        <p:txBody>
          <a:bodyPr>
            <a:normAutofit fontScale="85000" lnSpcReduction="20000"/>
          </a:bodyPr>
          <a:lstStyle/>
          <a:p>
            <a:r>
              <a:rPr lang="en-US"/>
              <a:t>187 of 219 </a:t>
            </a:r>
            <a:r>
              <a:rPr lang="en-US" b="1"/>
              <a:t>members</a:t>
            </a:r>
            <a:r>
              <a:rPr lang="en-US"/>
              <a:t> 85% (not 32)</a:t>
            </a:r>
          </a:p>
          <a:p>
            <a:r>
              <a:rPr lang="en-US"/>
              <a:t>78 of 85 </a:t>
            </a:r>
            <a:r>
              <a:rPr lang="en-US" b="1"/>
              <a:t>officers</a:t>
            </a:r>
            <a:r>
              <a:rPr lang="en-US"/>
              <a:t> 92% (not 7)</a:t>
            </a:r>
          </a:p>
          <a:p>
            <a:pPr lvl="1"/>
            <a:r>
              <a:rPr lang="en-US"/>
              <a:t>3 clubs are 100% of </a:t>
            </a:r>
            <a:r>
              <a:rPr lang="en-US" b="1"/>
              <a:t>new members </a:t>
            </a:r>
            <a:r>
              <a:rPr lang="en-US"/>
              <a:t>enrolled (total 8 of 8)</a:t>
            </a:r>
          </a:p>
          <a:p>
            <a:pPr lvl="1"/>
            <a:r>
              <a:rPr lang="en-US"/>
              <a:t>4 clubs are NA because no new members during the year</a:t>
            </a:r>
          </a:p>
          <a:p>
            <a:pPr lvl="1"/>
            <a:r>
              <a:rPr lang="en-US"/>
              <a:t>3 clubs 0 of their new members (4)</a:t>
            </a:r>
          </a:p>
          <a:p>
            <a:pPr lvl="1"/>
            <a:r>
              <a:rPr lang="en-US"/>
              <a:t>7 clubs some but not all of their new members 15 of 23</a:t>
            </a:r>
          </a:p>
          <a:p>
            <a:pPr lvl="1"/>
            <a:r>
              <a:rPr lang="en-US"/>
              <a:t>Total 23 of 35 were enrolled in Pathways 66%.</a:t>
            </a:r>
          </a:p>
          <a:p>
            <a:pPr lvl="1"/>
            <a:r>
              <a:rPr lang="en-US"/>
              <a:t>12 new members were </a:t>
            </a:r>
            <a:r>
              <a:rPr lang="en-US" u="sng"/>
              <a:t>never enrolled </a:t>
            </a:r>
            <a:r>
              <a:rPr lang="en-US"/>
              <a:t>in Pathways</a:t>
            </a:r>
          </a:p>
        </p:txBody>
      </p:sp>
      <p:sp>
        <p:nvSpPr>
          <p:cNvPr id="5" name="Text Placeholder 4">
            <a:extLst>
              <a:ext uri="{FF2B5EF4-FFF2-40B4-BE49-F238E27FC236}">
                <a16:creationId xmlns:a16="http://schemas.microsoft.com/office/drawing/2014/main" id="{18FA4C55-3D6D-8642-8172-C3FA83064988}"/>
              </a:ext>
            </a:extLst>
          </p:cNvPr>
          <p:cNvSpPr>
            <a:spLocks noGrp="1"/>
          </p:cNvSpPr>
          <p:nvPr>
            <p:ph type="body" sz="quarter" idx="3"/>
          </p:nvPr>
        </p:nvSpPr>
        <p:spPr/>
        <p:txBody>
          <a:bodyPr/>
          <a:lstStyle/>
          <a:p>
            <a:r>
              <a:rPr lang="en-US" u="sng"/>
              <a:t>Division B</a:t>
            </a:r>
            <a:r>
              <a:rPr lang="en-US"/>
              <a:t>: 21 clubs</a:t>
            </a:r>
          </a:p>
          <a:p>
            <a:endParaRPr lang="en-US"/>
          </a:p>
        </p:txBody>
      </p:sp>
      <p:sp>
        <p:nvSpPr>
          <p:cNvPr id="6" name="Content Placeholder 5">
            <a:extLst>
              <a:ext uri="{FF2B5EF4-FFF2-40B4-BE49-F238E27FC236}">
                <a16:creationId xmlns:a16="http://schemas.microsoft.com/office/drawing/2014/main" id="{C05279BB-A3B8-6644-A49C-24F691CE5E14}"/>
              </a:ext>
            </a:extLst>
          </p:cNvPr>
          <p:cNvSpPr>
            <a:spLocks noGrp="1"/>
          </p:cNvSpPr>
          <p:nvPr>
            <p:ph sz="quarter" idx="4"/>
          </p:nvPr>
        </p:nvSpPr>
        <p:spPr/>
        <p:txBody>
          <a:bodyPr>
            <a:normAutofit fontScale="85000" lnSpcReduction="20000"/>
          </a:bodyPr>
          <a:lstStyle/>
          <a:p>
            <a:r>
              <a:rPr lang="en-US"/>
              <a:t>295 of 381 members 77% (not 86)</a:t>
            </a:r>
          </a:p>
          <a:p>
            <a:r>
              <a:rPr lang="en-US"/>
              <a:t>103 of 109 officers 94% (not 6)</a:t>
            </a:r>
          </a:p>
          <a:p>
            <a:pPr lvl="1"/>
            <a:r>
              <a:rPr lang="en-US"/>
              <a:t>6 clubs at 100% of new members (10)</a:t>
            </a:r>
          </a:p>
          <a:p>
            <a:pPr lvl="1"/>
            <a:r>
              <a:rPr lang="en-US"/>
              <a:t>7 clubs no new members for the year</a:t>
            </a:r>
          </a:p>
          <a:p>
            <a:pPr lvl="1"/>
            <a:r>
              <a:rPr lang="en-US"/>
              <a:t>3 clubs none of their new members (3)</a:t>
            </a:r>
          </a:p>
          <a:p>
            <a:pPr lvl="1"/>
            <a:r>
              <a:rPr lang="en-US"/>
              <a:t>5 clubs some but not all 11 of 21</a:t>
            </a:r>
          </a:p>
          <a:p>
            <a:pPr lvl="1"/>
            <a:r>
              <a:rPr lang="en-US"/>
              <a:t>Total 21 of 34 new members were enrolled</a:t>
            </a:r>
          </a:p>
          <a:p>
            <a:pPr lvl="1"/>
            <a:r>
              <a:rPr lang="en-US"/>
              <a:t>13 were </a:t>
            </a:r>
            <a:r>
              <a:rPr lang="en-US" u="sng"/>
              <a:t>never enrolled </a:t>
            </a:r>
            <a:r>
              <a:rPr lang="en-US"/>
              <a:t>in Pathways</a:t>
            </a:r>
          </a:p>
          <a:p>
            <a:endParaRPr lang="en-US"/>
          </a:p>
        </p:txBody>
      </p:sp>
    </p:spTree>
    <p:extLst>
      <p:ext uri="{BB962C8B-B14F-4D97-AF65-F5344CB8AC3E}">
        <p14:creationId xmlns:p14="http://schemas.microsoft.com/office/powerpoint/2010/main" val="30746892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54478-8496-2C44-AB01-5AE1A300391E}"/>
              </a:ext>
            </a:extLst>
          </p:cNvPr>
          <p:cNvSpPr>
            <a:spLocks noGrp="1"/>
          </p:cNvSpPr>
          <p:nvPr>
            <p:ph type="title"/>
          </p:nvPr>
        </p:nvSpPr>
        <p:spPr/>
        <p:txBody>
          <a:bodyPr/>
          <a:lstStyle/>
          <a:p>
            <a:endParaRPr lang="en-US"/>
          </a:p>
        </p:txBody>
      </p:sp>
      <p:pic>
        <p:nvPicPr>
          <p:cNvPr id="5" name="Content Placeholder 4" descr="A screen shot of a social media post&#10;&#10;Description automatically generated">
            <a:extLst>
              <a:ext uri="{FF2B5EF4-FFF2-40B4-BE49-F238E27FC236}">
                <a16:creationId xmlns:a16="http://schemas.microsoft.com/office/drawing/2014/main" id="{2939835B-FC2C-0848-A7D1-F6069270168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2141537"/>
            <a:ext cx="3980900" cy="4351338"/>
          </a:xfrm>
        </p:spPr>
      </p:pic>
      <p:pic>
        <p:nvPicPr>
          <p:cNvPr id="7" name="Picture 6" descr="A screenshot of a cell phone&#10;&#10;Description automatically generated">
            <a:extLst>
              <a:ext uri="{FF2B5EF4-FFF2-40B4-BE49-F238E27FC236}">
                <a16:creationId xmlns:a16="http://schemas.microsoft.com/office/drawing/2014/main" id="{485DE8CD-921E-F24B-82B2-0C14900A6E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80900" y="1325564"/>
            <a:ext cx="7913641" cy="5167311"/>
          </a:xfrm>
          <a:prstGeom prst="rect">
            <a:avLst/>
          </a:prstGeom>
        </p:spPr>
      </p:pic>
    </p:spTree>
    <p:extLst>
      <p:ext uri="{BB962C8B-B14F-4D97-AF65-F5344CB8AC3E}">
        <p14:creationId xmlns:p14="http://schemas.microsoft.com/office/powerpoint/2010/main" val="33629432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28C8B-067E-544E-B13B-6A47194C2185}"/>
              </a:ext>
            </a:extLst>
          </p:cNvPr>
          <p:cNvSpPr>
            <a:spLocks noGrp="1"/>
          </p:cNvSpPr>
          <p:nvPr>
            <p:ph type="title"/>
          </p:nvPr>
        </p:nvSpPr>
        <p:spPr>
          <a:xfrm>
            <a:off x="1124464" y="5733535"/>
            <a:ext cx="10229335" cy="689791"/>
          </a:xfrm>
        </p:spPr>
        <p:txBody>
          <a:bodyPr>
            <a:normAutofit/>
          </a:bodyPr>
          <a:lstStyle/>
          <a:p>
            <a:pPr algn="ctr"/>
            <a:r>
              <a:rPr lang="en-US" sz="2000" dirty="0">
                <a:solidFill>
                  <a:schemeClr val="bg2">
                    <a:lumMod val="50000"/>
                  </a:schemeClr>
                </a:solidFill>
                <a:hlinkClick r:id="rId3">
                  <a:extLst>
                    <a:ext uri="{A12FA001-AC4F-418D-AE19-62706E023703}">
                      <ahyp:hlinkClr xmlns:ahyp="http://schemas.microsoft.com/office/drawing/2018/hyperlinkcolor" val="tx"/>
                    </a:ext>
                  </a:extLst>
                </a:hlinkClick>
              </a:rPr>
              <a:t>https://literarydevices.net/a-journey-of-a-thousand-miles-begins-with-a-single-step/</a:t>
            </a:r>
            <a:r>
              <a:rPr lang="en-US" sz="2000" dirty="0">
                <a:solidFill>
                  <a:schemeClr val="bg2">
                    <a:lumMod val="50000"/>
                  </a:schemeClr>
                </a:solidFill>
              </a:rPr>
              <a:t> </a:t>
            </a:r>
          </a:p>
        </p:txBody>
      </p:sp>
      <p:sp>
        <p:nvSpPr>
          <p:cNvPr id="3" name="Content Placeholder 2">
            <a:extLst>
              <a:ext uri="{FF2B5EF4-FFF2-40B4-BE49-F238E27FC236}">
                <a16:creationId xmlns:a16="http://schemas.microsoft.com/office/drawing/2014/main" id="{D39632EF-49C5-3042-BDAF-6C1992B2F7FE}"/>
              </a:ext>
            </a:extLst>
          </p:cNvPr>
          <p:cNvSpPr>
            <a:spLocks noGrp="1"/>
          </p:cNvSpPr>
          <p:nvPr>
            <p:ph idx="1"/>
          </p:nvPr>
        </p:nvSpPr>
        <p:spPr>
          <a:xfrm>
            <a:off x="782593" y="1249015"/>
            <a:ext cx="10913076" cy="1214909"/>
          </a:xfrm>
        </p:spPr>
        <p:txBody>
          <a:bodyPr>
            <a:normAutofit/>
          </a:bodyPr>
          <a:lstStyle/>
          <a:p>
            <a:pPr marL="0" indent="0">
              <a:buNone/>
            </a:pPr>
            <a:r>
              <a:rPr lang="en-US" sz="6000">
                <a:solidFill>
                  <a:schemeClr val="accent2">
                    <a:lumMod val="50000"/>
                  </a:schemeClr>
                </a:solidFill>
              </a:rPr>
              <a:t>“A Journey of a Thousand Miles…”</a:t>
            </a:r>
          </a:p>
        </p:txBody>
      </p:sp>
      <p:sp>
        <p:nvSpPr>
          <p:cNvPr id="6" name="TextBox 5">
            <a:extLst>
              <a:ext uri="{FF2B5EF4-FFF2-40B4-BE49-F238E27FC236}">
                <a16:creationId xmlns:a16="http://schemas.microsoft.com/office/drawing/2014/main" id="{367DD872-9ACA-FE4D-810B-4501CEF5151D}"/>
              </a:ext>
            </a:extLst>
          </p:cNvPr>
          <p:cNvSpPr txBox="1"/>
          <p:nvPr/>
        </p:nvSpPr>
        <p:spPr>
          <a:xfrm>
            <a:off x="1306796" y="-133737"/>
            <a:ext cx="9571018" cy="1477328"/>
          </a:xfrm>
          <a:prstGeom prst="rect">
            <a:avLst/>
          </a:prstGeom>
          <a:noFill/>
        </p:spPr>
        <p:txBody>
          <a:bodyPr wrap="none" rtlCol="0">
            <a:spAutoFit/>
          </a:bodyPr>
          <a:lstStyle/>
          <a:p>
            <a:r>
              <a:rPr lang="en-US" sz="4400" b="1">
                <a:solidFill>
                  <a:schemeClr val="accent2">
                    <a:lumMod val="50000"/>
                  </a:schemeClr>
                </a:solidFill>
              </a:rPr>
              <a:t>Lao Tzu</a:t>
            </a:r>
            <a:r>
              <a:rPr lang="en-US" sz="3600">
                <a:solidFill>
                  <a:schemeClr val="accent2">
                    <a:lumMod val="50000"/>
                  </a:schemeClr>
                </a:solidFill>
              </a:rPr>
              <a:t>, a renowned Chinese philosopher, wrote</a:t>
            </a:r>
          </a:p>
          <a:p>
            <a:pPr algn="ctr"/>
            <a:r>
              <a:rPr lang="en-US" sz="2800" i="1">
                <a:solidFill>
                  <a:schemeClr val="accent2">
                    <a:lumMod val="50000"/>
                  </a:schemeClr>
                </a:solidFill>
              </a:rPr>
              <a:t>(probably the 4</a:t>
            </a:r>
            <a:r>
              <a:rPr lang="en-US" sz="2800" i="1" baseline="30000">
                <a:solidFill>
                  <a:schemeClr val="accent2">
                    <a:lumMod val="50000"/>
                  </a:schemeClr>
                </a:solidFill>
              </a:rPr>
              <a:t>th</a:t>
            </a:r>
            <a:r>
              <a:rPr lang="en-US" sz="2800" i="1">
                <a:solidFill>
                  <a:schemeClr val="accent2">
                    <a:lumMod val="50000"/>
                  </a:schemeClr>
                </a:solidFill>
              </a:rPr>
              <a:t> or 6</a:t>
            </a:r>
            <a:r>
              <a:rPr lang="en-US" sz="2800" i="1" baseline="30000">
                <a:solidFill>
                  <a:schemeClr val="accent2">
                    <a:lumMod val="50000"/>
                  </a:schemeClr>
                </a:solidFill>
              </a:rPr>
              <a:t>th</a:t>
            </a:r>
            <a:r>
              <a:rPr lang="en-US" sz="2800" i="1">
                <a:solidFill>
                  <a:schemeClr val="accent2">
                    <a:lumMod val="50000"/>
                  </a:schemeClr>
                </a:solidFill>
              </a:rPr>
              <a:t> century)</a:t>
            </a:r>
          </a:p>
          <a:p>
            <a:endParaRPr lang="en-US"/>
          </a:p>
        </p:txBody>
      </p:sp>
    </p:spTree>
    <p:extLst>
      <p:ext uri="{BB962C8B-B14F-4D97-AF65-F5344CB8AC3E}">
        <p14:creationId xmlns:p14="http://schemas.microsoft.com/office/powerpoint/2010/main" val="16593750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28C8B-067E-544E-B13B-6A47194C2185}"/>
              </a:ext>
            </a:extLst>
          </p:cNvPr>
          <p:cNvSpPr>
            <a:spLocks noGrp="1"/>
          </p:cNvSpPr>
          <p:nvPr>
            <p:ph type="title"/>
          </p:nvPr>
        </p:nvSpPr>
        <p:spPr>
          <a:xfrm>
            <a:off x="5295268" y="6223819"/>
            <a:ext cx="6586491" cy="323282"/>
          </a:xfrm>
        </p:spPr>
        <p:txBody>
          <a:bodyPr anchor="b">
            <a:normAutofit/>
          </a:bodyPr>
          <a:lstStyle/>
          <a:p>
            <a:r>
              <a:rPr lang="en-US" sz="1400">
                <a:hlinkClick r:id="rId3"/>
              </a:rPr>
              <a:t>https://literarydevices.net/a-journey-of-a-thousand-miles-begins-with-a-single-step/</a:t>
            </a:r>
            <a:r>
              <a:rPr lang="en-US" sz="1400"/>
              <a:t> </a:t>
            </a:r>
          </a:p>
        </p:txBody>
      </p:sp>
      <p:sp>
        <p:nvSpPr>
          <p:cNvPr id="3" name="Content Placeholder 2">
            <a:extLst>
              <a:ext uri="{FF2B5EF4-FFF2-40B4-BE49-F238E27FC236}">
                <a16:creationId xmlns:a16="http://schemas.microsoft.com/office/drawing/2014/main" id="{D39632EF-49C5-3042-BDAF-6C1992B2F7FE}"/>
              </a:ext>
            </a:extLst>
          </p:cNvPr>
          <p:cNvSpPr>
            <a:spLocks noGrp="1"/>
          </p:cNvSpPr>
          <p:nvPr>
            <p:ph idx="1"/>
          </p:nvPr>
        </p:nvSpPr>
        <p:spPr>
          <a:xfrm>
            <a:off x="4793432" y="1512276"/>
            <a:ext cx="7398568" cy="5345724"/>
          </a:xfrm>
        </p:spPr>
        <p:txBody>
          <a:bodyPr>
            <a:normAutofit/>
          </a:bodyPr>
          <a:lstStyle/>
          <a:p>
            <a:pPr marL="0" indent="0">
              <a:buNone/>
            </a:pPr>
            <a:r>
              <a:rPr lang="en-US" sz="4000">
                <a:solidFill>
                  <a:schemeClr val="tx1">
                    <a:lumMod val="50000"/>
                    <a:lumOff val="50000"/>
                  </a:schemeClr>
                </a:solidFill>
              </a:rPr>
              <a:t>The original text is: </a:t>
            </a:r>
          </a:p>
          <a:p>
            <a:pPr marL="0" indent="0">
              <a:buNone/>
            </a:pPr>
            <a:r>
              <a:rPr lang="en-US" sz="4000" b="1"/>
              <a:t>“A journey of a thousand </a:t>
            </a:r>
            <a:r>
              <a:rPr lang="en-US" sz="4000" b="1" i="1"/>
              <a:t>li</a:t>
            </a:r>
            <a:r>
              <a:rPr lang="en-US" sz="4000" b="1"/>
              <a:t> starts beneath one’s feet.”  </a:t>
            </a:r>
          </a:p>
          <a:p>
            <a:pPr marL="0" indent="0">
              <a:buNone/>
            </a:pPr>
            <a:r>
              <a:rPr lang="en-US" sz="4000"/>
              <a:t>	</a:t>
            </a:r>
            <a:r>
              <a:rPr lang="en-US" sz="4000">
                <a:solidFill>
                  <a:schemeClr val="tx1">
                    <a:lumMod val="50000"/>
                    <a:lumOff val="50000"/>
                  </a:schemeClr>
                </a:solidFill>
              </a:rPr>
              <a:t>Here </a:t>
            </a:r>
            <a:r>
              <a:rPr lang="en-US" sz="4000" i="1">
                <a:solidFill>
                  <a:schemeClr val="tx1">
                    <a:lumMod val="50000"/>
                    <a:lumOff val="50000"/>
                  </a:schemeClr>
                </a:solidFill>
              </a:rPr>
              <a:t>li</a:t>
            </a:r>
            <a:r>
              <a:rPr lang="en-US" sz="4000">
                <a:solidFill>
                  <a:schemeClr val="tx1">
                    <a:lumMod val="50000"/>
                    <a:lumOff val="50000"/>
                  </a:schemeClr>
                </a:solidFill>
              </a:rPr>
              <a:t> means “mile” </a:t>
            </a:r>
          </a:p>
          <a:p>
            <a:pPr marL="0" indent="0">
              <a:buNone/>
            </a:pPr>
            <a:endParaRPr lang="en-US" sz="4000"/>
          </a:p>
          <a:p>
            <a:pPr marL="0" indent="0">
              <a:buNone/>
            </a:pPr>
            <a:r>
              <a:rPr lang="en-US" sz="3200">
                <a:solidFill>
                  <a:schemeClr val="tx1">
                    <a:lumMod val="50000"/>
                    <a:lumOff val="50000"/>
                  </a:schemeClr>
                </a:solidFill>
              </a:rPr>
              <a:t>This quote was first used in Chinese classic text; </a:t>
            </a:r>
            <a:r>
              <a:rPr lang="en-US" sz="3200" i="1">
                <a:solidFill>
                  <a:schemeClr val="tx1">
                    <a:lumMod val="50000"/>
                    <a:lumOff val="50000"/>
                  </a:schemeClr>
                </a:solidFill>
              </a:rPr>
              <a:t>Tao </a:t>
            </a:r>
            <a:r>
              <a:rPr lang="en-US" sz="3200" i="1" err="1">
                <a:solidFill>
                  <a:schemeClr val="tx1">
                    <a:lumMod val="50000"/>
                    <a:lumOff val="50000"/>
                  </a:schemeClr>
                </a:solidFill>
              </a:rPr>
              <a:t>Te</a:t>
            </a:r>
            <a:r>
              <a:rPr lang="en-US" sz="3200" i="1">
                <a:solidFill>
                  <a:schemeClr val="tx1">
                    <a:lumMod val="50000"/>
                    <a:lumOff val="50000"/>
                  </a:schemeClr>
                </a:solidFill>
              </a:rPr>
              <a:t> Ching</a:t>
            </a:r>
            <a:r>
              <a:rPr lang="en-US" sz="3200">
                <a:solidFill>
                  <a:schemeClr val="tx1">
                    <a:lumMod val="50000"/>
                    <a:lumOff val="50000"/>
                  </a:schemeClr>
                </a:solidFill>
              </a:rPr>
              <a:t> attributed to Lao Tzu</a:t>
            </a:r>
          </a:p>
        </p:txBody>
      </p:sp>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AE5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86751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59F49-02D0-B843-B105-45EC0C311632}"/>
              </a:ext>
            </a:extLst>
          </p:cNvPr>
          <p:cNvSpPr>
            <a:spLocks noGrp="1"/>
          </p:cNvSpPr>
          <p:nvPr>
            <p:ph type="title"/>
          </p:nvPr>
        </p:nvSpPr>
        <p:spPr>
          <a:xfrm>
            <a:off x="4278815" y="38774"/>
            <a:ext cx="7913184" cy="2012725"/>
          </a:xfrm>
        </p:spPr>
        <p:txBody>
          <a:bodyPr>
            <a:normAutofit/>
          </a:bodyPr>
          <a:lstStyle/>
          <a:p>
            <a:r>
              <a:rPr lang="en-US" sz="6000" b="1"/>
              <a:t>Commit RIGHT NOW</a:t>
            </a:r>
          </a:p>
        </p:txBody>
      </p:sp>
      <p:sp>
        <p:nvSpPr>
          <p:cNvPr id="29" name="Freeform: Shape 28">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842188"/>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C20C2C41-D9A8-45BE-9E21-91268EC18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07251"/>
            <a:ext cx="3155071" cy="2850749"/>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6095"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B38B1FC8-38BF-4066-8F4A-12EEC1C1A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1748" y="2662321"/>
            <a:ext cx="2788920" cy="2788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178B4B56-5CC4-4608-A9A9-996108D35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67973" cy="3383280"/>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B2EA67A-DB51-134E-9B01-FABCB1BE1DFF}"/>
              </a:ext>
            </a:extLst>
          </p:cNvPr>
          <p:cNvSpPr>
            <a:spLocks noGrp="1"/>
          </p:cNvSpPr>
          <p:nvPr>
            <p:ph idx="1"/>
          </p:nvPr>
        </p:nvSpPr>
        <p:spPr>
          <a:xfrm>
            <a:off x="6669138" y="2202024"/>
            <a:ext cx="5522861" cy="4534678"/>
          </a:xfrm>
        </p:spPr>
        <p:txBody>
          <a:bodyPr anchor="t">
            <a:normAutofit/>
          </a:bodyPr>
          <a:lstStyle/>
          <a:p>
            <a:pPr marL="0" indent="0">
              <a:buNone/>
            </a:pPr>
            <a:r>
              <a:rPr lang="en-US" sz="3200"/>
              <a:t>What will YOUR </a:t>
            </a:r>
            <a:r>
              <a:rPr lang="en-US" sz="3200" b="1" u="sng"/>
              <a:t>next steps </a:t>
            </a:r>
            <a:r>
              <a:rPr lang="en-US" sz="3200"/>
              <a:t>be?</a:t>
            </a:r>
          </a:p>
          <a:p>
            <a:pPr marL="0" indent="0">
              <a:buNone/>
            </a:pPr>
            <a:r>
              <a:rPr lang="en-US" sz="3600"/>
              <a:t>1.</a:t>
            </a:r>
          </a:p>
          <a:p>
            <a:pPr marL="0" indent="0">
              <a:buNone/>
            </a:pPr>
            <a:endParaRPr lang="en-US" sz="3600"/>
          </a:p>
          <a:p>
            <a:pPr marL="0" indent="0">
              <a:buNone/>
            </a:pPr>
            <a:r>
              <a:rPr lang="en-US" sz="3600"/>
              <a:t>2.</a:t>
            </a:r>
          </a:p>
          <a:p>
            <a:pPr marL="0" indent="0">
              <a:buNone/>
            </a:pPr>
            <a:endParaRPr lang="en-US" sz="3600"/>
          </a:p>
          <a:p>
            <a:pPr marL="0" indent="0">
              <a:buNone/>
            </a:pPr>
            <a:r>
              <a:rPr lang="en-US" sz="3600"/>
              <a:t>3.</a:t>
            </a:r>
          </a:p>
          <a:p>
            <a:pPr marL="0" indent="0">
              <a:buNone/>
            </a:pPr>
            <a:endParaRPr lang="en-US" sz="1800"/>
          </a:p>
        </p:txBody>
      </p:sp>
    </p:spTree>
    <p:extLst>
      <p:ext uri="{BB962C8B-B14F-4D97-AF65-F5344CB8AC3E}">
        <p14:creationId xmlns:p14="http://schemas.microsoft.com/office/powerpoint/2010/main" val="2461564728"/>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52AA8-7DBE-3E4C-BEA3-2A72409579A1}"/>
              </a:ext>
            </a:extLst>
          </p:cNvPr>
          <p:cNvSpPr>
            <a:spLocks noGrp="1"/>
          </p:cNvSpPr>
          <p:nvPr>
            <p:ph type="title"/>
          </p:nvPr>
        </p:nvSpPr>
        <p:spPr>
          <a:xfrm>
            <a:off x="707572" y="0"/>
            <a:ext cx="10515600" cy="1325563"/>
          </a:xfrm>
        </p:spPr>
        <p:txBody>
          <a:bodyPr>
            <a:normAutofit/>
          </a:bodyPr>
          <a:lstStyle/>
          <a:p>
            <a:pPr algn="ctr"/>
            <a:r>
              <a:rPr lang="en-US" sz="6000" b="1"/>
              <a:t>How to reach me</a:t>
            </a:r>
          </a:p>
        </p:txBody>
      </p:sp>
      <p:sp>
        <p:nvSpPr>
          <p:cNvPr id="7" name="Content Placeholder 6">
            <a:extLst>
              <a:ext uri="{FF2B5EF4-FFF2-40B4-BE49-F238E27FC236}">
                <a16:creationId xmlns:a16="http://schemas.microsoft.com/office/drawing/2014/main" id="{2CE2D8D1-7E27-4942-89FA-6C1CC1B07F5C}"/>
              </a:ext>
            </a:extLst>
          </p:cNvPr>
          <p:cNvSpPr>
            <a:spLocks noGrp="1"/>
          </p:cNvSpPr>
          <p:nvPr>
            <p:ph idx="1"/>
          </p:nvPr>
        </p:nvSpPr>
        <p:spPr>
          <a:xfrm>
            <a:off x="385665" y="1567543"/>
            <a:ext cx="11420670" cy="5411755"/>
          </a:xfrm>
        </p:spPr>
        <p:txBody>
          <a:bodyPr/>
          <a:lstStyle/>
          <a:p>
            <a:pPr marL="0" indent="0">
              <a:buNone/>
            </a:pPr>
            <a:r>
              <a:rPr lang="en-US" sz="4400">
                <a:hlinkClick r:id="rId3"/>
              </a:rPr>
              <a:t>Phyllis.Kombol@gmail.com</a:t>
            </a:r>
            <a:endParaRPr lang="en-US" sz="4400"/>
          </a:p>
          <a:p>
            <a:pPr marL="0" indent="0">
              <a:buNone/>
            </a:pPr>
            <a:r>
              <a:rPr lang="en-US" sz="4400"/>
              <a:t>704-763-1970 (cell)</a:t>
            </a:r>
          </a:p>
          <a:p>
            <a:pPr marL="0" indent="0" algn="ctr">
              <a:buNone/>
            </a:pPr>
            <a:endParaRPr lang="en-US"/>
          </a:p>
          <a:p>
            <a:pPr marL="0" indent="0" algn="ctr">
              <a:buNone/>
            </a:pPr>
            <a:r>
              <a:rPr lang="en-US"/>
              <a:t>Advanced Toastmasters of Asheville: 3</a:t>
            </a:r>
            <a:r>
              <a:rPr lang="en-US" baseline="30000"/>
              <a:t>rd</a:t>
            </a:r>
            <a:r>
              <a:rPr lang="en-US"/>
              <a:t> Saturday 9:00-11:00 AM</a:t>
            </a:r>
          </a:p>
          <a:p>
            <a:pPr marL="0" indent="0" algn="ctr">
              <a:buNone/>
            </a:pPr>
            <a:endParaRPr lang="en-US"/>
          </a:p>
          <a:p>
            <a:pPr marL="0" indent="0" algn="ctr">
              <a:buNone/>
            </a:pPr>
            <a:r>
              <a:rPr lang="en-US"/>
              <a:t>Eat Your Words Toastmasters (Concord/I85): 2</a:t>
            </a:r>
            <a:r>
              <a:rPr lang="en-US" baseline="30000"/>
              <a:t>nd</a:t>
            </a:r>
            <a:r>
              <a:rPr lang="en-US"/>
              <a:t> Wednesday 6:00-8:30 PM</a:t>
            </a:r>
          </a:p>
          <a:p>
            <a:pPr marL="0" indent="0" algn="ctr">
              <a:buNone/>
            </a:pPr>
            <a:endParaRPr lang="en-US"/>
          </a:p>
          <a:p>
            <a:pPr marL="0" indent="0" algn="ctr">
              <a:buNone/>
            </a:pPr>
            <a:r>
              <a:rPr lang="en-US" err="1"/>
              <a:t>McDowellNC</a:t>
            </a:r>
            <a:r>
              <a:rPr lang="en-US"/>
              <a:t> Toastmasters (Marion): weekly Tuesdays 5:15-6:45 PM</a:t>
            </a:r>
          </a:p>
          <a:p>
            <a:endParaRPr lang="en-US"/>
          </a:p>
          <a:p>
            <a:endParaRPr lang="en-US"/>
          </a:p>
        </p:txBody>
      </p:sp>
      <p:pic>
        <p:nvPicPr>
          <p:cNvPr id="10" name="Picture 9">
            <a:extLst>
              <a:ext uri="{FF2B5EF4-FFF2-40B4-BE49-F238E27FC236}">
                <a16:creationId xmlns:a16="http://schemas.microsoft.com/office/drawing/2014/main" id="{3BBF0216-9AD4-DD41-B912-EB3C5C28A50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052044" y="1735494"/>
            <a:ext cx="3601891" cy="1168400"/>
          </a:xfrm>
          <a:prstGeom prst="rect">
            <a:avLst/>
          </a:prstGeom>
        </p:spPr>
      </p:pic>
    </p:spTree>
    <p:extLst>
      <p:ext uri="{BB962C8B-B14F-4D97-AF65-F5344CB8AC3E}">
        <p14:creationId xmlns:p14="http://schemas.microsoft.com/office/powerpoint/2010/main" val="356289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687420-BEB4-45CD-8226-339BE553B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0747F9-BDCA-7C4D-BDB8-08AB20FF4B4A}"/>
              </a:ext>
            </a:extLst>
          </p:cNvPr>
          <p:cNvSpPr>
            <a:spLocks noGrp="1"/>
          </p:cNvSpPr>
          <p:nvPr>
            <p:ph type="title"/>
          </p:nvPr>
        </p:nvSpPr>
        <p:spPr>
          <a:xfrm>
            <a:off x="706905" y="573453"/>
            <a:ext cx="4282983" cy="1200361"/>
          </a:xfrm>
        </p:spPr>
        <p:txBody>
          <a:bodyPr anchor="b">
            <a:normAutofit/>
          </a:bodyPr>
          <a:lstStyle/>
          <a:p>
            <a:r>
              <a:rPr lang="en-US" sz="3600"/>
              <a:t>By participating, you will be able to </a:t>
            </a:r>
          </a:p>
        </p:txBody>
      </p:sp>
      <p:sp>
        <p:nvSpPr>
          <p:cNvPr id="11" name="Rectangle 1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0D964FE-466E-9449-B61C-7DD014D09335}"/>
              </a:ext>
            </a:extLst>
          </p:cNvPr>
          <p:cNvSpPr>
            <a:spLocks noGrp="1"/>
          </p:cNvSpPr>
          <p:nvPr>
            <p:ph idx="1"/>
          </p:nvPr>
        </p:nvSpPr>
        <p:spPr>
          <a:xfrm>
            <a:off x="645066" y="1830847"/>
            <a:ext cx="4282984" cy="4367730"/>
          </a:xfrm>
        </p:spPr>
        <p:txBody>
          <a:bodyPr anchor="ctr">
            <a:normAutofit/>
          </a:bodyPr>
          <a:lstStyle/>
          <a:p>
            <a:r>
              <a:rPr lang="en-US" sz="1800"/>
              <a:t>Identify steps for getting engaged with Pathways </a:t>
            </a:r>
            <a:r>
              <a:rPr lang="en-US" sz="1800" u="sng"/>
              <a:t>as a MEMBER</a:t>
            </a:r>
          </a:p>
          <a:p>
            <a:r>
              <a:rPr lang="en-US" sz="1800"/>
              <a:t>Explain the impact of Pathways on your role as a </a:t>
            </a:r>
            <a:r>
              <a:rPr lang="en-US" sz="1800" u="sng"/>
              <a:t>CLUB OFFICER</a:t>
            </a:r>
          </a:p>
          <a:p>
            <a:r>
              <a:rPr lang="en-US" sz="1800"/>
              <a:t>Define steps to take to help your club’s </a:t>
            </a:r>
            <a:r>
              <a:rPr lang="en-US" sz="1800" u="sng"/>
              <a:t>CURRENT MEMBERS </a:t>
            </a:r>
            <a:r>
              <a:rPr lang="en-US" sz="1800"/>
              <a:t>transfer from the legacy education program into Pathways</a:t>
            </a:r>
          </a:p>
          <a:p>
            <a:r>
              <a:rPr lang="en-US" sz="1800"/>
              <a:t>Locate resources  to assist your club to orient </a:t>
            </a:r>
            <a:r>
              <a:rPr lang="en-US" sz="1800" u="sng"/>
              <a:t>NEW MEMBERS</a:t>
            </a:r>
            <a:r>
              <a:rPr lang="en-US" sz="1800"/>
              <a:t> to the Pathways Education Program</a:t>
            </a:r>
          </a:p>
          <a:p>
            <a:r>
              <a:rPr lang="en-US" sz="1800" b="1" u="sng"/>
              <a:t>Commit to a plan of action</a:t>
            </a:r>
          </a:p>
          <a:p>
            <a:endParaRPr lang="en-US" sz="1800"/>
          </a:p>
        </p:txBody>
      </p:sp>
      <p:sp>
        <p:nvSpPr>
          <p:cNvPr id="13" name="Rectangle 1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357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09F52-CC3E-CA4B-BD4E-992A0D26DC11}"/>
              </a:ext>
            </a:extLst>
          </p:cNvPr>
          <p:cNvSpPr>
            <a:spLocks noGrp="1"/>
          </p:cNvSpPr>
          <p:nvPr>
            <p:ph type="title"/>
          </p:nvPr>
        </p:nvSpPr>
        <p:spPr>
          <a:xfrm>
            <a:off x="2095499" y="298938"/>
            <a:ext cx="7860323" cy="1296956"/>
          </a:xfrm>
          <a:solidFill>
            <a:schemeClr val="bg2"/>
          </a:solidFill>
        </p:spPr>
        <p:txBody>
          <a:bodyPr>
            <a:normAutofit fontScale="90000"/>
          </a:bodyPr>
          <a:lstStyle/>
          <a:p>
            <a:pPr algn="ctr"/>
            <a:r>
              <a:rPr lang="en-US" b="1" i="1">
                <a:solidFill>
                  <a:schemeClr val="accent2">
                    <a:lumMod val="75000"/>
                  </a:schemeClr>
                </a:solidFill>
              </a:rPr>
              <a:t>As a member, start Pathways NOW </a:t>
            </a:r>
            <a:br>
              <a:rPr lang="en-US" b="1" i="1">
                <a:solidFill>
                  <a:schemeClr val="accent2">
                    <a:lumMod val="75000"/>
                  </a:schemeClr>
                </a:solidFill>
              </a:rPr>
            </a:br>
            <a:r>
              <a:rPr lang="en-US" b="1" i="1">
                <a:solidFill>
                  <a:schemeClr val="accent2">
                    <a:lumMod val="75000"/>
                  </a:schemeClr>
                </a:solidFill>
              </a:rPr>
              <a:t>if you haven’t already!</a:t>
            </a:r>
          </a:p>
        </p:txBody>
      </p:sp>
      <p:sp>
        <p:nvSpPr>
          <p:cNvPr id="4" name="Content Placeholder 3">
            <a:extLst>
              <a:ext uri="{FF2B5EF4-FFF2-40B4-BE49-F238E27FC236}">
                <a16:creationId xmlns:a16="http://schemas.microsoft.com/office/drawing/2014/main" id="{A36D400E-8AF9-B641-BBC0-CE41A32ACD2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23475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9A9D6-3546-BB4A-9FD3-E65EC54A25E7}"/>
              </a:ext>
            </a:extLst>
          </p:cNvPr>
          <p:cNvSpPr>
            <a:spLocks noGrp="1"/>
          </p:cNvSpPr>
          <p:nvPr>
            <p:ph type="title"/>
          </p:nvPr>
        </p:nvSpPr>
        <p:spPr>
          <a:xfrm>
            <a:off x="1004297" y="799498"/>
            <a:ext cx="10515600" cy="1325563"/>
          </a:xfrm>
        </p:spPr>
        <p:txBody>
          <a:bodyPr>
            <a:normAutofit fontScale="90000"/>
          </a:bodyPr>
          <a:lstStyle/>
          <a:p>
            <a:pPr algn="ctr"/>
            <a:r>
              <a:rPr lang="en-US"/>
              <a:t>Pathways for YOU </a:t>
            </a:r>
            <a:r>
              <a:rPr lang="en-US" b="1" u="sng"/>
              <a:t>as a Member</a:t>
            </a:r>
            <a:br>
              <a:rPr lang="en-US" b="1" u="sng"/>
            </a:br>
            <a:r>
              <a:rPr lang="en-US"/>
              <a:t>Start your Pathways journey by logging into </a:t>
            </a:r>
            <a:r>
              <a:rPr lang="en-US" err="1"/>
              <a:t>toastmasters.org</a:t>
            </a:r>
            <a:br>
              <a:rPr lang="en-US"/>
            </a:br>
            <a:r>
              <a:rPr lang="en-US"/>
              <a:t>Look under the Pathways tab</a:t>
            </a:r>
            <a:endParaRPr lang="en-US" b="1" u="sng"/>
          </a:p>
        </p:txBody>
      </p:sp>
      <p:pic>
        <p:nvPicPr>
          <p:cNvPr id="5" name="Content Placeholder 4" descr="A screenshot of a cell phone&#10;&#10;Description automatically generated">
            <a:extLst>
              <a:ext uri="{FF2B5EF4-FFF2-40B4-BE49-F238E27FC236}">
                <a16:creationId xmlns:a16="http://schemas.microsoft.com/office/drawing/2014/main" id="{09A34C5E-42A3-C741-BF8A-5C93A287B20B}"/>
              </a:ext>
            </a:extLst>
          </p:cNvPr>
          <p:cNvPicPr>
            <a:picLocks noGrp="1" noChangeAspect="1"/>
          </p:cNvPicPr>
          <p:nvPr>
            <p:ph idx="1"/>
          </p:nvPr>
        </p:nvPicPr>
        <p:blipFill>
          <a:blip r:embed="rId3"/>
          <a:stretch>
            <a:fillRect/>
          </a:stretch>
        </p:blipFill>
        <p:spPr>
          <a:xfrm>
            <a:off x="0" y="2903983"/>
            <a:ext cx="12242547" cy="3111581"/>
          </a:xfrm>
        </p:spPr>
      </p:pic>
      <p:sp>
        <p:nvSpPr>
          <p:cNvPr id="6" name="Donut 5">
            <a:extLst>
              <a:ext uri="{FF2B5EF4-FFF2-40B4-BE49-F238E27FC236}">
                <a16:creationId xmlns:a16="http://schemas.microsoft.com/office/drawing/2014/main" id="{2BF893C6-C69D-4848-AAC7-7BC70CDF5756}"/>
              </a:ext>
            </a:extLst>
          </p:cNvPr>
          <p:cNvSpPr/>
          <p:nvPr/>
        </p:nvSpPr>
        <p:spPr>
          <a:xfrm>
            <a:off x="6262097" y="2741595"/>
            <a:ext cx="2169726" cy="1325562"/>
          </a:xfrm>
          <a:prstGeom prst="donut">
            <a:avLst>
              <a:gd name="adj" fmla="val 28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a:extLst>
              <a:ext uri="{FF2B5EF4-FFF2-40B4-BE49-F238E27FC236}">
                <a16:creationId xmlns:a16="http://schemas.microsoft.com/office/drawing/2014/main" id="{D7EB58C2-B81D-AB45-A2C4-15AC839BFC34}"/>
              </a:ext>
            </a:extLst>
          </p:cNvPr>
          <p:cNvSpPr/>
          <p:nvPr/>
        </p:nvSpPr>
        <p:spPr>
          <a:xfrm>
            <a:off x="3918432" y="4299439"/>
            <a:ext cx="5471752" cy="1878513"/>
          </a:xfrm>
          <a:prstGeom prst="donut">
            <a:avLst>
              <a:gd name="adj" fmla="val 285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342432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1866</Words>
  <Application>Microsoft Macintosh PowerPoint</Application>
  <PresentationFormat>Widescreen</PresentationFormat>
  <Paragraphs>289</Paragraphs>
  <Slides>64</Slides>
  <Notes>61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64</vt:i4>
      </vt:variant>
    </vt:vector>
  </HeadingPairs>
  <TitlesOfParts>
    <vt:vector size="68" baseType="lpstr">
      <vt:lpstr>Arial</vt:lpstr>
      <vt:lpstr>Calibri</vt:lpstr>
      <vt:lpstr>Calibri Light</vt:lpstr>
      <vt:lpstr>Office Theme</vt:lpstr>
      <vt:lpstr>Pathways  for the NEW D37  in a New Toastmasters Year!</vt:lpstr>
      <vt:lpstr>PowerPoint Presentation</vt:lpstr>
      <vt:lpstr>LESSONS  from the High Shoals Falls Trail</vt:lpstr>
      <vt:lpstr>How can you apply these lessons to Pathways?</vt:lpstr>
      <vt:lpstr>Why do we need it?</vt:lpstr>
      <vt:lpstr>Data as of 6/24/2020: Pathways Adoption Rates </vt:lpstr>
      <vt:lpstr>By participating, you will be able to </vt:lpstr>
      <vt:lpstr>As a member, start Pathways NOW  if you haven’t already!</vt:lpstr>
      <vt:lpstr>Pathways for YOU as a Member Start your Pathways journey by logging into toastmasters.org Look under the Pathways tab</vt:lpstr>
      <vt:lpstr>PowerPoint Presentation</vt:lpstr>
      <vt:lpstr>Each Path has 5 Levels</vt:lpstr>
      <vt:lpstr>PowerPoint Presentation</vt:lpstr>
      <vt:lpstr>Review the Navigator, online or as a pdf</vt:lpstr>
      <vt:lpstr>Base Camp home page WAS…</vt:lpstr>
      <vt:lpstr>NOW…</vt:lpstr>
      <vt:lpstr>WORK IN YOUR PATH: Activate, then Launch</vt:lpstr>
      <vt:lpstr>PowerPoint Presentation</vt:lpstr>
      <vt:lpstr>PowerPoint Presentation</vt:lpstr>
      <vt:lpstr>How to print it</vt:lpstr>
      <vt:lpstr>See this?</vt:lpstr>
      <vt:lpstr>Record your meeting roles here</vt:lpstr>
      <vt:lpstr>Your profile; team member list</vt:lpstr>
      <vt:lpstr>How to complete a project—the details  (example Evaluation and Feedback Project)</vt:lpstr>
      <vt:lpstr>Evaluations, Tutorials &amp; Resources</vt:lpstr>
      <vt:lpstr>PowerPoint Presentation</vt:lpstr>
      <vt:lpstr>How to complete a LEVEL: One step at a time</vt:lpstr>
      <vt:lpstr>After all projects done in a level, the final step in that level is to request a level completion approval.</vt:lpstr>
      <vt:lpstr>What happens when you put in a  Level Completion Approval request</vt:lpstr>
      <vt:lpstr>PowerPoint Presentation</vt:lpstr>
      <vt:lpstr>Help your current members transition from the legacy education program to Pathways  and YES, it will seem like it’s all uphill!</vt:lpstr>
      <vt:lpstr>Help them find their way… invite them in, with your help. Walk with them.</vt:lpstr>
      <vt:lpstr>Pathways Resources from D37toastmasters.org</vt:lpstr>
      <vt:lpstr>DTM in Pathways</vt:lpstr>
      <vt:lpstr>For your new members: make the path smooth and easy; help them see the long view</vt:lpstr>
      <vt:lpstr>PowerPoint Presentation</vt:lpstr>
      <vt:lpstr>Orientation and education Mentoring, monitoring and guiding</vt:lpstr>
      <vt:lpstr>Club Officers, how will you use this?</vt:lpstr>
      <vt:lpstr>Club Officer HINTS</vt:lpstr>
      <vt:lpstr>More resources from D37toastmasters.org  for Club Officers</vt:lpstr>
      <vt:lpstr>Base Camp Manager Labyrinth Next 11 slides</vt:lpstr>
      <vt:lpstr>Log inPathways Base Camp</vt:lpstr>
      <vt:lpstr>Now log in as Base Camp Manager</vt:lpstr>
      <vt:lpstr>BASE CAMP MANAGER TASKS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Another way to look at it: Training Details</vt:lpstr>
      <vt:lpstr>Resources Next 5 slides</vt:lpstr>
      <vt:lpstr>Tutorials and Resources Including  The Navigator</vt:lpstr>
      <vt:lpstr>Where to get Speech Evaluation Resources</vt:lpstr>
      <vt:lpstr>PowerPoint Presentation</vt:lpstr>
      <vt:lpstr>Resource Documents   &gt; Worksheets  &gt;360 Eval  &gt;Checklists </vt:lpstr>
      <vt:lpstr>PowerPoint Presentation</vt:lpstr>
      <vt:lpstr>Go exploring... AFTER July 1</vt:lpstr>
      <vt:lpstr>BEFORE YOU SET OUT, GATHER YOUR RESOURCES</vt:lpstr>
      <vt:lpstr>PowerPoint Presentation</vt:lpstr>
      <vt:lpstr>https://literarydevices.net/a-journey-of-a-thousand-miles-begins-with-a-single-step/ </vt:lpstr>
      <vt:lpstr>https://literarydevices.net/a-journey-of-a-thousand-miles-begins-with-a-single-step/ </vt:lpstr>
      <vt:lpstr>Commit RIGHT NOW</vt:lpstr>
      <vt:lpstr>How to reach 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Pathways  for the NEW D37  in a New Toastmasters Year!</dc:title>
  <dc:creator>Phyllis Kombol</dc:creator>
  <cp:lastModifiedBy>Phyllis Kombol</cp:lastModifiedBy>
  <cp:revision>18</cp:revision>
  <cp:lastPrinted>2020-06-27T08:52:50Z</cp:lastPrinted>
  <dcterms:created xsi:type="dcterms:W3CDTF">2020-06-27T07:45:00Z</dcterms:created>
  <dcterms:modified xsi:type="dcterms:W3CDTF">2020-07-05T17:44:46Z</dcterms:modified>
</cp:coreProperties>
</file>