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2" r:id="rId4"/>
    <p:sldId id="340" r:id="rId5"/>
    <p:sldId id="263" r:id="rId6"/>
    <p:sldId id="341" r:id="rId7"/>
    <p:sldId id="265" r:id="rId8"/>
    <p:sldId id="258" r:id="rId9"/>
    <p:sldId id="264" r:id="rId10"/>
    <p:sldId id="259" r:id="rId11"/>
    <p:sldId id="339" r:id="rId12"/>
    <p:sldId id="260" r:id="rId13"/>
    <p:sldId id="338" r:id="rId14"/>
    <p:sldId id="261" r:id="rId15"/>
    <p:sldId id="267" r:id="rId16"/>
    <p:sldId id="343" r:id="rId17"/>
    <p:sldId id="344" r:id="rId18"/>
    <p:sldId id="345" r:id="rId19"/>
    <p:sldId id="311" r:id="rId20"/>
    <p:sldId id="321" r:id="rId21"/>
    <p:sldId id="303" r:id="rId22"/>
    <p:sldId id="308" r:id="rId23"/>
    <p:sldId id="317" r:id="rId24"/>
    <p:sldId id="342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CC"/>
    <a:srgbClr val="EDEEAA"/>
    <a:srgbClr val="EB3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30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DA77-CFDC-584F-89D4-27DAF6805910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CAE9-ABD0-F648-AA86-8A865298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0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6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AA642-802A-8849-A91C-2F2093D93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8A75-0E57-0145-BB82-BFC3EA35F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8AAC2-19BD-674A-96CE-FBC299692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8291-9D4E-2F4A-8573-6EB33D96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6135-BEDF-A84A-A4E4-57BBDCED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7452-E497-0148-ADCE-2E2E6C0A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935A-EFC4-7A45-BBB7-1B0A250B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F5493-B320-AF49-9063-44ABF601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0FECB-C575-2A45-9F84-4F3B5370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03679-BC7B-6447-A5D9-5A18CD42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590DB-2E23-6F42-8E26-A09444A9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5D516-771A-4449-9AB0-9535BE678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2A632-98F4-9E4C-8049-A34C4FC67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F7D0-B2CE-A949-BB09-9F798E4C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3EB4-796C-864A-9080-F66B6DDA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3139-09BD-1748-A561-E92F47DB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390A-D89A-CB48-9B6A-06C3C6F2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D5345-D821-C041-9935-B8813749F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1033-94D9-E44C-B38F-CB62D299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339F1-5E42-4D4B-9C2D-0E3F3F04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E1CC-06AE-9D4E-A0FE-5168AD3C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3CB6-EDB0-7A49-BE9C-9690E788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75608-6773-F148-BF95-A06A7BAB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E516-CE2F-D94B-BD30-1B7B724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509-AF0B-0448-A496-324576B4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14E4-967C-D14B-AE96-4E8790F2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5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DC7-EA1F-6F44-B767-55166FB7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9F5B-34E2-AF48-B5C1-AD1F7F5AD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35742-F552-9C43-8D05-F3562B0D4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9FF7B-A2B6-3D49-BB85-9B2015FD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F21D4-FBAD-4F44-AD6B-F341A88E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BCE6C-149C-0448-9B20-D100EDAD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E8E-7EAD-FA48-9CCA-337E13A8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14D6-A9C7-E245-9150-DF0A4C9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82D83-EBA9-4D40-ABFC-0F88AC13F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1C3E5-6762-6C4E-AEEE-39DC1DD0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A0509-515D-FA4B-9889-55FB09FE4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CCE05-92F6-DA4B-8968-6B74ABCF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8905D-DB1C-2C4F-A4E4-4E8562A0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2C13D-8A68-C64D-BF59-319895CC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973-7DA2-0A44-A84A-197FF374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D7DB-E798-B249-AAB1-E82E58B5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48DAA-45F6-6B42-87E9-4545DBDD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A37BD-76A5-0440-87D9-83C4BAEC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CFC22-499D-454E-A866-2B38C403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46928-E92D-E24D-ADA1-65F33D2D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5DCF-62F4-504B-A23E-6B51ADF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3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183-D1F0-4D4F-B6CD-05E8B6AC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4246-A80C-F844-8648-1674833D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F78DC-CA29-CE44-AEF9-136A35BE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16C6-920C-2C40-9393-9CBC651E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67AF8-9CF4-E24B-A98E-30C2DDAF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D5E2-8373-1E42-B445-9D443AA5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8E91-A9A5-B746-9ADE-E93D7AF4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95582-6513-4F4B-AD28-B5674D34B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A5BDC-4553-4946-9585-3DFFADA7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449B-A85F-A947-AE35-E5E75B83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882B-A7C6-A140-8947-DE0A2CEF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C16A2-9D7B-AE4C-A7C4-759D5850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F75E4-CAAC-EA48-A9AD-2A2FD868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BEBDD-2152-2A45-9DF9-5583D3D38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7FEBF-4140-E145-B4E2-D70561BF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F28C-A3D3-824A-AD52-C29E5DAC15DE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9370-744C-AA42-A95E-91EB48CAB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4D873-4329-7646-9006-0DFA90BD2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0DC5-AABB-D74B-9A23-8C1EB76A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hyllis.Kombol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576A-AF34-A045-A339-92F3FC90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832" y="705083"/>
            <a:ext cx="10639167" cy="3542045"/>
          </a:xfrm>
        </p:spPr>
        <p:txBody>
          <a:bodyPr anchor="b">
            <a:noAutofit/>
          </a:bodyPr>
          <a:lstStyle/>
          <a:p>
            <a:pPr algn="l"/>
            <a:r>
              <a:rPr lang="en-US" sz="5400" dirty="0"/>
              <a:t>Toastmasters D37 DEC </a:t>
            </a:r>
            <a:br>
              <a:rPr lang="en-US" sz="6600" dirty="0"/>
            </a:br>
            <a:r>
              <a:rPr lang="en-US" sz="6600" dirty="0"/>
              <a:t>How to invite people to Toastmasters </a:t>
            </a:r>
            <a:br>
              <a:rPr lang="en-US" sz="6600" dirty="0"/>
            </a:br>
            <a:r>
              <a:rPr lang="en-US" sz="6600" b="1" dirty="0"/>
              <a:t>Pathways Education Program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544FC-FE5F-9040-8120-5C376587D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455875"/>
            <a:ext cx="4090323" cy="1566535"/>
          </a:xfrm>
          <a:solidFill>
            <a:schemeClr val="bg2"/>
          </a:solidFill>
        </p:spPr>
        <p:txBody>
          <a:bodyPr anchor="t">
            <a:normAutofit/>
          </a:bodyPr>
          <a:lstStyle/>
          <a:p>
            <a:pPr algn="l"/>
            <a:r>
              <a:rPr lang="en-US" sz="2800" i="1" dirty="0"/>
              <a:t>Phyllis  Kombol, DTM</a:t>
            </a:r>
          </a:p>
          <a:p>
            <a:pPr algn="l"/>
            <a:r>
              <a:rPr lang="en-US" sz="2800" i="1" dirty="0"/>
              <a:t>Pathways “Park Ranger”</a:t>
            </a:r>
          </a:p>
          <a:p>
            <a:pPr algn="l"/>
            <a:r>
              <a:rPr lang="en-US" sz="2800" dirty="0"/>
              <a:t>July 18,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0F8E-3DE0-4C47-BC05-1D66FDBFAC6A}"/>
              </a:ext>
            </a:extLst>
          </p:cNvPr>
          <p:cNvSpPr txBox="1"/>
          <p:nvPr/>
        </p:nvSpPr>
        <p:spPr>
          <a:xfrm>
            <a:off x="5697415" y="-4396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8A989-6D2F-3447-A745-E5E90D71B6E3}"/>
              </a:ext>
            </a:extLst>
          </p:cNvPr>
          <p:cNvSpPr txBox="1"/>
          <p:nvPr/>
        </p:nvSpPr>
        <p:spPr>
          <a:xfrm>
            <a:off x="5134708" y="-2813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5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17A1-221E-D944-81C7-4B25304A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9073" cy="1325563"/>
          </a:xfrm>
          <a:solidFill>
            <a:srgbClr val="F3F1CC"/>
          </a:solidFill>
        </p:spPr>
        <p:txBody>
          <a:bodyPr>
            <a:normAutofit/>
          </a:bodyPr>
          <a:lstStyle/>
          <a:p>
            <a:r>
              <a:rPr lang="en-US" b="1" dirty="0"/>
              <a:t>For </a:t>
            </a:r>
            <a:r>
              <a:rPr lang="en-US" b="1" dirty="0">
                <a:solidFill>
                  <a:srgbClr val="EB3DEB"/>
                </a:solidFill>
              </a:rPr>
              <a:t>Prospective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A100E-B7FE-514E-9C0B-5FAABB4C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get enrolled—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Application</a:t>
            </a:r>
            <a:r>
              <a:rPr lang="en-US" dirty="0"/>
              <a:t> form with help</a:t>
            </a:r>
          </a:p>
          <a:p>
            <a:pPr lvl="1"/>
            <a:r>
              <a:rPr lang="en-US" dirty="0"/>
              <a:t>Immediate enrollment</a:t>
            </a:r>
          </a:p>
          <a:p>
            <a:r>
              <a:rPr lang="en-US" dirty="0"/>
              <a:t>Watch for TI email</a:t>
            </a:r>
          </a:p>
          <a:p>
            <a:r>
              <a:rPr lang="en-US" dirty="0"/>
              <a:t>Three websites</a:t>
            </a:r>
          </a:p>
          <a:p>
            <a:pPr lvl="1"/>
            <a:r>
              <a:rPr lang="en-US" dirty="0" err="1"/>
              <a:t>Toastmasters.org</a:t>
            </a:r>
            <a:endParaRPr lang="en-US" dirty="0"/>
          </a:p>
          <a:p>
            <a:pPr lvl="1"/>
            <a:r>
              <a:rPr lang="en-US" dirty="0"/>
              <a:t>D37toastmasters.org</a:t>
            </a:r>
          </a:p>
          <a:p>
            <a:pPr lvl="1"/>
            <a:r>
              <a:rPr lang="en-US" dirty="0" err="1"/>
              <a:t>FreeToastHost</a:t>
            </a:r>
            <a:r>
              <a:rPr lang="en-US" dirty="0"/>
              <a:t> or other club-specific website</a:t>
            </a:r>
          </a:p>
          <a:p>
            <a:r>
              <a:rPr lang="en-US" dirty="0">
                <a:highlight>
                  <a:srgbClr val="FFFF00"/>
                </a:highlight>
              </a:rPr>
              <a:t>A Toastmasters Wears Many Hats</a:t>
            </a:r>
          </a:p>
          <a:p>
            <a:r>
              <a:rPr lang="en-US" dirty="0"/>
              <a:t>Ice Breaker</a:t>
            </a:r>
          </a:p>
          <a:p>
            <a:endParaRPr lang="en-US" dirty="0"/>
          </a:p>
        </p:txBody>
      </p:sp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F1ED24C4-3A4C-9441-A855-68643F9B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25" y="852199"/>
            <a:ext cx="4098536" cy="5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7A2-E0BB-A44C-8B21-04E077E3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246" y="910264"/>
            <a:ext cx="5107726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New Member</a:t>
            </a:r>
            <a:br>
              <a:rPr lang="en-US" sz="4000" b="1" dirty="0"/>
            </a:br>
            <a:r>
              <a:rPr lang="en-US" sz="4000" b="1" dirty="0"/>
              <a:t>Orientation and education</a:t>
            </a:r>
            <a:endParaRPr lang="en-US" sz="28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FAF972-F5F7-4EE1-9B44-27202FD8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2" y="2356338"/>
            <a:ext cx="4401345" cy="4501662"/>
          </a:xfrm>
        </p:spPr>
        <p:txBody>
          <a:bodyPr anchor="t">
            <a:normAutofit/>
          </a:bodyPr>
          <a:lstStyle/>
          <a:p>
            <a:r>
              <a:rPr lang="en-US" sz="2400" dirty="0"/>
              <a:t>Box 1</a:t>
            </a:r>
          </a:p>
          <a:p>
            <a:pPr lvl="1"/>
            <a:r>
              <a:rPr lang="en-US" sz="2000" dirty="0"/>
              <a:t>Welcome Letter</a:t>
            </a:r>
          </a:p>
          <a:p>
            <a:pPr lvl="1"/>
            <a:r>
              <a:rPr lang="en-US" sz="2000" dirty="0"/>
              <a:t>Quick Start Guide</a:t>
            </a:r>
          </a:p>
          <a:p>
            <a:pPr lvl="1"/>
            <a:r>
              <a:rPr lang="en-US" sz="2000" dirty="0"/>
              <a:t>Path Summaries</a:t>
            </a:r>
          </a:p>
          <a:p>
            <a:pPr lvl="1"/>
            <a:r>
              <a:rPr lang="en-US" sz="2000" dirty="0"/>
              <a:t>Getting Started</a:t>
            </a:r>
          </a:p>
          <a:p>
            <a:endParaRPr lang="en-US" sz="2400" dirty="0"/>
          </a:p>
          <a:p>
            <a:r>
              <a:rPr lang="en-US" sz="2400" dirty="0"/>
              <a:t>Box 2</a:t>
            </a:r>
          </a:p>
          <a:p>
            <a:pPr lvl="1"/>
            <a:r>
              <a:rPr lang="en-US" sz="2000" dirty="0"/>
              <a:t>Getting started in Pathways</a:t>
            </a:r>
          </a:p>
          <a:p>
            <a:pPr lvl="1"/>
            <a:r>
              <a:rPr lang="en-US" sz="2000" dirty="0"/>
              <a:t>Overview of the Icebreaker</a:t>
            </a:r>
          </a:p>
          <a:p>
            <a:pPr lvl="1"/>
            <a:r>
              <a:rPr lang="en-US" sz="2000" dirty="0"/>
              <a:t>Completing a Project (video)</a:t>
            </a:r>
          </a:p>
          <a:p>
            <a:pPr lvl="1"/>
            <a:r>
              <a:rPr lang="en-US" sz="2000" dirty="0"/>
              <a:t>Evaluations Access…</a:t>
            </a:r>
          </a:p>
          <a:p>
            <a:pPr lvl="1"/>
            <a:r>
              <a:rPr lang="en-US" sz="2000" dirty="0"/>
              <a:t>If needed, Popups</a:t>
            </a:r>
          </a:p>
          <a:p>
            <a:endParaRPr lang="en-US" sz="22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ADB092-3DC0-1A4A-9584-3EA97642CD92}"/>
              </a:ext>
            </a:extLst>
          </p:cNvPr>
          <p:cNvSpPr txBox="1">
            <a:spLocks/>
          </p:cNvSpPr>
          <p:nvPr/>
        </p:nvSpPr>
        <p:spPr>
          <a:xfrm>
            <a:off x="798140" y="-179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Resources </a:t>
            </a:r>
            <a:r>
              <a:rPr lang="en-US" dirty="0">
                <a:highlight>
                  <a:srgbClr val="FFFF00"/>
                </a:highlight>
              </a:rPr>
              <a:t>from D37toastmasters.org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3680E1-74EB-004D-B571-7E2AD97EB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8" y="763559"/>
            <a:ext cx="6934098" cy="60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F644-F57D-AA4C-9498-DE341E4B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20572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For </a:t>
            </a:r>
            <a:r>
              <a:rPr lang="en-US" b="1" dirty="0">
                <a:solidFill>
                  <a:srgbClr val="00B050"/>
                </a:solidFill>
              </a:rPr>
              <a:t>New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B67C-1A47-4D45-B659-69007BE1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759816"/>
            <a:ext cx="10515600" cy="5098184"/>
          </a:xfrm>
        </p:spPr>
        <p:txBody>
          <a:bodyPr>
            <a:normAutofit/>
          </a:bodyPr>
          <a:lstStyle/>
          <a:p>
            <a:r>
              <a:rPr lang="en-US" sz="3200" dirty="0"/>
              <a:t>Navigator</a:t>
            </a:r>
          </a:p>
          <a:p>
            <a:r>
              <a:rPr lang="en-US" sz="3200" dirty="0"/>
              <a:t>VPE letter (d37)</a:t>
            </a:r>
          </a:p>
          <a:p>
            <a:pPr lvl="1"/>
            <a:r>
              <a:rPr lang="en-US" sz="2800" dirty="0"/>
              <a:t>Vote them in</a:t>
            </a:r>
          </a:p>
          <a:p>
            <a:pPr lvl="1"/>
            <a:r>
              <a:rPr lang="en-US" sz="2800" dirty="0"/>
              <a:t>Induction </a:t>
            </a:r>
          </a:p>
          <a:p>
            <a:r>
              <a:rPr lang="en-US" sz="3200" dirty="0"/>
              <a:t>How to get started</a:t>
            </a:r>
          </a:p>
          <a:p>
            <a:pPr lvl="1"/>
            <a:r>
              <a:rPr lang="en-US" sz="2800" dirty="0"/>
              <a:t>Choosing a path—</a:t>
            </a:r>
          </a:p>
          <a:p>
            <a:pPr lvl="2"/>
            <a:r>
              <a:rPr lang="en-US" sz="2400" dirty="0"/>
              <a:t>Paths and competencies</a:t>
            </a:r>
          </a:p>
          <a:p>
            <a:pPr lvl="2"/>
            <a:r>
              <a:rPr lang="en-US" sz="2400" dirty="0"/>
              <a:t>Comparisons/distinctions</a:t>
            </a:r>
          </a:p>
          <a:p>
            <a:pPr lvl="1"/>
            <a:r>
              <a:rPr lang="en-US" sz="2800" dirty="0"/>
              <a:t>Ice Breaker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How to complete a project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F3E2F5-D6EE-D749-8229-F756103B3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229" y="-40264"/>
            <a:ext cx="5758771" cy="64054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185D09-7A27-A04C-B87D-C65A562CA9A9}"/>
              </a:ext>
            </a:extLst>
          </p:cNvPr>
          <p:cNvCxnSpPr>
            <a:cxnSpLocks/>
          </p:cNvCxnSpPr>
          <p:nvPr/>
        </p:nvCxnSpPr>
        <p:spPr>
          <a:xfrm flipV="1">
            <a:off x="5110843" y="2632364"/>
            <a:ext cx="1539339" cy="3360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Donut 7">
            <a:extLst>
              <a:ext uri="{FF2B5EF4-FFF2-40B4-BE49-F238E27FC236}">
                <a16:creationId xmlns:a16="http://schemas.microsoft.com/office/drawing/2014/main" id="{ADFCB8C7-8950-E34A-A6CA-C15C86696648}"/>
              </a:ext>
            </a:extLst>
          </p:cNvPr>
          <p:cNvSpPr/>
          <p:nvPr/>
        </p:nvSpPr>
        <p:spPr>
          <a:xfrm>
            <a:off x="7934036" y="2278063"/>
            <a:ext cx="3419764" cy="884382"/>
          </a:xfrm>
          <a:prstGeom prst="donut">
            <a:avLst>
              <a:gd name="adj" fmla="val 2448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91C9EE3-46FE-474E-8574-B09BEF65FE03}"/>
              </a:ext>
            </a:extLst>
          </p:cNvPr>
          <p:cNvSpPr/>
          <p:nvPr/>
        </p:nvSpPr>
        <p:spPr>
          <a:xfrm>
            <a:off x="7969826" y="3695556"/>
            <a:ext cx="3094183" cy="615372"/>
          </a:xfrm>
          <a:prstGeom prst="donut">
            <a:avLst>
              <a:gd name="adj" fmla="val 1144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C6DE1242-DDAF-9F42-BE37-D93C608DC227}"/>
              </a:ext>
            </a:extLst>
          </p:cNvPr>
          <p:cNvSpPr/>
          <p:nvPr/>
        </p:nvSpPr>
        <p:spPr>
          <a:xfrm>
            <a:off x="7969826" y="3143684"/>
            <a:ext cx="3094183" cy="615372"/>
          </a:xfrm>
          <a:prstGeom prst="donut">
            <a:avLst>
              <a:gd name="adj" fmla="val 24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1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1FF7-27B8-DB41-8B7D-36BA06C5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CD0A79-8CD7-6B48-8235-6ECD0AC89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299512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B6BBDF-02B2-7F4C-B119-EA29A64B8E9F}"/>
              </a:ext>
            </a:extLst>
          </p:cNvPr>
          <p:cNvCxnSpPr>
            <a:cxnSpLocks/>
          </p:cNvCxnSpPr>
          <p:nvPr/>
        </p:nvCxnSpPr>
        <p:spPr>
          <a:xfrm flipH="1">
            <a:off x="7875037" y="2258008"/>
            <a:ext cx="1838130" cy="933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>
            <a:extLst>
              <a:ext uri="{FF2B5EF4-FFF2-40B4-BE49-F238E27FC236}">
                <a16:creationId xmlns:a16="http://schemas.microsoft.com/office/drawing/2014/main" id="{1C71811C-4E43-5848-A266-4DE2510E3C77}"/>
              </a:ext>
            </a:extLst>
          </p:cNvPr>
          <p:cNvSpPr/>
          <p:nvPr/>
        </p:nvSpPr>
        <p:spPr>
          <a:xfrm>
            <a:off x="4753955" y="2142378"/>
            <a:ext cx="1436913" cy="575421"/>
          </a:xfrm>
          <a:prstGeom prst="donut">
            <a:avLst>
              <a:gd name="adj" fmla="val 10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5FF054-7B6E-D442-80A1-9B6432DD655F}"/>
              </a:ext>
            </a:extLst>
          </p:cNvPr>
          <p:cNvCxnSpPr>
            <a:cxnSpLocks/>
          </p:cNvCxnSpPr>
          <p:nvPr/>
        </p:nvCxnSpPr>
        <p:spPr>
          <a:xfrm>
            <a:off x="4758613" y="1915853"/>
            <a:ext cx="457200" cy="3825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52FB0C-786F-FA44-827C-90023A15D48E}"/>
              </a:ext>
            </a:extLst>
          </p:cNvPr>
          <p:cNvSpPr txBox="1">
            <a:spLocks/>
          </p:cNvSpPr>
          <p:nvPr/>
        </p:nvSpPr>
        <p:spPr>
          <a:xfrm>
            <a:off x="555173" y="3663545"/>
            <a:ext cx="8548396" cy="1685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Pathways for your </a:t>
            </a:r>
            <a:r>
              <a:rPr lang="en-US" b="1" u="sng" dirty="0">
                <a:solidFill>
                  <a:srgbClr val="00B050"/>
                </a:solidFill>
              </a:rPr>
              <a:t>new members</a:t>
            </a:r>
            <a:r>
              <a:rPr lang="en-US" dirty="0"/>
              <a:t>—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6193A-F5DD-6D4A-A823-681130FD60B7}"/>
              </a:ext>
            </a:extLst>
          </p:cNvPr>
          <p:cNvSpPr txBox="1"/>
          <p:nvPr/>
        </p:nvSpPr>
        <p:spPr>
          <a:xfrm>
            <a:off x="9713167" y="1893792"/>
            <a:ext cx="49996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2B28BE-2F07-E440-8C97-B9412DD362A4}"/>
              </a:ext>
            </a:extLst>
          </p:cNvPr>
          <p:cNvSpPr txBox="1"/>
          <p:nvPr/>
        </p:nvSpPr>
        <p:spPr>
          <a:xfrm>
            <a:off x="6190868" y="1958996"/>
            <a:ext cx="329676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8DD6F-0FB2-904A-9187-863CF8826ED0}"/>
              </a:ext>
            </a:extLst>
          </p:cNvPr>
          <p:cNvSpPr txBox="1"/>
          <p:nvPr/>
        </p:nvSpPr>
        <p:spPr>
          <a:xfrm>
            <a:off x="6190868" y="2403368"/>
            <a:ext cx="329676" cy="4001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D797B-6BC3-5D40-B6D5-0A0CBB0B15C8}"/>
              </a:ext>
            </a:extLst>
          </p:cNvPr>
          <p:cNvSpPr txBox="1"/>
          <p:nvPr/>
        </p:nvSpPr>
        <p:spPr>
          <a:xfrm rot="1530054">
            <a:off x="8631476" y="4060731"/>
            <a:ext cx="287250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You might need a mentor (or officer) to walk through it with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7D373-E2A9-4A48-BB2E-9DE596195A22}"/>
              </a:ext>
            </a:extLst>
          </p:cNvPr>
          <p:cNvSpPr txBox="1"/>
          <p:nvPr/>
        </p:nvSpPr>
        <p:spPr>
          <a:xfrm rot="20954446">
            <a:off x="786592" y="5202786"/>
            <a:ext cx="43808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Don’t confuse the issue by talking about </a:t>
            </a:r>
          </a:p>
          <a:p>
            <a:r>
              <a:rPr lang="en-US" sz="2000" i="1" dirty="0"/>
              <a:t>“how it used to be”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88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AC43-DFC8-9B45-941D-9D5E93A9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10" y="411307"/>
            <a:ext cx="8710899" cy="14913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For </a:t>
            </a:r>
            <a:r>
              <a:rPr lang="en-US" b="1" dirty="0">
                <a:solidFill>
                  <a:srgbClr val="7030A0"/>
                </a:solidFill>
              </a:rPr>
              <a:t>Transitioning Members</a:t>
            </a:r>
            <a:br>
              <a:rPr lang="en-US" dirty="0"/>
            </a:br>
            <a:r>
              <a:rPr lang="en-US" dirty="0"/>
              <a:t>Moving from legacy program to Pathways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6CF4-D798-1E41-B37A-B2A1DA27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10" y="20288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they ever been to </a:t>
            </a:r>
            <a:r>
              <a:rPr lang="en-US" dirty="0" err="1"/>
              <a:t>toastmasters.org</a:t>
            </a:r>
            <a:r>
              <a:rPr lang="en-US" dirty="0"/>
              <a:t>?</a:t>
            </a:r>
          </a:p>
          <a:p>
            <a:r>
              <a:rPr lang="en-US" dirty="0"/>
              <a:t>Logging in</a:t>
            </a:r>
          </a:p>
          <a:p>
            <a:r>
              <a:rPr lang="en-US" dirty="0"/>
              <a:t>Finding the Pathways tab</a:t>
            </a:r>
          </a:p>
          <a:p>
            <a:r>
              <a:rPr lang="en-US" dirty="0"/>
              <a:t>Selecting a Path</a:t>
            </a:r>
          </a:p>
          <a:p>
            <a:r>
              <a:rPr lang="en-US" dirty="0"/>
              <a:t>Working in the curriculum</a:t>
            </a:r>
          </a:p>
          <a:p>
            <a:pPr lvl="1"/>
            <a:r>
              <a:rPr lang="en-US" dirty="0"/>
              <a:t>Walk through it with them</a:t>
            </a:r>
          </a:p>
          <a:p>
            <a:pPr lvl="1"/>
            <a:r>
              <a:rPr lang="en-US" dirty="0"/>
              <a:t>Screenshare on Zoom or in person</a:t>
            </a:r>
          </a:p>
          <a:p>
            <a:pPr lvl="1"/>
            <a:r>
              <a:rPr lang="en-US" dirty="0"/>
              <a:t>Common “not obvious” things</a:t>
            </a:r>
          </a:p>
          <a:p>
            <a:r>
              <a:rPr lang="en-US" dirty="0">
                <a:highlight>
                  <a:srgbClr val="FFFF00"/>
                </a:highlight>
              </a:rPr>
              <a:t>You are virtually invited…</a:t>
            </a:r>
          </a:p>
          <a:p>
            <a:pPr marL="0" indent="0">
              <a:buNone/>
            </a:pPr>
            <a:r>
              <a:rPr lang="en-US" sz="2400" dirty="0"/>
              <a:t>	Club </a:t>
            </a:r>
            <a:r>
              <a:rPr lang="en-US" sz="2400" dirty="0" err="1"/>
              <a:t>website</a:t>
            </a:r>
            <a:r>
              <a:rPr lang="en-US" sz="2400" dirty="0" err="1">
                <a:sym typeface="Wingdings" pitchFamily="2" charset="2"/>
              </a:rPr>
              <a:t>videos</a:t>
            </a:r>
            <a:r>
              <a:rPr lang="en-US" sz="2400" dirty="0">
                <a:sym typeface="Wingdings" pitchFamily="2" charset="2"/>
              </a:rPr>
              <a:t>/</a:t>
            </a:r>
            <a:r>
              <a:rPr lang="en-US" sz="2400" dirty="0" err="1">
                <a:sym typeface="Wingdings" pitchFamily="2" charset="2"/>
              </a:rPr>
              <a:t>ppts</a:t>
            </a:r>
            <a:r>
              <a:rPr lang="en-US" sz="2400" dirty="0" err="1"/>
              <a:t>TM</a:t>
            </a:r>
            <a:r>
              <a:rPr lang="en-US" sz="2400" dirty="0"/>
              <a:t> PowerPoints--&gt;Zoom Intro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18031-CAFB-0042-9368-E678BE738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354" y="1902691"/>
            <a:ext cx="3053399" cy="3949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A69D7-AC82-784A-9BE3-BBC38187F683}"/>
              </a:ext>
            </a:extLst>
          </p:cNvPr>
          <p:cNvSpPr txBox="1"/>
          <p:nvPr/>
        </p:nvSpPr>
        <p:spPr>
          <a:xfrm rot="1302655">
            <a:off x="9678468" y="3845880"/>
            <a:ext cx="1960107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Just like a new member…</a:t>
            </a:r>
          </a:p>
          <a:p>
            <a:r>
              <a:rPr lang="en-US" i="1" dirty="0">
                <a:solidFill>
                  <a:srgbClr val="7030A0"/>
                </a:solidFill>
              </a:rPr>
              <a:t>And more—adult learners hate to feel dumb and outside of their comfort zone:</a:t>
            </a:r>
          </a:p>
          <a:p>
            <a:r>
              <a:rPr lang="en-US" i="1" dirty="0">
                <a:solidFill>
                  <a:srgbClr val="7030A0"/>
                </a:solidFill>
              </a:rPr>
              <a:t>CHANGE can be HARD!</a:t>
            </a:r>
          </a:p>
        </p:txBody>
      </p:sp>
    </p:spTree>
    <p:extLst>
      <p:ext uri="{BB962C8B-B14F-4D97-AF65-F5344CB8AC3E}">
        <p14:creationId xmlns:p14="http://schemas.microsoft.com/office/powerpoint/2010/main" val="307175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B2495-7B3C-7B4B-9599-29F4EDDB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4553">
            <a:off x="6347181" y="2175547"/>
            <a:ext cx="5736484" cy="3291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DB27B-C347-F843-940B-99AF1203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1836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Club Officers and Area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6879-5CB5-E848-B03E-1284FDF5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124"/>
            <a:ext cx="10515600" cy="5144876"/>
          </a:xfrm>
        </p:spPr>
        <p:txBody>
          <a:bodyPr/>
          <a:lstStyle/>
          <a:p>
            <a:r>
              <a:rPr lang="en-US" sz="3200" dirty="0" err="1"/>
              <a:t>Toastmasters.org</a:t>
            </a:r>
            <a:endParaRPr lang="en-US" sz="3200" dirty="0"/>
          </a:p>
          <a:p>
            <a:pPr lvl="1"/>
            <a:r>
              <a:rPr lang="en-US" sz="2800" dirty="0"/>
              <a:t>Resources</a:t>
            </a:r>
          </a:p>
          <a:p>
            <a:pPr lvl="1"/>
            <a:r>
              <a:rPr lang="en-US" sz="2800" dirty="0"/>
              <a:t>Marketing</a:t>
            </a:r>
          </a:p>
          <a:p>
            <a:r>
              <a:rPr lang="en-US" sz="3200" dirty="0">
                <a:highlight>
                  <a:srgbClr val="FFFF00"/>
                </a:highlight>
              </a:rPr>
              <a:t>Pathways Base Camp Manager tools</a:t>
            </a:r>
          </a:p>
          <a:p>
            <a:r>
              <a:rPr lang="en-US" sz="3200" dirty="0"/>
              <a:t>Leadership Central</a:t>
            </a:r>
          </a:p>
          <a:p>
            <a:pPr lvl="1"/>
            <a:r>
              <a:rPr lang="en-US" sz="2800" dirty="0"/>
              <a:t>Club central</a:t>
            </a:r>
          </a:p>
          <a:p>
            <a:pPr lvl="1"/>
            <a:r>
              <a:rPr lang="en-US" sz="2800" dirty="0"/>
              <a:t>District central</a:t>
            </a:r>
          </a:p>
          <a:p>
            <a:pPr lvl="1"/>
            <a:r>
              <a:rPr lang="en-US" sz="2800" dirty="0"/>
              <a:t>Distinguished Club Program</a:t>
            </a:r>
          </a:p>
          <a:p>
            <a:pPr lvl="2"/>
            <a:r>
              <a:rPr lang="en-US" sz="2400" dirty="0"/>
              <a:t>Club status</a:t>
            </a:r>
          </a:p>
          <a:p>
            <a:pPr lvl="2"/>
            <a:r>
              <a:rPr lang="en-US" sz="2400" dirty="0"/>
              <a:t>Daily reports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F3223-A882-4442-821A-D740AC7E5AB7}"/>
              </a:ext>
            </a:extLst>
          </p:cNvPr>
          <p:cNvSpPr txBox="1"/>
          <p:nvPr/>
        </p:nvSpPr>
        <p:spPr>
          <a:xfrm>
            <a:off x="10256109" y="6492875"/>
            <a:ext cx="143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Clipartlook.com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77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FB20-ADB4-C848-BD1D-ED9013F7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2" y="2766217"/>
            <a:ext cx="3610707" cy="202852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BCM Tools: when logged is as BCM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1BF1A4-90E0-F14A-B0F6-258F73CE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069" y="59072"/>
            <a:ext cx="7339978" cy="6739855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B03C8759-CB38-CB4E-B8C5-BFF195208F0F}"/>
              </a:ext>
            </a:extLst>
          </p:cNvPr>
          <p:cNvSpPr/>
          <p:nvPr/>
        </p:nvSpPr>
        <p:spPr>
          <a:xfrm>
            <a:off x="8228935" y="3428999"/>
            <a:ext cx="1759127" cy="2467709"/>
          </a:xfrm>
          <a:prstGeom prst="donut">
            <a:avLst>
              <a:gd name="adj" fmla="val 44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3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6844-E3E3-6641-829F-B98C3837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244356"/>
            <a:ext cx="2352148" cy="3050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Going deeper into the BCM role specifics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3FD662-A9F8-864C-B435-D906AF020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133" y="327321"/>
            <a:ext cx="8757045" cy="6530679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3E688AFF-2240-F940-8AA5-D8BC221FFFE0}"/>
              </a:ext>
            </a:extLst>
          </p:cNvPr>
          <p:cNvSpPr/>
          <p:nvPr/>
        </p:nvSpPr>
        <p:spPr>
          <a:xfrm>
            <a:off x="3961735" y="2092569"/>
            <a:ext cx="1759127" cy="2467709"/>
          </a:xfrm>
          <a:prstGeom prst="donut">
            <a:avLst>
              <a:gd name="adj" fmla="val 44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DC1794A4-EADC-D54A-BCB5-EA53E21AC622}"/>
              </a:ext>
            </a:extLst>
          </p:cNvPr>
          <p:cNvSpPr/>
          <p:nvPr/>
        </p:nvSpPr>
        <p:spPr>
          <a:xfrm>
            <a:off x="9170550" y="4560278"/>
            <a:ext cx="1759127" cy="2467709"/>
          </a:xfrm>
          <a:prstGeom prst="donut">
            <a:avLst>
              <a:gd name="adj" fmla="val 441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368266F-2A3D-004D-99FB-A20C20A21E3F}"/>
              </a:ext>
            </a:extLst>
          </p:cNvPr>
          <p:cNvSpPr/>
          <p:nvPr/>
        </p:nvSpPr>
        <p:spPr>
          <a:xfrm>
            <a:off x="9170550" y="2092569"/>
            <a:ext cx="1759127" cy="2467709"/>
          </a:xfrm>
          <a:prstGeom prst="donut">
            <a:avLst>
              <a:gd name="adj" fmla="val 44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8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A970-3E7C-AF42-A80D-5C83AEC2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028"/>
            <a:ext cx="3071325" cy="15607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Tutorials and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Resources</a:t>
            </a:r>
            <a:endParaRPr lang="en-US" u="sng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22C0DE-1ACD-284D-A86C-C065D9D0E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25" y="365125"/>
            <a:ext cx="8147809" cy="5738424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051847-A15F-3146-9523-3750D91FD9C3}"/>
              </a:ext>
            </a:extLst>
          </p:cNvPr>
          <p:cNvCxnSpPr>
            <a:cxnSpLocks/>
          </p:cNvCxnSpPr>
          <p:nvPr/>
        </p:nvCxnSpPr>
        <p:spPr>
          <a:xfrm flipV="1">
            <a:off x="3909525" y="1690688"/>
            <a:ext cx="3320682" cy="6442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D1CC7-7384-5542-A323-418491C79074}"/>
              </a:ext>
            </a:extLst>
          </p:cNvPr>
          <p:cNvCxnSpPr>
            <a:cxnSpLocks/>
          </p:cNvCxnSpPr>
          <p:nvPr/>
        </p:nvCxnSpPr>
        <p:spPr>
          <a:xfrm>
            <a:off x="3909525" y="3314700"/>
            <a:ext cx="2375595" cy="11130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5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A970-3E7C-AF42-A80D-5C83AEC2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89" y="769351"/>
            <a:ext cx="3071325" cy="41514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Tutorials and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Resources</a:t>
            </a:r>
            <a:br>
              <a:rPr lang="en-US" dirty="0"/>
            </a:br>
            <a:r>
              <a:rPr lang="en-US" dirty="0"/>
              <a:t>Including </a:t>
            </a:r>
            <a:br>
              <a:rPr lang="en-US" dirty="0"/>
            </a:br>
            <a:r>
              <a:rPr lang="en-US" u="sng" dirty="0"/>
              <a:t>The</a:t>
            </a:r>
            <a:br>
              <a:rPr lang="en-US" u="sng" dirty="0"/>
            </a:br>
            <a:r>
              <a:rPr lang="en-US" u="sng" dirty="0"/>
              <a:t>Navigator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22C0DE-1ACD-284D-A86C-C065D9D0E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25" y="412017"/>
            <a:ext cx="8147809" cy="5738424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051847-A15F-3146-9523-3750D91FD9C3}"/>
              </a:ext>
            </a:extLst>
          </p:cNvPr>
          <p:cNvCxnSpPr>
            <a:cxnSpLocks/>
          </p:cNvCxnSpPr>
          <p:nvPr/>
        </p:nvCxnSpPr>
        <p:spPr>
          <a:xfrm>
            <a:off x="3608614" y="1690688"/>
            <a:ext cx="36215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D1CC7-7384-5542-A323-418491C79074}"/>
              </a:ext>
            </a:extLst>
          </p:cNvPr>
          <p:cNvCxnSpPr>
            <a:cxnSpLocks/>
          </p:cNvCxnSpPr>
          <p:nvPr/>
        </p:nvCxnSpPr>
        <p:spPr>
          <a:xfrm>
            <a:off x="3608614" y="2845087"/>
            <a:ext cx="273512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DDC77-E6BB-CF4C-95A3-E5F3801C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 b="1" u="sng" dirty="0"/>
              <a:t>Objective</a:t>
            </a:r>
            <a:r>
              <a:rPr lang="en-US" sz="4100" b="1" dirty="0"/>
              <a:t>: </a:t>
            </a:r>
            <a:br>
              <a:rPr lang="en-US" sz="4100" b="1" dirty="0"/>
            </a:br>
            <a:r>
              <a:rPr lang="en-US" sz="4100" b="1" dirty="0"/>
              <a:t>By the end of this session, </a:t>
            </a:r>
            <a:br>
              <a:rPr lang="en-US" sz="4100" b="1" dirty="0"/>
            </a:br>
            <a:r>
              <a:rPr lang="en-US" sz="4100" b="1" dirty="0"/>
              <a:t>participants can locate</a:t>
            </a:r>
            <a:br>
              <a:rPr lang="en-US" sz="4100" b="1" dirty="0"/>
            </a:br>
            <a:r>
              <a:rPr lang="en-US" sz="4100" b="1" dirty="0"/>
              <a:t>Pathways</a:t>
            </a:r>
            <a:br>
              <a:rPr lang="en-US" sz="4100" b="1" dirty="0"/>
            </a:br>
            <a:r>
              <a:rPr lang="en-US" sz="4100" b="1" dirty="0"/>
              <a:t>resources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6D7-1D00-894B-BE91-EF5E2EA3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For guest packets</a:t>
            </a:r>
          </a:p>
          <a:p>
            <a:r>
              <a:rPr lang="en-US" sz="3200" dirty="0"/>
              <a:t>For prospective members</a:t>
            </a:r>
          </a:p>
          <a:p>
            <a:r>
              <a:rPr lang="en-US" sz="3200" dirty="0"/>
              <a:t>For new members</a:t>
            </a:r>
          </a:p>
          <a:p>
            <a:r>
              <a:rPr lang="en-US" sz="3200" dirty="0"/>
              <a:t>For members transitioning from legacy program to Pathways</a:t>
            </a:r>
          </a:p>
        </p:txBody>
      </p:sp>
    </p:spTree>
    <p:extLst>
      <p:ext uri="{BB962C8B-B14F-4D97-AF65-F5344CB8AC3E}">
        <p14:creationId xmlns:p14="http://schemas.microsoft.com/office/powerpoint/2010/main" val="156265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5B0788-4BB3-044F-AF84-990F8CD1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10223654" cy="6828415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F1440E-7F08-9C41-B1B5-29764E4C24C2}"/>
              </a:ext>
            </a:extLst>
          </p:cNvPr>
          <p:cNvCxnSpPr>
            <a:cxnSpLocks/>
          </p:cNvCxnSpPr>
          <p:nvPr/>
        </p:nvCxnSpPr>
        <p:spPr>
          <a:xfrm flipV="1">
            <a:off x="3497873" y="2989386"/>
            <a:ext cx="2598127" cy="3089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345CDD-982E-B446-B201-E89777029D5F}"/>
              </a:ext>
            </a:extLst>
          </p:cNvPr>
          <p:cNvCxnSpPr>
            <a:cxnSpLocks/>
          </p:cNvCxnSpPr>
          <p:nvPr/>
        </p:nvCxnSpPr>
        <p:spPr>
          <a:xfrm>
            <a:off x="3497873" y="3559629"/>
            <a:ext cx="1364273" cy="3001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9789120-0C2A-AF40-B965-644B62A8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1930156"/>
            <a:ext cx="3169627" cy="33803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Where to get </a:t>
            </a:r>
            <a:r>
              <a:rPr lang="en-US" dirty="0">
                <a:solidFill>
                  <a:srgbClr val="C00000"/>
                </a:solidFill>
              </a:rPr>
              <a:t>Speech Evaluation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566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6D1BCAC-4B95-534D-B6CE-A3C480381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376" y="365125"/>
            <a:ext cx="9292404" cy="5811838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B4A8BD-C0AD-EE44-9EF9-9815BEA8FB6E}"/>
              </a:ext>
            </a:extLst>
          </p:cNvPr>
          <p:cNvCxnSpPr>
            <a:cxnSpLocks/>
          </p:cNvCxnSpPr>
          <p:nvPr/>
        </p:nvCxnSpPr>
        <p:spPr>
          <a:xfrm flipV="1">
            <a:off x="4018085" y="2936630"/>
            <a:ext cx="2077915" cy="3290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C1271-6883-3345-A565-D700D3564483}"/>
              </a:ext>
            </a:extLst>
          </p:cNvPr>
          <p:cNvCxnSpPr>
            <a:cxnSpLocks/>
          </p:cNvCxnSpPr>
          <p:nvPr/>
        </p:nvCxnSpPr>
        <p:spPr>
          <a:xfrm>
            <a:off x="4018085" y="3429000"/>
            <a:ext cx="1134207" cy="4044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251A38-1772-7C4A-901B-A5AA9A393C4A}"/>
              </a:ext>
            </a:extLst>
          </p:cNvPr>
          <p:cNvSpPr txBox="1"/>
          <p:nvPr/>
        </p:nvSpPr>
        <p:spPr>
          <a:xfrm>
            <a:off x="1511117" y="2828835"/>
            <a:ext cx="25069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Project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Descriptions</a:t>
            </a:r>
          </a:p>
        </p:txBody>
      </p:sp>
    </p:spTree>
    <p:extLst>
      <p:ext uri="{BB962C8B-B14F-4D97-AF65-F5344CB8AC3E}">
        <p14:creationId xmlns:p14="http://schemas.microsoft.com/office/powerpoint/2010/main" val="300560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A25F7F7-DED2-604F-9314-19D7A681A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026" y="0"/>
            <a:ext cx="9003605" cy="61023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EBA8C-7086-D540-9A4E-48E69CE5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4" y="1415561"/>
            <a:ext cx="3235742" cy="257028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 Documents</a:t>
            </a:r>
            <a:br>
              <a:rPr lang="en-US" dirty="0"/>
            </a:br>
            <a:r>
              <a:rPr lang="en-US" sz="2800" dirty="0"/>
              <a:t>&gt; Worksheets 	</a:t>
            </a:r>
            <a:br>
              <a:rPr lang="en-US" sz="2800" dirty="0"/>
            </a:br>
            <a:r>
              <a:rPr lang="en-US" sz="2800" dirty="0"/>
              <a:t>&gt; 360 Eval</a:t>
            </a:r>
            <a:br>
              <a:rPr lang="en-US" sz="2800" dirty="0"/>
            </a:br>
            <a:r>
              <a:rPr lang="en-US" sz="2800" dirty="0"/>
              <a:t>&gt; Checklists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5E6AE-3973-234F-A7ED-F2F86B8A16CE}"/>
              </a:ext>
            </a:extLst>
          </p:cNvPr>
          <p:cNvCxnSpPr>
            <a:cxnSpLocks/>
          </p:cNvCxnSpPr>
          <p:nvPr/>
        </p:nvCxnSpPr>
        <p:spPr>
          <a:xfrm flipV="1">
            <a:off x="3376246" y="2259625"/>
            <a:ext cx="2162908" cy="342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12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F36C1E-07A9-1E42-BE12-BBBDE4029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441" y="83120"/>
            <a:ext cx="10990215" cy="6690240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9FF56E-A123-584D-BFBB-7EA2912550F2}"/>
              </a:ext>
            </a:extLst>
          </p:cNvPr>
          <p:cNvCxnSpPr/>
          <p:nvPr/>
        </p:nvCxnSpPr>
        <p:spPr>
          <a:xfrm>
            <a:off x="2848708" y="3631223"/>
            <a:ext cx="113420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5456A-FCD1-C548-94B3-36BE5521456F}"/>
              </a:ext>
            </a:extLst>
          </p:cNvPr>
          <p:cNvCxnSpPr>
            <a:cxnSpLocks/>
          </p:cNvCxnSpPr>
          <p:nvPr/>
        </p:nvCxnSpPr>
        <p:spPr>
          <a:xfrm flipV="1">
            <a:off x="2677886" y="2895599"/>
            <a:ext cx="2609222" cy="7356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44EA6EE-17D0-8947-B42C-580E52ED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74" y="2854570"/>
            <a:ext cx="2368234" cy="221566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Watch and listen and learn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8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52AA8-7DBE-3E4C-BEA3-2A724095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How to reach 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E2D8D1-7E27-4942-89FA-6C1CC1B0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510989"/>
            <a:ext cx="10991273" cy="40653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Phyllis.Kombol@gmail.com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704-763-1970 (cell)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Advanced Toastmasters of Asheville: 3</a:t>
            </a:r>
            <a:r>
              <a:rPr lang="en-US" baseline="30000" dirty="0"/>
              <a:t>rd</a:t>
            </a:r>
            <a:r>
              <a:rPr lang="en-US" dirty="0"/>
              <a:t> Saturday 9:00-11:00 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Eat Your Words Toastmasters (Concord/I85): 2</a:t>
            </a:r>
            <a:r>
              <a:rPr lang="en-US" baseline="30000" dirty="0"/>
              <a:t>nd</a:t>
            </a:r>
            <a:r>
              <a:rPr lang="en-US" dirty="0"/>
              <a:t> Wednesday 6:00-8:30 PM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err="1"/>
              <a:t>McDowellNC</a:t>
            </a:r>
            <a:r>
              <a:rPr lang="en-US" dirty="0"/>
              <a:t> Toastmasters (Marion): weekly Tuesdays 5:15-6:45 PM</a:t>
            </a:r>
            <a:endParaRPr lang="en-US" sz="17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128B5-20FD-6B4F-B2B6-609924C95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195127" y="546422"/>
            <a:ext cx="4203211" cy="13555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303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7CF4D-C974-CF49-8D64-413CD0B9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Disclaimer: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41345-EB7F-274C-ADEE-C31782A5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38401"/>
            <a:ext cx="8074815" cy="3331464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Suggestions</a:t>
            </a:r>
          </a:p>
          <a:p>
            <a:pPr lvl="1"/>
            <a:r>
              <a:rPr lang="en-US" sz="2800" dirty="0"/>
              <a:t>My opinion/recommendations</a:t>
            </a:r>
          </a:p>
          <a:p>
            <a:r>
              <a:rPr lang="en-US" sz="3200" dirty="0"/>
              <a:t>Pathways is Toastmasters</a:t>
            </a:r>
          </a:p>
          <a:p>
            <a:r>
              <a:rPr lang="en-US" sz="3200" b="1" dirty="0"/>
              <a:t>NOT the only “right” answer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87417-A8F2-5D4D-B338-28649F8A94CD}"/>
              </a:ext>
            </a:extLst>
          </p:cNvPr>
          <p:cNvSpPr txBox="1"/>
          <p:nvPr/>
        </p:nvSpPr>
        <p:spPr>
          <a:xfrm>
            <a:off x="1385455" y="4999090"/>
            <a:ext cx="6101207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What are </a:t>
            </a:r>
            <a:r>
              <a:rPr lang="en-US" sz="3600" i="1" dirty="0">
                <a:solidFill>
                  <a:srgbClr val="FFC000"/>
                </a:solidFill>
              </a:rPr>
              <a:t>your</a:t>
            </a:r>
            <a:r>
              <a:rPr lang="en-US" sz="3600" dirty="0">
                <a:solidFill>
                  <a:srgbClr val="FFC000"/>
                </a:solidFill>
              </a:rPr>
              <a:t> best practices?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4140201" cy="125262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000" b="1" dirty="0"/>
              <a:t>For </a:t>
            </a:r>
            <a:r>
              <a:rPr lang="en-US" sz="4000" b="1" dirty="0">
                <a:solidFill>
                  <a:srgbClr val="0070C0"/>
                </a:solidFill>
              </a:rPr>
              <a:t>Guest Packets: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B606-AF51-6641-BE80-7E44566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0" y="2260316"/>
            <a:ext cx="4013422" cy="4373657"/>
          </a:xfrm>
        </p:spPr>
        <p:txBody>
          <a:bodyPr>
            <a:normAutofit/>
          </a:bodyPr>
          <a:lstStyle/>
          <a:p>
            <a:r>
              <a:rPr lang="en-US" sz="3200" dirty="0" err="1"/>
              <a:t>Toastmasters.org</a:t>
            </a:r>
            <a:endParaRPr lang="en-US" sz="3200" dirty="0"/>
          </a:p>
          <a:p>
            <a:pPr lvl="1"/>
            <a:r>
              <a:rPr lang="en-US" dirty="0"/>
              <a:t>Marketing Brochures</a:t>
            </a:r>
          </a:p>
          <a:p>
            <a:pPr lvl="2"/>
            <a:r>
              <a:rPr lang="en-US" sz="2400" dirty="0"/>
              <a:t>All About Toastmasters </a:t>
            </a:r>
            <a:r>
              <a:rPr lang="en-US" sz="1600" dirty="0"/>
              <a:t>Item 124</a:t>
            </a:r>
            <a:endParaRPr lang="en-US" sz="2400" dirty="0"/>
          </a:p>
          <a:p>
            <a:pPr lvl="2"/>
            <a:r>
              <a:rPr lang="en-US" sz="2400" dirty="0"/>
              <a:t>Find Your Voice </a:t>
            </a:r>
            <a:r>
              <a:rPr lang="en-US" sz="1600" dirty="0"/>
              <a:t>Item 99</a:t>
            </a:r>
            <a:endParaRPr lang="en-US" sz="2400" dirty="0"/>
          </a:p>
          <a:p>
            <a:pPr lvl="2"/>
            <a:r>
              <a:rPr lang="en-US" sz="2400" dirty="0"/>
              <a:t>Your Path to Leadership </a:t>
            </a:r>
            <a:r>
              <a:rPr lang="en-US" sz="1600" dirty="0"/>
              <a:t>Item 101</a:t>
            </a:r>
            <a:endParaRPr lang="en-US" sz="2400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Send in mail</a:t>
            </a:r>
          </a:p>
          <a:p>
            <a:r>
              <a:rPr lang="en-US" sz="2400" dirty="0">
                <a:highlight>
                  <a:srgbClr val="FFFF00"/>
                </a:highlight>
              </a:rPr>
              <a:t>Link: Toastmaster Magazine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sz="2000" dirty="0"/>
          </a:p>
        </p:txBody>
      </p:sp>
      <p:pic>
        <p:nvPicPr>
          <p:cNvPr id="5" name="Picture 4" descr="A picture containing person, table, person, people&#10;&#10;Description automatically generated">
            <a:extLst>
              <a:ext uri="{FF2B5EF4-FFF2-40B4-BE49-F238E27FC236}">
                <a16:creationId xmlns:a16="http://schemas.microsoft.com/office/drawing/2014/main" id="{83CF3872-C7D8-C148-B13D-F2E05CB9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092" y="29973"/>
            <a:ext cx="4192908" cy="4003964"/>
          </a:xfrm>
          <a:prstGeom prst="rect">
            <a:avLst/>
          </a:prstGeom>
          <a:effectLst/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AD48F7B-0E3E-7B40-873A-AB269A69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196" y="399427"/>
            <a:ext cx="1505656" cy="326505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394A2D0-ACCB-9A45-9153-7181FE06C7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77" y="3664482"/>
            <a:ext cx="3815192" cy="29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715" y="901650"/>
            <a:ext cx="4746249" cy="1035781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sz="3300" b="1" dirty="0"/>
              <a:t>For </a:t>
            </a:r>
            <a:r>
              <a:rPr lang="en-US" sz="3300" b="1" dirty="0">
                <a:solidFill>
                  <a:srgbClr val="0070C0"/>
                </a:solidFill>
              </a:rPr>
              <a:t>Guest Packet:</a:t>
            </a:r>
            <a:endParaRPr lang="en-US" sz="33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B606-AF51-6641-BE80-7E44566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37431"/>
            <a:ext cx="5953436" cy="4554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Toastmasters.org</a:t>
            </a:r>
            <a:r>
              <a:rPr lang="en-US" dirty="0"/>
              <a:t>--&gt;Marketing Fliers –one page, customizable </a:t>
            </a:r>
          </a:p>
          <a:p>
            <a:pPr lvl="1"/>
            <a:r>
              <a:rPr lang="en-US" sz="2800" dirty="0"/>
              <a:t>10 Tips for Public Speaking </a:t>
            </a:r>
            <a:r>
              <a:rPr lang="en-US" sz="1600" dirty="0"/>
              <a:t>Item 105</a:t>
            </a:r>
            <a:endParaRPr lang="en-US" sz="2800" dirty="0"/>
          </a:p>
          <a:p>
            <a:pPr lvl="1"/>
            <a:r>
              <a:rPr lang="en-US" sz="2800" dirty="0"/>
              <a:t>Benefits of Toastmasters Membership </a:t>
            </a:r>
            <a:r>
              <a:rPr lang="en-US" sz="1400" dirty="0"/>
              <a:t>Item 354F</a:t>
            </a:r>
            <a:endParaRPr lang="en-US" sz="2800" dirty="0"/>
          </a:p>
          <a:p>
            <a:pPr lvl="1"/>
            <a:r>
              <a:rPr lang="en-US" sz="2800" dirty="0"/>
              <a:t>Become a Better Leader </a:t>
            </a:r>
            <a:r>
              <a:rPr lang="en-US" sz="1600" dirty="0"/>
              <a:t>Item 131</a:t>
            </a:r>
            <a:endParaRPr lang="en-US" sz="2000" dirty="0"/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Navigating Pathways </a:t>
            </a:r>
            <a:r>
              <a:rPr lang="en-US" sz="1600" dirty="0">
                <a:highlight>
                  <a:srgbClr val="FFFF00"/>
                </a:highlight>
              </a:rPr>
              <a:t>Item 133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CF267-B2BF-D545-8001-ED67F009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947" y="365759"/>
            <a:ext cx="4565417" cy="56954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1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919648"/>
          </a:xfrm>
        </p:spPr>
        <p:txBody>
          <a:bodyPr anchor="b">
            <a:normAutofit/>
          </a:bodyPr>
          <a:lstStyle/>
          <a:p>
            <a:r>
              <a:rPr lang="en-US" sz="3400" b="1" dirty="0"/>
              <a:t>For </a:t>
            </a:r>
            <a:r>
              <a:rPr lang="en-US" sz="3400" b="1" dirty="0">
                <a:solidFill>
                  <a:srgbClr val="0070C0"/>
                </a:solidFill>
              </a:rPr>
              <a:t>Guests:</a:t>
            </a:r>
            <a:endParaRPr lang="en-US" sz="3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B606-AF51-6641-BE80-7E44566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53" y="1793633"/>
            <a:ext cx="7078009" cy="47077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Toastmasters.org</a:t>
            </a:r>
            <a:endParaRPr lang="en-US" sz="4400" dirty="0"/>
          </a:p>
          <a:p>
            <a:pPr marL="0" indent="0">
              <a:buNone/>
            </a:pPr>
            <a:r>
              <a:rPr lang="en-US" sz="4800" dirty="0"/>
              <a:t>Online Resources</a:t>
            </a:r>
          </a:p>
          <a:p>
            <a:pPr lvl="1"/>
            <a:r>
              <a:rPr lang="en-US" sz="4800" dirty="0">
                <a:highlight>
                  <a:srgbClr val="FFFF00"/>
                </a:highlight>
              </a:rPr>
              <a:t>Virtual Vitality </a:t>
            </a:r>
          </a:p>
          <a:p>
            <a:pPr marL="457200" lvl="1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Quick Links/Resources Item 434P</a:t>
            </a:r>
            <a:r>
              <a:rPr lang="en-US" sz="2800" dirty="0"/>
              <a:t> </a:t>
            </a:r>
            <a:r>
              <a:rPr lang="en-US" sz="2000" dirty="0"/>
              <a:t>https://</a:t>
            </a:r>
            <a:r>
              <a:rPr lang="en-US" sz="2000" dirty="0" err="1"/>
              <a:t>www.toastmasters.org</a:t>
            </a:r>
            <a:r>
              <a:rPr lang="en-US" sz="2000" dirty="0"/>
              <a:t>/resources/online-prospect-flier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6A1B12-70E3-6147-A04F-2D6E862A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48" y="-1"/>
            <a:ext cx="4092866" cy="640083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sz="3700" b="1" dirty="0"/>
              <a:t>For </a:t>
            </a:r>
            <a:r>
              <a:rPr lang="en-US" sz="3700" b="1" dirty="0">
                <a:solidFill>
                  <a:srgbClr val="0070C0"/>
                </a:solidFill>
              </a:rPr>
              <a:t>Guests:</a:t>
            </a:r>
            <a:r>
              <a:rPr lang="en-US" sz="3700" b="1" dirty="0"/>
              <a:t> </a:t>
            </a:r>
            <a:br>
              <a:rPr lang="en-US" sz="3700" b="1" dirty="0"/>
            </a:br>
            <a:r>
              <a:rPr lang="en-US" sz="3700" b="1" dirty="0"/>
              <a:t>Club-Specific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F8E0-D9BE-C942-A321-5217741B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145433"/>
            <a:ext cx="4559425" cy="471256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did they find you?</a:t>
            </a:r>
          </a:p>
          <a:p>
            <a:pPr lvl="1"/>
            <a:r>
              <a:rPr lang="en-US" dirty="0"/>
              <a:t>Social media is up to date</a:t>
            </a:r>
          </a:p>
          <a:p>
            <a:pPr lvl="1"/>
            <a:r>
              <a:rPr lang="en-US" dirty="0"/>
              <a:t>Prompt response</a:t>
            </a:r>
          </a:p>
          <a:p>
            <a:r>
              <a:rPr lang="en-US" sz="2400" dirty="0"/>
              <a:t>FTH </a:t>
            </a:r>
            <a:r>
              <a:rPr lang="en-US" sz="2400" dirty="0">
                <a:highlight>
                  <a:srgbClr val="FFFF00"/>
                </a:highlight>
              </a:rPr>
              <a:t>(club website)</a:t>
            </a:r>
          </a:p>
          <a:p>
            <a:pPr lvl="1"/>
            <a:r>
              <a:rPr lang="en-US" dirty="0"/>
              <a:t>Invite (</a:t>
            </a:r>
            <a:r>
              <a:rPr lang="en-US" sz="2000" dirty="0"/>
              <a:t>requires them to opt-in)</a:t>
            </a:r>
            <a:endParaRPr lang="en-US" dirty="0"/>
          </a:p>
          <a:p>
            <a:pPr lvl="1"/>
            <a:r>
              <a:rPr lang="en-US" dirty="0"/>
              <a:t>Send/share Agenda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Meet our members</a:t>
            </a:r>
          </a:p>
          <a:p>
            <a:pPr lvl="1"/>
            <a:r>
              <a:rPr lang="en-US" dirty="0"/>
              <a:t>Club specific trifold or flier?</a:t>
            </a:r>
          </a:p>
          <a:p>
            <a:pPr marL="457200" lvl="1" indent="0">
              <a:buNone/>
            </a:pPr>
            <a:r>
              <a:rPr lang="en-US" dirty="0"/>
              <a:t>    —see Brand Manual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A2FF43-5EF4-494F-A585-3D2B742CA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8" y="269048"/>
            <a:ext cx="4107798" cy="162232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Guests: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F8E0-D9BE-C942-A321-5217741B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8" y="1891369"/>
            <a:ext cx="5354892" cy="4917170"/>
          </a:xfrm>
        </p:spPr>
        <p:txBody>
          <a:bodyPr>
            <a:normAutofit/>
          </a:bodyPr>
          <a:lstStyle/>
          <a:p>
            <a:r>
              <a:rPr lang="en-US" sz="2400" dirty="0"/>
              <a:t>Contact info</a:t>
            </a:r>
          </a:p>
          <a:p>
            <a:r>
              <a:rPr lang="en-US" sz="2400" dirty="0"/>
              <a:t>Introductions</a:t>
            </a:r>
          </a:p>
          <a:p>
            <a:pPr lvl="1"/>
            <a:r>
              <a:rPr lang="en-US" sz="2000" dirty="0"/>
              <a:t>Meeting roles &amp; speaker intros</a:t>
            </a:r>
          </a:p>
          <a:p>
            <a:r>
              <a:rPr lang="en-US" sz="2400" dirty="0"/>
              <a:t>Table Topics</a:t>
            </a:r>
          </a:p>
          <a:p>
            <a:pPr lvl="1"/>
            <a:r>
              <a:rPr lang="en-US" sz="2000" dirty="0"/>
              <a:t>What is it?</a:t>
            </a:r>
          </a:p>
          <a:p>
            <a:pPr lvl="1"/>
            <a:r>
              <a:rPr lang="en-US" sz="2000" dirty="0"/>
              <a:t>Members first</a:t>
            </a:r>
          </a:p>
          <a:p>
            <a:pPr lvl="1"/>
            <a:r>
              <a:rPr lang="en-US" sz="2000" dirty="0"/>
              <a:t>THEN invite them to try</a:t>
            </a:r>
          </a:p>
          <a:p>
            <a:r>
              <a:rPr lang="en-US" sz="2400" dirty="0"/>
              <a:t>Reaction/Comments at end of meeting</a:t>
            </a:r>
          </a:p>
          <a:p>
            <a:r>
              <a:rPr lang="en-US" sz="2400" dirty="0"/>
              <a:t>Close the sale: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Would you like to come again?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Can I send you a membership application?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425FE4-7743-EA4E-B644-696BEB54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264" y="833418"/>
            <a:ext cx="4234420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48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A90F-09A8-714F-80EF-9FAC9E79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8709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/>
              <a:t>For </a:t>
            </a:r>
            <a:r>
              <a:rPr lang="en-US" b="1" dirty="0">
                <a:solidFill>
                  <a:srgbClr val="0070C0"/>
                </a:solidFill>
              </a:rPr>
              <a:t>Guests:</a:t>
            </a:r>
            <a:r>
              <a:rPr lang="en-US" b="1" dirty="0"/>
              <a:t> follow up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>
                <a:solidFill>
                  <a:srgbClr val="EB3DEB"/>
                </a:solidFill>
              </a:rPr>
              <a:t>Prospective Members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F8E0-D9BE-C942-A321-5217741B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225"/>
            <a:ext cx="10515600" cy="4865956"/>
          </a:xfrm>
        </p:spPr>
        <p:txBody>
          <a:bodyPr>
            <a:normAutofit/>
          </a:bodyPr>
          <a:lstStyle/>
          <a:p>
            <a:r>
              <a:rPr lang="en-US" dirty="0"/>
              <a:t>Email or phone call</a:t>
            </a:r>
          </a:p>
          <a:p>
            <a:r>
              <a:rPr lang="en-US" dirty="0">
                <a:highlight>
                  <a:srgbClr val="FFFF00"/>
                </a:highlight>
              </a:rPr>
              <a:t>Invitation to attend again</a:t>
            </a:r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600" dirty="0">
                <a:highlight>
                  <a:srgbClr val="FFFF00"/>
                </a:highlight>
              </a:rPr>
              <a:t>https://</a:t>
            </a:r>
            <a:r>
              <a:rPr lang="en-US" sz="1600" dirty="0" err="1">
                <a:highlight>
                  <a:srgbClr val="FFFF00"/>
                </a:highlight>
              </a:rPr>
              <a:t>www.toastmasters.org</a:t>
            </a:r>
            <a:r>
              <a:rPr lang="en-US" sz="1600" dirty="0">
                <a:highlight>
                  <a:srgbClr val="FFFF00"/>
                </a:highlight>
              </a:rPr>
              <a:t>/Resources/Online%20Member%20Flier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Agenda</a:t>
            </a:r>
          </a:p>
          <a:p>
            <a:r>
              <a:rPr lang="en-US" dirty="0"/>
              <a:t>Something specific to your club</a:t>
            </a:r>
          </a:p>
          <a:p>
            <a:r>
              <a:rPr lang="en-US" dirty="0"/>
              <a:t>Something generic re Toastmasters</a:t>
            </a:r>
          </a:p>
          <a:p>
            <a:pPr lvl="1"/>
            <a:r>
              <a:rPr lang="en-US" dirty="0"/>
              <a:t>Toastmasters magazine link</a:t>
            </a:r>
          </a:p>
          <a:p>
            <a:pPr lvl="1"/>
            <a:r>
              <a:rPr lang="en-US" dirty="0"/>
              <a:t>Brochure or Navigating Pathways</a:t>
            </a:r>
          </a:p>
          <a:p>
            <a:r>
              <a:rPr lang="en-US" dirty="0" err="1">
                <a:highlight>
                  <a:srgbClr val="FFFF00"/>
                </a:highlight>
              </a:rPr>
              <a:t>Toastmasters.org</a:t>
            </a:r>
            <a:r>
              <a:rPr lang="en-US" dirty="0">
                <a:highlight>
                  <a:srgbClr val="FFFF00"/>
                </a:highlight>
              </a:rPr>
              <a:t>/club website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C7FAE5C-0AA7-104B-85D1-D8A43052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81" y="0"/>
            <a:ext cx="5313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732</Words>
  <Application>Microsoft Macintosh PowerPoint</Application>
  <PresentationFormat>Widescreen</PresentationFormat>
  <Paragraphs>162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Toastmasters D37 DEC  How to invite people to Toastmasters  Pathways Education Program</vt:lpstr>
      <vt:lpstr>Objective:  By the end of this session,  participants can locate Pathways resources </vt:lpstr>
      <vt:lpstr>Disclaimer:</vt:lpstr>
      <vt:lpstr>For Guest Packets:</vt:lpstr>
      <vt:lpstr>For Guest Packet:</vt:lpstr>
      <vt:lpstr>For Guests:</vt:lpstr>
      <vt:lpstr>For Guests:  Club-Specific</vt:lpstr>
      <vt:lpstr>For Guests:  At the meeting</vt:lpstr>
      <vt:lpstr>For Guests: follow up  Prospective Members</vt:lpstr>
      <vt:lpstr>For Prospective Members</vt:lpstr>
      <vt:lpstr>New Member Orientation and education</vt:lpstr>
      <vt:lpstr>For New Members</vt:lpstr>
      <vt:lpstr>PowerPoint Presentation</vt:lpstr>
      <vt:lpstr>For Transitioning Members Moving from legacy program to Pathways </vt:lpstr>
      <vt:lpstr>Club Officers and Area Directors</vt:lpstr>
      <vt:lpstr>BCM Tools: when logged is as BCM</vt:lpstr>
      <vt:lpstr>Going deeper into the BCM role specifics</vt:lpstr>
      <vt:lpstr>Tutorials and Resources</vt:lpstr>
      <vt:lpstr>Tutorials and Resources Including  The Navigator</vt:lpstr>
      <vt:lpstr>Where to get Speech Evaluation Resources</vt:lpstr>
      <vt:lpstr>PowerPoint Presentation</vt:lpstr>
      <vt:lpstr>Resource Documents &gt; Worksheets   &gt; 360 Eval &gt; Checklists</vt:lpstr>
      <vt:lpstr>Watch and listen and learn</vt:lpstr>
      <vt:lpstr>How to reach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Toastmasters D37 DEC  Pathways Resources and where to find them</dc:title>
  <dc:creator>Phyllis Kombol</dc:creator>
  <cp:lastModifiedBy>Phyllis Kombol</cp:lastModifiedBy>
  <cp:revision>18</cp:revision>
  <cp:lastPrinted>2020-07-18T18:05:54Z</cp:lastPrinted>
  <dcterms:created xsi:type="dcterms:W3CDTF">2020-07-14T04:27:14Z</dcterms:created>
  <dcterms:modified xsi:type="dcterms:W3CDTF">2020-07-25T18:53:12Z</dcterms:modified>
</cp:coreProperties>
</file>